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8" r:id="rId13"/>
    <p:sldId id="267" r:id="rId14"/>
    <p:sldId id="280" r:id="rId15"/>
    <p:sldId id="269" r:id="rId16"/>
    <p:sldId id="271" r:id="rId17"/>
    <p:sldId id="274" r:id="rId18"/>
    <p:sldId id="275" r:id="rId19"/>
    <p:sldId id="276" r:id="rId20"/>
    <p:sldId id="277" r:id="rId21"/>
    <p:sldId id="278" r:id="rId22"/>
    <p:sldId id="28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1352767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869651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285025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215814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392746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157397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37012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333602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134426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378859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08DF5-53F5-4E99-99E2-0EA2781CD024}"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77D5A-0F43-46FC-B6F7-A1CD87253227}" type="slidenum">
              <a:rPr lang="en-US" smtClean="0"/>
              <a:pPr/>
              <a:t>‹#›</a:t>
            </a:fld>
            <a:endParaRPr lang="en-US"/>
          </a:p>
        </p:txBody>
      </p:sp>
    </p:spTree>
    <p:extLst>
      <p:ext uri="{BB962C8B-B14F-4D97-AF65-F5344CB8AC3E}">
        <p14:creationId xmlns:p14="http://schemas.microsoft.com/office/powerpoint/2010/main" val="3749803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08DF5-53F5-4E99-99E2-0EA2781CD024}" type="datetimeFigureOut">
              <a:rPr lang="en-US" smtClean="0"/>
              <a:pPr/>
              <a:t>10/12/2017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77D5A-0F43-46FC-B6F7-A1CD87253227}" type="slidenum">
              <a:rPr lang="en-US" smtClean="0"/>
              <a:pPr/>
              <a:t>‹#›</a:t>
            </a:fld>
            <a:endParaRPr lang="en-US"/>
          </a:p>
        </p:txBody>
      </p:sp>
    </p:spTree>
    <p:extLst>
      <p:ext uri="{BB962C8B-B14F-4D97-AF65-F5344CB8AC3E}">
        <p14:creationId xmlns:p14="http://schemas.microsoft.com/office/powerpoint/2010/main" val="3709396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r>
              <a:rPr lang="en-US" b="1" i="1" u="sng" dirty="0" smtClean="0">
                <a:solidFill>
                  <a:srgbClr val="FF0000"/>
                </a:solidFill>
                <a:latin typeface="Algerian" panose="04020705040A02060702" pitchFamily="82" charset="0"/>
              </a:rPr>
              <a:t>Fanaticism, Secret Sin, and Early Adventism</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7499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latin typeface="Algerian" panose="04020705040A02060702" pitchFamily="82" charset="0"/>
              </a:rPr>
              <a:t>Spiritualism Died!</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cstate="print"/>
          <a:stretch>
            <a:fillRect/>
          </a:stretch>
        </p:blipFill>
        <p:spPr>
          <a:xfrm>
            <a:off x="0" y="685800"/>
            <a:ext cx="4648200" cy="6172200"/>
          </a:xfrm>
          <a:prstGeom prst="rect">
            <a:avLst/>
          </a:prstGeom>
        </p:spPr>
      </p:pic>
      <p:sp>
        <p:nvSpPr>
          <p:cNvPr id="4" name="Content Placeholder 3"/>
          <p:cNvSpPr>
            <a:spLocks noGrp="1"/>
          </p:cNvSpPr>
          <p:nvPr>
            <p:ph sz="half" idx="2"/>
          </p:nvPr>
        </p:nvSpPr>
        <p:spPr>
          <a:xfrm>
            <a:off x="4648200" y="609600"/>
            <a:ext cx="4495800" cy="6248400"/>
          </a:xfrm>
        </p:spPr>
        <p:txBody>
          <a:bodyPr>
            <a:normAutofit/>
          </a:bodyPr>
          <a:lstStyle/>
          <a:p>
            <a:r>
              <a:rPr lang="en-US" sz="3000" dirty="0" smtClean="0"/>
              <a:t>This doctrine plagued the early believers </a:t>
            </a:r>
            <a:r>
              <a:rPr lang="en-US" sz="3000" dirty="0" smtClean="0"/>
              <a:t>for </a:t>
            </a:r>
            <a:r>
              <a:rPr lang="en-US" sz="3000" dirty="0" smtClean="0"/>
              <a:t>quite a while.  There were others as well.  The No Work party emerged and led many off the track of truth</a:t>
            </a:r>
            <a:r>
              <a:rPr lang="en-US" sz="3000" dirty="0"/>
              <a:t>.  “Beloved, believe not every spirit, but try the spirits whether they are of God: because many false prophets are gone out into the world</a:t>
            </a:r>
            <a:r>
              <a:rPr lang="en-US" sz="3000" dirty="0" smtClean="0"/>
              <a:t>.”  1 John 4:1</a:t>
            </a:r>
            <a:endParaRPr lang="en-US" sz="3000" dirty="0"/>
          </a:p>
        </p:txBody>
      </p:sp>
    </p:spTree>
    <p:extLst>
      <p:ext uri="{BB962C8B-B14F-4D97-AF65-F5344CB8AC3E}">
        <p14:creationId xmlns:p14="http://schemas.microsoft.com/office/powerpoint/2010/main" val="892003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Elder Stevens</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dirty="0" smtClean="0"/>
              <a:t>“The </a:t>
            </a:r>
            <a:r>
              <a:rPr lang="en-US" dirty="0"/>
              <a:t>next morning we went to the place </a:t>
            </a:r>
            <a:r>
              <a:rPr lang="en-US" dirty="0" smtClean="0"/>
              <a:t>appointed for </a:t>
            </a:r>
            <a:r>
              <a:rPr lang="en-US" dirty="0"/>
              <a:t>meeting. When Elder Stevens came in and saw </a:t>
            </a:r>
            <a:r>
              <a:rPr lang="en-US" dirty="0" smtClean="0"/>
              <a:t>us present </a:t>
            </a:r>
            <a:r>
              <a:rPr lang="en-US" dirty="0"/>
              <a:t>he seemed troubled. The meeting </a:t>
            </a:r>
            <a:r>
              <a:rPr lang="en-US" dirty="0" smtClean="0"/>
              <a:t>commenced with </a:t>
            </a:r>
            <a:r>
              <a:rPr lang="en-US" dirty="0"/>
              <a:t>prayer. Then as I tried to pray, the blessing of </a:t>
            </a:r>
            <a:r>
              <a:rPr lang="en-US" dirty="0" smtClean="0"/>
              <a:t>the Lord </a:t>
            </a:r>
            <a:r>
              <a:rPr lang="en-US" dirty="0"/>
              <a:t>rested upon me, and I was taken off in </a:t>
            </a:r>
            <a:r>
              <a:rPr lang="en-US" dirty="0" smtClean="0"/>
              <a:t>vision. Elder </a:t>
            </a:r>
            <a:r>
              <a:rPr lang="en-US" dirty="0"/>
              <a:t>Stevens had declared that </a:t>
            </a:r>
            <a:r>
              <a:rPr lang="en-US" b="1" i="1" u="sng" dirty="0"/>
              <a:t>he would listen </a:t>
            </a:r>
            <a:r>
              <a:rPr lang="en-US" b="1" i="1" u="sng" dirty="0" smtClean="0"/>
              <a:t>to nothing </a:t>
            </a:r>
            <a:r>
              <a:rPr lang="en-US" b="1" i="1" u="sng" dirty="0"/>
              <a:t>but Bible. </a:t>
            </a:r>
            <a:r>
              <a:rPr lang="en-US" dirty="0"/>
              <a:t>I was shown the teachings of </a:t>
            </a:r>
            <a:r>
              <a:rPr lang="en-US" dirty="0" smtClean="0"/>
              <a:t>the Bible </a:t>
            </a:r>
            <a:r>
              <a:rPr lang="en-US" dirty="0"/>
              <a:t>in contrast with his errors. I then saw that </a:t>
            </a:r>
            <a:r>
              <a:rPr lang="en-US" dirty="0" smtClean="0"/>
              <a:t>the frown </a:t>
            </a:r>
            <a:r>
              <a:rPr lang="en-US" dirty="0"/>
              <a:t>of God was upon Elder Stevens; that he </a:t>
            </a:r>
            <a:r>
              <a:rPr lang="en-US" dirty="0" smtClean="0"/>
              <a:t>was leading </a:t>
            </a:r>
            <a:r>
              <a:rPr lang="en-US" dirty="0"/>
              <a:t>honest, conscientious souls astray.—Ibid., </a:t>
            </a:r>
            <a:r>
              <a:rPr lang="en-US" dirty="0" smtClean="0"/>
              <a:t>225,226.108 </a:t>
            </a:r>
            <a:r>
              <a:rPr lang="en-US" dirty="0"/>
              <a:t>Ellen G. White: The Early Years: 1827-1862 (vol. </a:t>
            </a:r>
            <a:r>
              <a:rPr lang="en-US" dirty="0" smtClean="0"/>
              <a:t>1) </a:t>
            </a:r>
            <a:r>
              <a:rPr lang="en-US" b="1" u="sng" dirty="0" smtClean="0"/>
              <a:t>Elder </a:t>
            </a:r>
            <a:r>
              <a:rPr lang="en-US" b="1" u="sng" dirty="0"/>
              <a:t>Stevens was one who had taken the position that it was </a:t>
            </a:r>
            <a:r>
              <a:rPr lang="en-US" b="1" u="sng" dirty="0" smtClean="0"/>
              <a:t>a sin </a:t>
            </a:r>
            <a:r>
              <a:rPr lang="en-US" b="1" u="sng" dirty="0"/>
              <a:t>to work. </a:t>
            </a:r>
            <a:r>
              <a:rPr lang="en-US" dirty="0"/>
              <a:t>Being a leader among the believers, he exerted a </a:t>
            </a:r>
            <a:r>
              <a:rPr lang="en-US" dirty="0" smtClean="0"/>
              <a:t>strong influence</a:t>
            </a:r>
            <a:r>
              <a:rPr lang="en-US" dirty="0"/>
              <a:t>. Wrote Ellen </a:t>
            </a:r>
            <a:r>
              <a:rPr lang="en-US" dirty="0" smtClean="0"/>
              <a:t>White: The </a:t>
            </a:r>
            <a:r>
              <a:rPr lang="en-US" dirty="0"/>
              <a:t>Lord gave me a reproof for him, that he </a:t>
            </a:r>
            <a:r>
              <a:rPr lang="en-US" dirty="0" smtClean="0"/>
              <a:t>was going </a:t>
            </a:r>
            <a:r>
              <a:rPr lang="en-US" dirty="0"/>
              <a:t>contrary to the Word of God in abstaining </a:t>
            </a:r>
            <a:r>
              <a:rPr lang="en-US" dirty="0" smtClean="0"/>
              <a:t>from labor</a:t>
            </a:r>
            <a:r>
              <a:rPr lang="en-US" dirty="0"/>
              <a:t>, and urging his errors upon others, denouncing </a:t>
            </a:r>
            <a:r>
              <a:rPr lang="en-US" dirty="0" smtClean="0"/>
              <a:t>all who </a:t>
            </a:r>
            <a:r>
              <a:rPr lang="en-US" dirty="0"/>
              <a:t>did not receive them. He rejected every </a:t>
            </a:r>
            <a:r>
              <a:rPr lang="en-US" dirty="0" smtClean="0"/>
              <a:t>evidence which </a:t>
            </a:r>
            <a:r>
              <a:rPr lang="en-US" dirty="0"/>
              <a:t>the Lord gave to convince him of his error, </a:t>
            </a:r>
            <a:r>
              <a:rPr lang="en-US" dirty="0" smtClean="0"/>
              <a:t>and was </a:t>
            </a:r>
            <a:r>
              <a:rPr lang="en-US" dirty="0"/>
              <a:t>firm to take nothing back in his course. </a:t>
            </a:r>
            <a:r>
              <a:rPr lang="en-US" b="1" i="1" u="sng" dirty="0"/>
              <a:t>He </a:t>
            </a:r>
            <a:r>
              <a:rPr lang="en-US" b="1" i="1" u="sng" dirty="0" smtClean="0"/>
              <a:t>followed impressions </a:t>
            </a:r>
            <a:r>
              <a:rPr lang="en-US" b="1" i="1" u="sng" dirty="0"/>
              <a:t>and went weary journeys, </a:t>
            </a:r>
            <a:r>
              <a:rPr lang="en-US" b="1" i="1" u="sng" dirty="0" smtClean="0"/>
              <a:t>walking great </a:t>
            </a:r>
            <a:r>
              <a:rPr lang="en-US" b="1" i="1" u="sng" dirty="0"/>
              <a:t>distances, where he would only receive abuse, </a:t>
            </a:r>
            <a:r>
              <a:rPr lang="en-US" b="1" i="1" u="sng" dirty="0" smtClean="0"/>
              <a:t>and considered </a:t>
            </a:r>
            <a:r>
              <a:rPr lang="en-US" b="1" i="1" u="sng" dirty="0"/>
              <a:t>that he was suffering for Christ’s sake. </a:t>
            </a:r>
            <a:r>
              <a:rPr lang="en-US" b="1" i="1" u="sng" dirty="0" smtClean="0"/>
              <a:t>His reason </a:t>
            </a:r>
            <a:r>
              <a:rPr lang="en-US" b="1" i="1" u="sng" dirty="0"/>
              <a:t>and judgment were laid aside</a:t>
            </a:r>
            <a:r>
              <a:rPr lang="en-US" dirty="0"/>
              <a:t>.... </a:t>
            </a:r>
            <a:r>
              <a:rPr lang="en-US" b="1" i="1" u="sng" dirty="0"/>
              <a:t>He </a:t>
            </a:r>
            <a:r>
              <a:rPr lang="en-US" b="1" i="1" u="sng" dirty="0" smtClean="0"/>
              <a:t>denounced the </a:t>
            </a:r>
            <a:r>
              <a:rPr lang="en-US" b="1" i="1" u="sng" dirty="0"/>
              <a:t>visions as being of the devil, and continued to </a:t>
            </a:r>
            <a:r>
              <a:rPr lang="en-US" b="1" i="1" u="sng" dirty="0" smtClean="0"/>
              <a:t>follow his </a:t>
            </a:r>
            <a:r>
              <a:rPr lang="en-US" b="1" i="1" u="sng" dirty="0"/>
              <a:t>impressions, until Satan seemed to take </a:t>
            </a:r>
            <a:r>
              <a:rPr lang="en-US" b="1" i="1" u="sng" dirty="0" smtClean="0"/>
              <a:t>full control </a:t>
            </a:r>
            <a:r>
              <a:rPr lang="en-US" b="1" i="1" u="sng" dirty="0"/>
              <a:t>of his mind. His friends at length were </a:t>
            </a:r>
            <a:r>
              <a:rPr lang="en-US" b="1" i="1" u="sng" dirty="0" smtClean="0"/>
              <a:t>obliged to </a:t>
            </a:r>
            <a:r>
              <a:rPr lang="en-US" b="1" i="1" u="sng" dirty="0"/>
              <a:t>confine him, where he made a rope of some of </a:t>
            </a:r>
            <a:r>
              <a:rPr lang="en-US" b="1" i="1" u="sng" dirty="0" smtClean="0"/>
              <a:t>his bed </a:t>
            </a:r>
            <a:r>
              <a:rPr lang="en-US" b="1" i="1" u="sng" dirty="0"/>
              <a:t>clothing with which he hung himself.</a:t>
            </a:r>
            <a:r>
              <a:rPr lang="en-US" dirty="0"/>
              <a:t>—Ibid., </a:t>
            </a:r>
            <a:r>
              <a:rPr lang="en-US" dirty="0" smtClean="0"/>
              <a:t>225,226.  The Early Years, pg. 95</a:t>
            </a:r>
            <a:endParaRPr lang="en-US" dirty="0"/>
          </a:p>
          <a:p>
            <a:endParaRPr lang="en-US" dirty="0"/>
          </a:p>
        </p:txBody>
      </p:sp>
    </p:spTree>
    <p:extLst>
      <p:ext uri="{BB962C8B-B14F-4D97-AF65-F5344CB8AC3E}">
        <p14:creationId xmlns:p14="http://schemas.microsoft.com/office/powerpoint/2010/main" val="522077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762000"/>
          </a:xfrm>
        </p:spPr>
        <p:txBody>
          <a:bodyPr>
            <a:normAutofit/>
          </a:bodyPr>
          <a:lstStyle/>
          <a:p>
            <a:r>
              <a:rPr lang="en-US" b="1" i="1" u="sng" dirty="0" smtClean="0">
                <a:solidFill>
                  <a:srgbClr val="FF0000"/>
                </a:solidFill>
                <a:latin typeface="Algerian" pitchFamily="82" charset="0"/>
              </a:rPr>
              <a:t>No Work Folks</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Autofit/>
          </a:bodyPr>
          <a:lstStyle/>
          <a:p>
            <a:r>
              <a:rPr lang="en-US" sz="2400" dirty="0" smtClean="0"/>
              <a:t>“By </a:t>
            </a:r>
            <a:r>
              <a:rPr lang="en-US" sz="2400" dirty="0"/>
              <a:t>invitation of Brother and Sister Nichols, my </a:t>
            </a:r>
            <a:r>
              <a:rPr lang="en-US" sz="2400" dirty="0" smtClean="0"/>
              <a:t>sister and </a:t>
            </a:r>
            <a:r>
              <a:rPr lang="en-US" sz="2400" dirty="0"/>
              <a:t>myself again went to </a:t>
            </a:r>
            <a:r>
              <a:rPr lang="en-US" sz="2400" dirty="0" smtClean="0"/>
              <a:t>Mass., </a:t>
            </a:r>
            <a:r>
              <a:rPr lang="en-US" sz="2400" dirty="0"/>
              <a:t>and </a:t>
            </a:r>
            <a:r>
              <a:rPr lang="en-US" sz="2400" dirty="0" smtClean="0"/>
              <a:t>made their </a:t>
            </a:r>
            <a:r>
              <a:rPr lang="en-US" sz="2400" dirty="0"/>
              <a:t>house our home. There was in Boston and </a:t>
            </a:r>
            <a:r>
              <a:rPr lang="en-US" sz="2400" dirty="0" smtClean="0"/>
              <a:t>vicinity a </a:t>
            </a:r>
            <a:r>
              <a:rPr lang="en-US" sz="2400" dirty="0"/>
              <a:t>company of fanatical persons, </a:t>
            </a:r>
            <a:r>
              <a:rPr lang="en-US" sz="2400" b="1" i="1" u="sng" dirty="0"/>
              <a:t>who held that it was </a:t>
            </a:r>
            <a:r>
              <a:rPr lang="en-US" sz="2400" b="1" i="1" u="sng" dirty="0" smtClean="0"/>
              <a:t>a sin </a:t>
            </a:r>
            <a:r>
              <a:rPr lang="en-US" sz="2400" b="1" i="1" u="sng" dirty="0"/>
              <a:t>to labor. </a:t>
            </a:r>
            <a:r>
              <a:rPr lang="en-US" sz="2400" dirty="0"/>
              <a:t>Their principal message was “Sell that </a:t>
            </a:r>
            <a:r>
              <a:rPr lang="en-US" sz="2400" dirty="0" smtClean="0"/>
              <a:t>ye have</a:t>
            </a:r>
            <a:r>
              <a:rPr lang="en-US" sz="2400" dirty="0"/>
              <a:t>, and give alms.” They said they were in the </a:t>
            </a:r>
            <a:r>
              <a:rPr lang="en-US" sz="2400" dirty="0" smtClean="0"/>
              <a:t>jubilee, the </a:t>
            </a:r>
            <a:r>
              <a:rPr lang="en-US" sz="2400" dirty="0"/>
              <a:t>land should rest, and the poor must be </a:t>
            </a:r>
            <a:r>
              <a:rPr lang="en-US" sz="2400" dirty="0" smtClean="0"/>
              <a:t>supported without </a:t>
            </a:r>
            <a:r>
              <a:rPr lang="en-US" sz="2400" dirty="0"/>
              <a:t>labor. Sargent, Robbins, and some others </a:t>
            </a:r>
            <a:r>
              <a:rPr lang="en-US" sz="2400" dirty="0" smtClean="0"/>
              <a:t>were leaders</a:t>
            </a:r>
            <a:r>
              <a:rPr lang="en-US" sz="2400" dirty="0"/>
              <a:t>. </a:t>
            </a:r>
            <a:r>
              <a:rPr lang="en-US" sz="2400" b="1" i="1" u="sng" dirty="0"/>
              <a:t>They denounced my visions as being of </a:t>
            </a:r>
            <a:r>
              <a:rPr lang="en-US" sz="2400" b="1" i="1" u="sng" dirty="0" smtClean="0"/>
              <a:t>the devil</a:t>
            </a:r>
            <a:r>
              <a:rPr lang="en-US" sz="2400" b="1" i="1" u="sng" dirty="0"/>
              <a:t>, because I had been shown their errors. </a:t>
            </a:r>
            <a:r>
              <a:rPr lang="en-US" sz="2400" dirty="0"/>
              <a:t>They </a:t>
            </a:r>
            <a:r>
              <a:rPr lang="en-US" sz="2400" dirty="0" smtClean="0"/>
              <a:t>were severe </a:t>
            </a:r>
            <a:r>
              <a:rPr lang="en-US" sz="2400" dirty="0"/>
              <a:t>upon all who did not believe with them.—Life</a:t>
            </a:r>
          </a:p>
          <a:p>
            <a:r>
              <a:rPr lang="en-US" sz="2400" dirty="0"/>
              <a:t>Sketches of James White and Ellen G. White (1880</a:t>
            </a:r>
            <a:r>
              <a:rPr lang="en-US" sz="2400" dirty="0" smtClean="0"/>
              <a:t>),  231</a:t>
            </a:r>
            <a:r>
              <a:rPr lang="en-US" sz="2400" dirty="0"/>
              <a:t>.</a:t>
            </a:r>
          </a:p>
        </p:txBody>
      </p:sp>
      <p:pic>
        <p:nvPicPr>
          <p:cNvPr id="5" name="Content Placeholder 4"/>
          <p:cNvPicPr>
            <a:picLocks noGrp="1" noChangeAspect="1"/>
          </p:cNvPicPr>
          <p:nvPr>
            <p:ph sz="half" idx="2"/>
          </p:nvPr>
        </p:nvPicPr>
        <p:blipFill>
          <a:blip r:embed="rId2" cstate="print"/>
          <a:stretch>
            <a:fillRect/>
          </a:stretch>
        </p:blipFill>
        <p:spPr>
          <a:xfrm>
            <a:off x="4572001" y="762000"/>
            <a:ext cx="4572000" cy="6096000"/>
          </a:xfrm>
          <a:prstGeom prst="rect">
            <a:avLst/>
          </a:prstGeom>
        </p:spPr>
      </p:pic>
    </p:spTree>
    <p:extLst>
      <p:ext uri="{BB962C8B-B14F-4D97-AF65-F5344CB8AC3E}">
        <p14:creationId xmlns:p14="http://schemas.microsoft.com/office/powerpoint/2010/main" val="283675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Dishonest People</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Autofit/>
          </a:bodyPr>
          <a:lstStyle/>
          <a:p>
            <a:r>
              <a:rPr lang="en-US" sz="2400" dirty="0" smtClean="0"/>
              <a:t>“The </a:t>
            </a:r>
            <a:r>
              <a:rPr lang="en-US" sz="2400" dirty="0"/>
              <a:t>blessing of the Lord rested upon me, and I </a:t>
            </a:r>
            <a:r>
              <a:rPr lang="en-US" sz="2400" dirty="0" smtClean="0"/>
              <a:t>was taken </a:t>
            </a:r>
            <a:r>
              <a:rPr lang="en-US" sz="2400" dirty="0"/>
              <a:t>off in vision. I was again shown the errors </a:t>
            </a:r>
            <a:r>
              <a:rPr lang="en-US" sz="2400" dirty="0" smtClean="0"/>
              <a:t>of these </a:t>
            </a:r>
            <a:r>
              <a:rPr lang="en-US" sz="2400" dirty="0"/>
              <a:t>wicked men and others united with them. I </a:t>
            </a:r>
            <a:r>
              <a:rPr lang="en-US" sz="2400" dirty="0" smtClean="0"/>
              <a:t>saw that </a:t>
            </a:r>
            <a:r>
              <a:rPr lang="en-US" sz="2400" dirty="0"/>
              <a:t>they could not prosper, their errors would </a:t>
            </a:r>
            <a:r>
              <a:rPr lang="en-US" sz="2400" dirty="0" smtClean="0"/>
              <a:t>confuse and </a:t>
            </a:r>
            <a:r>
              <a:rPr lang="en-US" sz="2400" dirty="0"/>
              <a:t>distract; some would be deceived by them; but </a:t>
            </a:r>
            <a:r>
              <a:rPr lang="en-US" sz="2400" dirty="0" smtClean="0"/>
              <a:t>that truth </a:t>
            </a:r>
            <a:r>
              <a:rPr lang="en-US" sz="2400" dirty="0"/>
              <a:t>would triumph in the end, and error be </a:t>
            </a:r>
            <a:r>
              <a:rPr lang="en-US" sz="2400" dirty="0" smtClean="0"/>
              <a:t>brought down</a:t>
            </a:r>
            <a:r>
              <a:rPr lang="en-US" sz="2400" b="1" i="1" u="sng" dirty="0" smtClean="0"/>
              <a:t>. I </a:t>
            </a:r>
            <a:r>
              <a:rPr lang="en-US" sz="2400" b="1" i="1" u="sng" dirty="0"/>
              <a:t>was shown that they were not honest, and then </a:t>
            </a:r>
            <a:r>
              <a:rPr lang="en-US" sz="2400" b="1" i="1" u="sng" dirty="0" smtClean="0"/>
              <a:t>I was </a:t>
            </a:r>
            <a:r>
              <a:rPr lang="en-US" sz="2400" b="1" i="1" u="sng" dirty="0"/>
              <a:t>carried into the future and shown that they </a:t>
            </a:r>
            <a:r>
              <a:rPr lang="en-US" sz="2400" b="1" i="1" u="sng" dirty="0" smtClean="0"/>
              <a:t>would continue </a:t>
            </a:r>
            <a:r>
              <a:rPr lang="en-US" sz="2400" b="1" i="1" u="sng" dirty="0"/>
              <a:t>to despise the teachings of the Lord, to </a:t>
            </a:r>
            <a:r>
              <a:rPr lang="en-US" sz="2400" b="1" i="1" u="sng" dirty="0" smtClean="0"/>
              <a:t>despise reproof</a:t>
            </a:r>
            <a:r>
              <a:rPr lang="en-US" sz="2400" b="1" i="1" u="sng" dirty="0"/>
              <a:t>, and that they would be left in total </a:t>
            </a:r>
            <a:r>
              <a:rPr lang="en-US" sz="2400" b="1" i="1" u="sng" dirty="0" smtClean="0"/>
              <a:t>darkness, to </a:t>
            </a:r>
            <a:r>
              <a:rPr lang="en-US" sz="2400" b="1" i="1" u="sng" dirty="0"/>
              <a:t>resist God’s Spirit until their folly should be </a:t>
            </a:r>
            <a:r>
              <a:rPr lang="en-US" sz="2400" b="1" i="1" u="sng" dirty="0" smtClean="0"/>
              <a:t>made manifest </a:t>
            </a:r>
            <a:r>
              <a:rPr lang="en-US" sz="2400" b="1" i="1" u="sng" dirty="0"/>
              <a:t>to all.</a:t>
            </a:r>
            <a:r>
              <a:rPr lang="en-US" sz="2400" dirty="0"/>
              <a:t> A chain of truth was presented to </a:t>
            </a:r>
            <a:r>
              <a:rPr lang="en-US" sz="2400" dirty="0" smtClean="0"/>
              <a:t>me from </a:t>
            </a:r>
            <a:r>
              <a:rPr lang="en-US" sz="2400" dirty="0"/>
              <a:t>the Scriptures, in contrast with their </a:t>
            </a:r>
            <a:r>
              <a:rPr lang="en-US" sz="2400" dirty="0" smtClean="0"/>
              <a:t>errors. When </a:t>
            </a:r>
            <a:r>
              <a:rPr lang="en-US" sz="2400" dirty="0"/>
              <a:t>I came out of vision, candles were burning. </a:t>
            </a:r>
            <a:r>
              <a:rPr lang="en-US" sz="2400" dirty="0" smtClean="0"/>
              <a:t>I had </a:t>
            </a:r>
            <a:r>
              <a:rPr lang="en-US" sz="2400" dirty="0"/>
              <a:t>been in vision nearly four hours. As I was </a:t>
            </a:r>
            <a:r>
              <a:rPr lang="en-US" sz="2400" dirty="0" smtClean="0"/>
              <a:t>unconscious to </a:t>
            </a:r>
            <a:r>
              <a:rPr lang="en-US" sz="2400" dirty="0"/>
              <a:t>all that transpired around me while in </a:t>
            </a:r>
            <a:r>
              <a:rPr lang="en-US" sz="2400" dirty="0" smtClean="0"/>
              <a:t>vision, I </a:t>
            </a:r>
            <a:r>
              <a:rPr lang="en-US" sz="2400" dirty="0"/>
              <a:t>will copy from Brother Nichols’ description of </a:t>
            </a:r>
            <a:r>
              <a:rPr lang="en-US" sz="2400" dirty="0" smtClean="0"/>
              <a:t>that meeting</a:t>
            </a:r>
            <a:r>
              <a:rPr lang="en-US" sz="2400" dirty="0"/>
              <a:t>.— Ibid</a:t>
            </a:r>
            <a:r>
              <a:rPr lang="en-US" sz="2400" dirty="0" smtClean="0"/>
              <a:t>.  The Early Years, pg. 103</a:t>
            </a:r>
            <a:endParaRPr lang="en-US" sz="2400" dirty="0"/>
          </a:p>
        </p:txBody>
      </p:sp>
    </p:spTree>
    <p:extLst>
      <p:ext uri="{BB962C8B-B14F-4D97-AF65-F5344CB8AC3E}">
        <p14:creationId xmlns:p14="http://schemas.microsoft.com/office/powerpoint/2010/main" val="397454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9144000" cy="6857999"/>
          </a:xfrm>
          <a:prstGeom prst="rect">
            <a:avLst/>
          </a:prstGeom>
        </p:spPr>
      </p:pic>
    </p:spTree>
    <p:extLst>
      <p:ext uri="{BB962C8B-B14F-4D97-AF65-F5344CB8AC3E}">
        <p14:creationId xmlns:p14="http://schemas.microsoft.com/office/powerpoint/2010/main" val="2240872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u="sng" dirty="0" smtClean="0">
                <a:solidFill>
                  <a:srgbClr val="FF0000"/>
                </a:solidFill>
              </a:rPr>
              <a:t>Gave Up Faith in the Bible!</a:t>
            </a:r>
            <a:endParaRPr lang="en-US" b="1" i="1" u="sng" dirty="0">
              <a:solidFill>
                <a:srgbClr val="FF0000"/>
              </a:solidFill>
            </a:endParaRPr>
          </a:p>
        </p:txBody>
      </p:sp>
      <p:sp>
        <p:nvSpPr>
          <p:cNvPr id="3" name="Content Placeholder 2"/>
          <p:cNvSpPr>
            <a:spLocks noGrp="1"/>
          </p:cNvSpPr>
          <p:nvPr>
            <p:ph idx="1"/>
          </p:nvPr>
        </p:nvSpPr>
        <p:spPr>
          <a:xfrm>
            <a:off x="0" y="838200"/>
            <a:ext cx="9144000" cy="6019800"/>
          </a:xfrm>
        </p:spPr>
        <p:txBody>
          <a:bodyPr>
            <a:normAutofit fontScale="77500" lnSpcReduction="20000"/>
          </a:bodyPr>
          <a:lstStyle/>
          <a:p>
            <a:r>
              <a:rPr lang="en-US" dirty="0" smtClean="0"/>
              <a:t>“</a:t>
            </a:r>
            <a:r>
              <a:rPr lang="en-US" dirty="0" smtClean="0"/>
              <a:t> </a:t>
            </a:r>
            <a:r>
              <a:rPr lang="en-US" dirty="0" smtClean="0"/>
              <a:t>Satan </a:t>
            </a:r>
            <a:r>
              <a:rPr lang="en-US" dirty="0"/>
              <a:t>took control of their minds and led them </a:t>
            </a:r>
            <a:r>
              <a:rPr lang="en-US" dirty="0" smtClean="0"/>
              <a:t>to confess </a:t>
            </a:r>
            <a:r>
              <a:rPr lang="en-US" dirty="0"/>
              <a:t>publicly some of the most shameful acts of </a:t>
            </a:r>
            <a:r>
              <a:rPr lang="en-US" dirty="0" smtClean="0"/>
              <a:t>their lives</a:t>
            </a:r>
            <a:r>
              <a:rPr lang="en-US" dirty="0"/>
              <a:t>, which had the effect to break up the </a:t>
            </a:r>
            <a:r>
              <a:rPr lang="en-US" dirty="0" smtClean="0"/>
              <a:t>meetings at </a:t>
            </a:r>
            <a:r>
              <a:rPr lang="en-US" dirty="0"/>
              <a:t>Randolph and separate the honest souls from </a:t>
            </a:r>
            <a:r>
              <a:rPr lang="en-US" dirty="0" smtClean="0"/>
              <a:t>their unholy </a:t>
            </a:r>
            <a:r>
              <a:rPr lang="en-US" dirty="0"/>
              <a:t>influence, and the principal leading ones </a:t>
            </a:r>
            <a:r>
              <a:rPr lang="en-US" dirty="0" smtClean="0"/>
              <a:t>united with </a:t>
            </a:r>
            <a:r>
              <a:rPr lang="en-US" dirty="0"/>
              <a:t>Sargent, Robbins, and a company in Boston </a:t>
            </a:r>
            <a:r>
              <a:rPr lang="en-US" dirty="0" smtClean="0"/>
              <a:t>called the </a:t>
            </a:r>
            <a:r>
              <a:rPr lang="en-US" dirty="0"/>
              <a:t>“No-work Party,” a shameful company of </a:t>
            </a:r>
            <a:r>
              <a:rPr lang="en-US" dirty="0" smtClean="0"/>
              <a:t>fanatics numbering </a:t>
            </a:r>
            <a:r>
              <a:rPr lang="en-US" dirty="0"/>
              <a:t>some twenty individuals whose </a:t>
            </a:r>
            <a:r>
              <a:rPr lang="en-US" dirty="0" smtClean="0"/>
              <a:t>principal teachings </a:t>
            </a:r>
            <a:r>
              <a:rPr lang="en-US" dirty="0"/>
              <a:t>were </a:t>
            </a:r>
            <a:r>
              <a:rPr lang="en-US" b="1" i="1" u="sng" dirty="0"/>
              <a:t>denouncing and cursing those who </a:t>
            </a:r>
            <a:r>
              <a:rPr lang="en-US" b="1" i="1" u="sng" dirty="0" smtClean="0"/>
              <a:t>believed in </a:t>
            </a:r>
            <a:r>
              <a:rPr lang="en-US" b="1" i="1" u="sng" dirty="0"/>
              <a:t>Sister White’s visions, and all others</a:t>
            </a:r>
            <a:r>
              <a:rPr lang="en-US" dirty="0"/>
              <a:t>, and </a:t>
            </a:r>
            <a:r>
              <a:rPr lang="en-US" dirty="0" smtClean="0"/>
              <a:t>also those </a:t>
            </a:r>
            <a:r>
              <a:rPr lang="en-US" dirty="0"/>
              <a:t>who followed the exhortation of the apostle to </a:t>
            </a:r>
            <a:r>
              <a:rPr lang="en-US" dirty="0" smtClean="0"/>
              <a:t>be quiet </a:t>
            </a:r>
            <a:r>
              <a:rPr lang="en-US" dirty="0"/>
              <a:t>and do your own business, to work with your </a:t>
            </a:r>
            <a:r>
              <a:rPr lang="en-US" dirty="0" smtClean="0"/>
              <a:t>own hands</a:t>
            </a:r>
            <a:r>
              <a:rPr lang="en-US" dirty="0"/>
              <a:t>, and walk honestly toward those that are </a:t>
            </a:r>
            <a:r>
              <a:rPr lang="en-US" dirty="0" smtClean="0"/>
              <a:t>without, and </a:t>
            </a:r>
            <a:r>
              <a:rPr lang="en-US" dirty="0"/>
              <a:t>that we may have lack in nothing. That </a:t>
            </a:r>
            <a:r>
              <a:rPr lang="en-US" dirty="0" smtClean="0"/>
              <a:t>with quietness </a:t>
            </a:r>
            <a:r>
              <a:rPr lang="en-US" dirty="0"/>
              <a:t>they eat their own </a:t>
            </a:r>
            <a:r>
              <a:rPr lang="en-US" dirty="0" smtClean="0"/>
              <a:t>bread. They </a:t>
            </a:r>
            <a:r>
              <a:rPr lang="en-US" dirty="0"/>
              <a:t>continued together in this state of feeling </a:t>
            </a:r>
            <a:r>
              <a:rPr lang="en-US" dirty="0" smtClean="0"/>
              <a:t>some time</a:t>
            </a:r>
            <a:r>
              <a:rPr lang="en-US" dirty="0"/>
              <a:t>, a year or more, </a:t>
            </a:r>
            <a:r>
              <a:rPr lang="en-US" b="1" i="1" u="sng" dirty="0"/>
              <a:t>when they made a wreck of all </a:t>
            </a:r>
            <a:r>
              <a:rPr lang="en-US" b="1" i="1" u="sng" dirty="0" smtClean="0"/>
              <a:t>their faith </a:t>
            </a:r>
            <a:r>
              <a:rPr lang="en-US" b="1" i="1" u="sng" dirty="0"/>
              <a:t>in the doctrines taught in the Bible and then </a:t>
            </a:r>
            <a:r>
              <a:rPr lang="en-US" b="1" i="1" u="sng" dirty="0" smtClean="0"/>
              <a:t>broke up </a:t>
            </a:r>
            <a:r>
              <a:rPr lang="en-US" b="1" i="1" u="sng" dirty="0"/>
              <a:t>and scattered, declaring themselves free from </a:t>
            </a:r>
            <a:r>
              <a:rPr lang="en-US" b="1" i="1" u="sng" dirty="0" smtClean="0"/>
              <a:t>all sinning</a:t>
            </a:r>
            <a:r>
              <a:rPr lang="en-US" b="1" i="1" u="sng" dirty="0"/>
              <a:t>, enjoined upon them in the Scriptures.</a:t>
            </a:r>
            <a:r>
              <a:rPr lang="en-US" dirty="0"/>
              <a:t>— </a:t>
            </a:r>
            <a:r>
              <a:rPr lang="en-US" dirty="0" smtClean="0"/>
              <a:t>Ibid. Early Years, pg. 105</a:t>
            </a:r>
            <a:endParaRPr lang="en-US" dirty="0"/>
          </a:p>
        </p:txBody>
      </p:sp>
    </p:spTree>
    <p:extLst>
      <p:ext uri="{BB962C8B-B14F-4D97-AF65-F5344CB8AC3E}">
        <p14:creationId xmlns:p14="http://schemas.microsoft.com/office/powerpoint/2010/main" val="2767517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smtClean="0">
                <a:solidFill>
                  <a:srgbClr val="FF0000"/>
                </a:solidFill>
                <a:latin typeface="Algerian" pitchFamily="82" charset="0"/>
              </a:rPr>
              <a:t>Holy Flesh</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Autofit/>
          </a:bodyPr>
          <a:lstStyle/>
          <a:p>
            <a:r>
              <a:rPr lang="en-US" sz="2800" dirty="0" smtClean="0"/>
              <a:t>“As </a:t>
            </a:r>
            <a:r>
              <a:rPr lang="en-US" sz="2800" dirty="0"/>
              <a:t>they listened to an explanation of the </a:t>
            </a:r>
            <a:r>
              <a:rPr lang="en-US" sz="2800" dirty="0" smtClean="0"/>
              <a:t>disappointment which </a:t>
            </a:r>
            <a:r>
              <a:rPr lang="en-US" sz="2800" dirty="0"/>
              <a:t>had been so bitter to them, they saw </a:t>
            </a:r>
            <a:r>
              <a:rPr lang="en-US" sz="2800" dirty="0" smtClean="0"/>
              <a:t>that God </a:t>
            </a:r>
            <a:r>
              <a:rPr lang="en-US" sz="2800" dirty="0"/>
              <a:t>[had] indeed led them, and they rejoiced in </a:t>
            </a:r>
            <a:r>
              <a:rPr lang="en-US" sz="2800" dirty="0" smtClean="0"/>
              <a:t>the truth</a:t>
            </a:r>
            <a:r>
              <a:rPr lang="en-US" sz="2800" dirty="0"/>
              <a:t>. This awakened the most bitter opposition on </a:t>
            </a:r>
            <a:r>
              <a:rPr lang="en-US" sz="2800" dirty="0" smtClean="0"/>
              <a:t>the part </a:t>
            </a:r>
            <a:r>
              <a:rPr lang="en-US" sz="2800" dirty="0"/>
              <a:t>of those who denied our past </a:t>
            </a:r>
            <a:r>
              <a:rPr lang="en-US" sz="2800" dirty="0" smtClean="0"/>
              <a:t>experience</a:t>
            </a:r>
            <a:r>
              <a:rPr lang="en-US" sz="2800" b="1" i="1" u="sng" dirty="0" smtClean="0">
                <a:solidFill>
                  <a:srgbClr val="FF0000"/>
                </a:solidFill>
                <a:latin typeface="Algerian" panose="04020705040A02060702" pitchFamily="82" charset="0"/>
              </a:rPr>
              <a:t>. But </a:t>
            </a:r>
            <a:r>
              <a:rPr lang="en-US" sz="2800" b="1" i="1" u="sng" dirty="0">
                <a:solidFill>
                  <a:srgbClr val="FF0000"/>
                </a:solidFill>
                <a:latin typeface="Algerian" panose="04020705040A02060702" pitchFamily="82" charset="0"/>
              </a:rPr>
              <a:t>we had a still worse element to meet in a </a:t>
            </a:r>
            <a:r>
              <a:rPr lang="en-US" sz="2800" b="1" i="1" u="sng" dirty="0" smtClean="0">
                <a:solidFill>
                  <a:srgbClr val="FF0000"/>
                </a:solidFill>
                <a:latin typeface="Algerian" panose="04020705040A02060702" pitchFamily="82" charset="0"/>
              </a:rPr>
              <a:t>class who </a:t>
            </a:r>
            <a:r>
              <a:rPr lang="en-US" sz="2800" b="1" i="1" u="sng" dirty="0">
                <a:solidFill>
                  <a:srgbClr val="FF0000"/>
                </a:solidFill>
                <a:latin typeface="Algerian" panose="04020705040A02060702" pitchFamily="82" charset="0"/>
              </a:rPr>
              <a:t>claimed that they were sanctified, that they </a:t>
            </a:r>
            <a:r>
              <a:rPr lang="en-US" sz="2800" b="1" i="1" u="sng" dirty="0" smtClean="0">
                <a:solidFill>
                  <a:srgbClr val="FF0000"/>
                </a:solidFill>
                <a:latin typeface="Algerian" panose="04020705040A02060702" pitchFamily="82" charset="0"/>
              </a:rPr>
              <a:t>could not </a:t>
            </a:r>
            <a:r>
              <a:rPr lang="en-US" sz="2800" b="1" i="1" u="sng" dirty="0">
                <a:solidFill>
                  <a:srgbClr val="FF0000"/>
                </a:solidFill>
                <a:latin typeface="Algerian" panose="04020705040A02060702" pitchFamily="82" charset="0"/>
              </a:rPr>
              <a:t>sin, that they were sealed and holy, and that </a:t>
            </a:r>
            <a:r>
              <a:rPr lang="en-US" sz="2800" b="1" i="1" u="sng" dirty="0" smtClean="0">
                <a:solidFill>
                  <a:srgbClr val="FF0000"/>
                </a:solidFill>
                <a:latin typeface="Algerian" panose="04020705040A02060702" pitchFamily="82" charset="0"/>
              </a:rPr>
              <a:t>all their </a:t>
            </a:r>
            <a:r>
              <a:rPr lang="en-US" sz="2800" b="1" i="1" u="sng" dirty="0">
                <a:solidFill>
                  <a:srgbClr val="FF0000"/>
                </a:solidFill>
                <a:latin typeface="Algerian" panose="04020705040A02060702" pitchFamily="82" charset="0"/>
              </a:rPr>
              <a:t>impressions and notions were the mind of </a:t>
            </a:r>
            <a:r>
              <a:rPr lang="en-US" sz="2800" b="1" i="1" u="sng" dirty="0" smtClean="0">
                <a:solidFill>
                  <a:srgbClr val="FF0000"/>
                </a:solidFill>
                <a:latin typeface="Algerian" panose="04020705040A02060702" pitchFamily="82" charset="0"/>
              </a:rPr>
              <a:t>God. </a:t>
            </a:r>
            <a:r>
              <a:rPr lang="en-US" sz="2800" dirty="0" smtClean="0"/>
              <a:t>Conscientious </a:t>
            </a:r>
            <a:r>
              <a:rPr lang="en-US" sz="2800" dirty="0"/>
              <a:t>souls were deceived by the </a:t>
            </a:r>
            <a:r>
              <a:rPr lang="en-US" sz="2800" dirty="0" smtClean="0"/>
              <a:t>pretended piety </a:t>
            </a:r>
            <a:r>
              <a:rPr lang="en-US" sz="2800" dirty="0"/>
              <a:t>of these </a:t>
            </a:r>
            <a:r>
              <a:rPr lang="en-US" sz="2800" dirty="0" smtClean="0"/>
              <a:t>fanatics</a:t>
            </a:r>
            <a:r>
              <a:rPr lang="en-US" sz="2800" dirty="0"/>
              <a:t>.” Review and Herald, November 20, 1883.  The Early Years, pgs. 72,73</a:t>
            </a:r>
            <a:endParaRPr lang="en-US" sz="2800" dirty="0"/>
          </a:p>
        </p:txBody>
      </p:sp>
    </p:spTree>
    <p:extLst>
      <p:ext uri="{BB962C8B-B14F-4D97-AF65-F5344CB8AC3E}">
        <p14:creationId xmlns:p14="http://schemas.microsoft.com/office/powerpoint/2010/main" val="3937315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FF0000"/>
                </a:solidFill>
              </a:rPr>
              <a:t>Age to Come Fanaticism</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a:t>“The next meeting, the third in Vermont, was called on short notice and held at the home of Elon Everts. “Brother Everts,” wrote Ellen White, “is a blessed brother, </a:t>
            </a:r>
            <a:r>
              <a:rPr lang="en-US" b="1" i="1" u="sng" dirty="0"/>
              <a:t>but has been in the ‘age to come’ all over and he said he could not give it up.”</a:t>
            </a:r>
            <a:r>
              <a:rPr lang="en-US" dirty="0"/>
              <a:t>—Letter 8, 1851. And she added: </a:t>
            </a:r>
            <a:r>
              <a:rPr lang="en-US" b="1" i="1" u="sng" dirty="0"/>
              <a:t>He held such a strong mixture of views that if followed out would lead to spiritualism of the worst kind, such as spiritual wifery</a:t>
            </a:r>
            <a:r>
              <a:rPr lang="en-US" dirty="0"/>
              <a:t>. On Sabbath evening she had a vision in which she was shown that “the accursed thing must be put out of the camp” or the church would suffer. She wrote: After I had the vision and told it, Brother </a:t>
            </a:r>
            <a:r>
              <a:rPr lang="en-US" dirty="0" smtClean="0"/>
              <a:t>Everts began </a:t>
            </a:r>
            <a:r>
              <a:rPr lang="en-US" dirty="0"/>
              <a:t>to confess and break down before God. </a:t>
            </a:r>
            <a:r>
              <a:rPr lang="en-US" b="1" i="1" u="sng" dirty="0"/>
              <a:t>He gave up his “age to come” and felt the necessity of keeping the minds of all on the third angel’s message.</a:t>
            </a:r>
            <a:r>
              <a:rPr lang="en-US" dirty="0"/>
              <a:t>”  pgs. 222,223</a:t>
            </a:r>
          </a:p>
          <a:p>
            <a:endParaRPr lang="en-US" dirty="0"/>
          </a:p>
        </p:txBody>
      </p:sp>
    </p:spTree>
    <p:extLst>
      <p:ext uri="{BB962C8B-B14F-4D97-AF65-F5344CB8AC3E}">
        <p14:creationId xmlns:p14="http://schemas.microsoft.com/office/powerpoint/2010/main" val="2014309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latin typeface="Algerian" panose="04020705040A02060702" pitchFamily="82" charset="0"/>
              </a:rPr>
              <a:t>What is Age to Come?</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609600"/>
            <a:ext cx="4876799" cy="6248400"/>
          </a:xfrm>
          <a:prstGeom prst="rect">
            <a:avLst/>
          </a:prstGeom>
        </p:spPr>
      </p:pic>
      <p:sp>
        <p:nvSpPr>
          <p:cNvPr id="4" name="Content Placeholder 3"/>
          <p:cNvSpPr>
            <a:spLocks noGrp="1"/>
          </p:cNvSpPr>
          <p:nvPr>
            <p:ph sz="half" idx="2"/>
          </p:nvPr>
        </p:nvSpPr>
        <p:spPr>
          <a:xfrm>
            <a:off x="4648200" y="533400"/>
            <a:ext cx="4495800" cy="6324600"/>
          </a:xfrm>
        </p:spPr>
        <p:txBody>
          <a:bodyPr>
            <a:normAutofit fontScale="92500"/>
          </a:bodyPr>
          <a:lstStyle/>
          <a:p>
            <a:r>
              <a:rPr lang="en-US" dirty="0" smtClean="0"/>
              <a:t>“On </a:t>
            </a:r>
            <a:r>
              <a:rPr lang="en-US" dirty="0"/>
              <a:t>their first visit to Wisconsin in late May, 1854</a:t>
            </a:r>
            <a:r>
              <a:rPr lang="en-US" dirty="0" smtClean="0"/>
              <a:t>, </a:t>
            </a:r>
            <a:r>
              <a:rPr lang="en-US" dirty="0"/>
              <a:t>James and Ellen White met J. M. Stephenson and D. P. Hall,</a:t>
            </a:r>
          </a:p>
          <a:p>
            <a:r>
              <a:rPr lang="en-US" dirty="0"/>
              <a:t>former ministers among the first-day Adventists who, under J. </a:t>
            </a:r>
            <a:r>
              <a:rPr lang="en-US" dirty="0" smtClean="0"/>
              <a:t>H. Waggoner’s </a:t>
            </a:r>
            <a:r>
              <a:rPr lang="en-US" dirty="0"/>
              <a:t>ministry, had accepted the third angel’s </a:t>
            </a:r>
            <a:r>
              <a:rPr lang="en-US" b="1" i="1" u="sng" dirty="0"/>
              <a:t>message…Both Stephenson and Hall held the “age to come” </a:t>
            </a:r>
            <a:r>
              <a:rPr lang="en-US" b="1" i="1" u="sng" dirty="0" smtClean="0"/>
              <a:t>doctrine, which </a:t>
            </a:r>
            <a:r>
              <a:rPr lang="en-US" b="1" i="1" u="sng" dirty="0"/>
              <a:t>presented the prospect of a second probation </a:t>
            </a:r>
            <a:r>
              <a:rPr lang="en-US" b="1" i="1" u="sng" dirty="0" smtClean="0"/>
              <a:t>following the </a:t>
            </a:r>
            <a:r>
              <a:rPr lang="en-US" b="1" i="1" u="sng" dirty="0"/>
              <a:t>millennium</a:t>
            </a:r>
            <a:r>
              <a:rPr lang="en-US" b="1" i="1" u="sng" dirty="0" smtClean="0"/>
              <a:t>.</a:t>
            </a:r>
            <a:r>
              <a:rPr lang="en-US" dirty="0" smtClean="0"/>
              <a:t>”  pgs. 310,311</a:t>
            </a:r>
            <a:endParaRPr lang="en-US" dirty="0"/>
          </a:p>
        </p:txBody>
      </p:sp>
    </p:spTree>
    <p:extLst>
      <p:ext uri="{BB962C8B-B14F-4D97-AF65-F5344CB8AC3E}">
        <p14:creationId xmlns:p14="http://schemas.microsoft.com/office/powerpoint/2010/main" val="2775114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i="1" u="sng" dirty="0" smtClean="0">
                <a:solidFill>
                  <a:srgbClr val="0070C0"/>
                </a:solidFill>
              </a:rPr>
              <a:t>Go After the Visions of EGW!</a:t>
            </a:r>
            <a:endParaRPr lang="en-US" b="1" i="1" u="sng" dirty="0">
              <a:solidFill>
                <a:srgbClr val="0070C0"/>
              </a:solidFill>
            </a:endParaRPr>
          </a:p>
        </p:txBody>
      </p:sp>
      <p:sp>
        <p:nvSpPr>
          <p:cNvPr id="3" name="Content Placeholder 2"/>
          <p:cNvSpPr>
            <a:spLocks noGrp="1"/>
          </p:cNvSpPr>
          <p:nvPr>
            <p:ph idx="1"/>
          </p:nvPr>
        </p:nvSpPr>
        <p:spPr>
          <a:xfrm>
            <a:off x="0" y="533400"/>
            <a:ext cx="9144000" cy="6324600"/>
          </a:xfrm>
        </p:spPr>
        <p:txBody>
          <a:bodyPr>
            <a:normAutofit fontScale="85000" lnSpcReduction="10000"/>
          </a:bodyPr>
          <a:lstStyle/>
          <a:p>
            <a:r>
              <a:rPr lang="en-US" dirty="0" smtClean="0"/>
              <a:t>“I </a:t>
            </a:r>
            <a:r>
              <a:rPr lang="en-US" dirty="0"/>
              <a:t>was shown the case of Stephenson and Hall </a:t>
            </a:r>
            <a:r>
              <a:rPr lang="en-US" dirty="0" smtClean="0"/>
              <a:t>of Wisconsin</a:t>
            </a:r>
            <a:r>
              <a:rPr lang="en-US" dirty="0"/>
              <a:t>. I saw that while we were in Wisconsin, </a:t>
            </a:r>
            <a:r>
              <a:rPr lang="en-US" dirty="0" smtClean="0"/>
              <a:t>in(1854-1855) June</a:t>
            </a:r>
            <a:r>
              <a:rPr lang="en-US" dirty="0"/>
              <a:t>, 1854, </a:t>
            </a:r>
            <a:r>
              <a:rPr lang="en-US" b="1" i="1" u="sng" dirty="0"/>
              <a:t>they were convicted that the visions were </a:t>
            </a:r>
            <a:r>
              <a:rPr lang="en-US" b="1" i="1" u="sng" dirty="0" smtClean="0"/>
              <a:t>of God</a:t>
            </a:r>
            <a:r>
              <a:rPr lang="en-US" b="1" i="1" u="sng" dirty="0"/>
              <a:t>; but they examined them and compared them </a:t>
            </a:r>
            <a:r>
              <a:rPr lang="en-US" b="1" i="1" u="sng" dirty="0" smtClean="0"/>
              <a:t>with their </a:t>
            </a:r>
            <a:r>
              <a:rPr lang="en-US" b="1" i="1" u="sng" dirty="0"/>
              <a:t>views of the “age to come,” and because the </a:t>
            </a:r>
            <a:r>
              <a:rPr lang="en-US" b="1" i="1" u="sng" dirty="0" smtClean="0"/>
              <a:t>visions did </a:t>
            </a:r>
            <a:r>
              <a:rPr lang="en-US" b="1" i="1" u="sng" dirty="0"/>
              <a:t>not agree with these, they sacrificed the visions </a:t>
            </a:r>
            <a:r>
              <a:rPr lang="en-US" b="1" i="1" u="sng" dirty="0" smtClean="0"/>
              <a:t>for the </a:t>
            </a:r>
            <a:r>
              <a:rPr lang="en-US" b="1" i="1" u="sng" dirty="0"/>
              <a:t>“age to come.</a:t>
            </a:r>
            <a:r>
              <a:rPr lang="en-US" dirty="0"/>
              <a:t>” And while on their journey east </a:t>
            </a:r>
            <a:r>
              <a:rPr lang="en-US" dirty="0" smtClean="0"/>
              <a:t>last spring</a:t>
            </a:r>
            <a:r>
              <a:rPr lang="en-US" dirty="0"/>
              <a:t>, they both were wrong and </a:t>
            </a:r>
            <a:r>
              <a:rPr lang="en-US" dirty="0" smtClean="0"/>
              <a:t>designing. They </a:t>
            </a:r>
            <a:r>
              <a:rPr lang="en-US" dirty="0"/>
              <a:t>have stumbled over the “age to come,” </a:t>
            </a:r>
            <a:r>
              <a:rPr lang="en-US" dirty="0" smtClean="0"/>
              <a:t>and they </a:t>
            </a:r>
            <a:r>
              <a:rPr lang="en-US" dirty="0"/>
              <a:t>are ready to take any course to injure the </a:t>
            </a:r>
            <a:r>
              <a:rPr lang="en-US" dirty="0" smtClean="0"/>
              <a:t>Review; its </a:t>
            </a:r>
            <a:r>
              <a:rPr lang="en-US" dirty="0"/>
              <a:t>friends must be awake and do what they can to </a:t>
            </a:r>
            <a:r>
              <a:rPr lang="en-US" dirty="0" smtClean="0"/>
              <a:t>save the </a:t>
            </a:r>
            <a:r>
              <a:rPr lang="en-US" dirty="0"/>
              <a:t>children of God from </a:t>
            </a:r>
            <a:r>
              <a:rPr lang="en-US" dirty="0" smtClean="0"/>
              <a:t>deception….While </a:t>
            </a:r>
            <a:r>
              <a:rPr lang="en-US" dirty="0" smtClean="0"/>
              <a:t>their </a:t>
            </a:r>
            <a:r>
              <a:rPr lang="en-US" dirty="0"/>
              <a:t>words were smooth with him, they were </a:t>
            </a:r>
            <a:r>
              <a:rPr lang="en-US" dirty="0" smtClean="0"/>
              <a:t>inflaming Wisconsin </a:t>
            </a:r>
            <a:r>
              <a:rPr lang="en-US" dirty="0"/>
              <a:t>against the Review and its conductors. </a:t>
            </a:r>
            <a:r>
              <a:rPr lang="en-US" dirty="0" smtClean="0"/>
              <a:t>Their object </a:t>
            </a:r>
            <a:r>
              <a:rPr lang="en-US" dirty="0"/>
              <a:t>has been to have the Review publish the “age </a:t>
            </a:r>
            <a:r>
              <a:rPr lang="en-US" dirty="0" smtClean="0"/>
              <a:t>to come</a:t>
            </a:r>
            <a:r>
              <a:rPr lang="en-US" dirty="0"/>
              <a:t>” theory, or to destroy its influence.—Testimonies</a:t>
            </a:r>
          </a:p>
          <a:p>
            <a:r>
              <a:rPr lang="en-US" dirty="0"/>
              <a:t>for the Church, 1:116, 117.</a:t>
            </a:r>
          </a:p>
        </p:txBody>
      </p:sp>
    </p:spTree>
    <p:extLst>
      <p:ext uri="{BB962C8B-B14F-4D97-AF65-F5344CB8AC3E}">
        <p14:creationId xmlns:p14="http://schemas.microsoft.com/office/powerpoint/2010/main" val="23806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They Had to Meet It!</a:t>
            </a:r>
            <a:endParaRPr lang="en-US" b="1" i="1" u="sng" dirty="0">
              <a:solidFill>
                <a:srgbClr val="0070C0"/>
              </a:solidFill>
            </a:endParaRPr>
          </a:p>
        </p:txBody>
      </p:sp>
      <p:sp>
        <p:nvSpPr>
          <p:cNvPr id="4" name="Content Placeholder 3"/>
          <p:cNvSpPr>
            <a:spLocks noGrp="1"/>
          </p:cNvSpPr>
          <p:nvPr>
            <p:ph sz="half" idx="2"/>
          </p:nvPr>
        </p:nvSpPr>
        <p:spPr>
          <a:xfrm>
            <a:off x="4648200" y="685800"/>
            <a:ext cx="4495800" cy="6172200"/>
          </a:xfrm>
        </p:spPr>
        <p:txBody>
          <a:bodyPr>
            <a:normAutofit lnSpcReduction="10000"/>
          </a:bodyPr>
          <a:lstStyle/>
          <a:p>
            <a:r>
              <a:rPr lang="en-US" dirty="0" smtClean="0"/>
              <a:t>Whenever the Lord is moving in a mighty way, the devil ALWAYS comes in with fanaticism.  It was there in the first century when the gospel was going to all the world.  …“be not moved away from the hope of the gospel, which ye have heard, and </a:t>
            </a:r>
            <a:r>
              <a:rPr lang="en-US" b="1" i="1" u="sng" dirty="0" smtClean="0"/>
              <a:t>which was preached to every creature which is under heaven</a:t>
            </a:r>
            <a:r>
              <a:rPr lang="en-US" dirty="0" smtClean="0"/>
              <a:t>; whereof I Paul am made a minister;”  Col. 1:23</a:t>
            </a:r>
            <a:endParaRPr lang="en-US" dirty="0"/>
          </a:p>
        </p:txBody>
      </p:sp>
      <p:pic>
        <p:nvPicPr>
          <p:cNvPr id="1026"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46482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8157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FF0000"/>
                </a:solidFill>
              </a:rPr>
              <a:t>The End of the Age to Come!</a:t>
            </a:r>
            <a:endParaRPr lang="en-US" b="1" i="1" u="sng" dirty="0">
              <a:solidFill>
                <a:srgbClr val="FF0000"/>
              </a:solidFill>
            </a:endParaRPr>
          </a:p>
        </p:txBody>
      </p:sp>
      <p:sp>
        <p:nvSpPr>
          <p:cNvPr id="3" name="Content Placeholder 2"/>
          <p:cNvSpPr>
            <a:spLocks noGrp="1"/>
          </p:cNvSpPr>
          <p:nvPr>
            <p:ph idx="1"/>
          </p:nvPr>
        </p:nvSpPr>
        <p:spPr>
          <a:xfrm>
            <a:off x="0" y="533400"/>
            <a:ext cx="9144000" cy="6324600"/>
          </a:xfrm>
        </p:spPr>
        <p:txBody>
          <a:bodyPr>
            <a:noAutofit/>
          </a:bodyPr>
          <a:lstStyle/>
          <a:p>
            <a:r>
              <a:rPr lang="en-US" sz="2800" dirty="0" smtClean="0"/>
              <a:t>“As </a:t>
            </a:r>
            <a:r>
              <a:rPr lang="en-US" sz="2800" dirty="0"/>
              <a:t>to those advocating the “age to come,” Stephenson </a:t>
            </a:r>
            <a:r>
              <a:rPr lang="en-US" sz="2800" dirty="0" smtClean="0"/>
              <a:t>soon adopted </a:t>
            </a:r>
            <a:r>
              <a:rPr lang="en-US" sz="2800" dirty="0"/>
              <a:t>doctrinal views that cut him off from those who </a:t>
            </a:r>
            <a:r>
              <a:rPr lang="en-US" sz="2800" dirty="0" smtClean="0"/>
              <a:t>sympathized with </a:t>
            </a:r>
            <a:r>
              <a:rPr lang="en-US" sz="2800" dirty="0"/>
              <a:t>him. He seemed to lose his ability as a speaker. </a:t>
            </a:r>
            <a:r>
              <a:rPr lang="en-US" sz="2800" b="1" i="1" u="sng" dirty="0"/>
              <a:t>He </a:t>
            </a:r>
            <a:r>
              <a:rPr lang="en-US" sz="2800" b="1" i="1" u="sng" dirty="0" smtClean="0"/>
              <a:t>divorced his </a:t>
            </a:r>
            <a:r>
              <a:rPr lang="en-US" sz="2800" b="1" i="1" u="sng" dirty="0"/>
              <a:t>wife to marry a younger woman. Reported </a:t>
            </a:r>
            <a:r>
              <a:rPr lang="en-US" sz="2800" b="1" i="1" u="sng" dirty="0" smtClean="0"/>
              <a:t>Loughborough: In </a:t>
            </a:r>
            <a:r>
              <a:rPr lang="en-US" sz="2800" b="1" i="1" u="sng" dirty="0"/>
              <a:t>this forlorn condition—friendless, penniless, </a:t>
            </a:r>
            <a:r>
              <a:rPr lang="en-US" sz="2800" b="1" i="1" u="sng" dirty="0" smtClean="0"/>
              <a:t>and with </a:t>
            </a:r>
            <a:r>
              <a:rPr lang="en-US" sz="2800" b="1" i="1" u="sng" dirty="0"/>
              <a:t>failing health—he was placed in the “poorhouse</a:t>
            </a:r>
            <a:r>
              <a:rPr lang="en-US" sz="2800" b="1" i="1" u="sng" dirty="0" smtClean="0"/>
              <a:t>.” There </a:t>
            </a:r>
            <a:r>
              <a:rPr lang="en-US" sz="2800" b="1" i="1" u="sng" dirty="0"/>
              <a:t>his mental faculties failed him—not a </a:t>
            </a:r>
            <a:r>
              <a:rPr lang="en-US" sz="2800" b="1" i="1" u="sng" dirty="0" smtClean="0"/>
              <a:t>derangement, but </a:t>
            </a:r>
            <a:r>
              <a:rPr lang="en-US" sz="2800" b="1" i="1" u="sng" dirty="0"/>
              <a:t>a state of imbecility. The last four years of </a:t>
            </a:r>
            <a:r>
              <a:rPr lang="en-US" sz="2800" b="1" i="1" u="sng" dirty="0" smtClean="0"/>
              <a:t>his life </a:t>
            </a:r>
            <a:r>
              <a:rPr lang="en-US" sz="2800" b="1" i="1" u="sng" dirty="0"/>
              <a:t>he had no more sense, or ability to care for </a:t>
            </a:r>
            <a:r>
              <a:rPr lang="en-US" sz="2800" b="1" i="1" u="sng" dirty="0" smtClean="0"/>
              <a:t>himself, than </a:t>
            </a:r>
            <a:r>
              <a:rPr lang="en-US" sz="2800" b="1" i="1" u="sng" dirty="0"/>
              <a:t>a year-old child.—</a:t>
            </a:r>
            <a:r>
              <a:rPr lang="en-US" sz="2800" dirty="0"/>
              <a:t>Pacific Union Recorder, </a:t>
            </a:r>
            <a:r>
              <a:rPr lang="en-US" sz="2800" dirty="0" smtClean="0"/>
              <a:t>May 12</a:t>
            </a:r>
            <a:r>
              <a:rPr lang="en-US" sz="2800" dirty="0"/>
              <a:t>, 1910</a:t>
            </a:r>
            <a:r>
              <a:rPr lang="en-US" sz="2800" dirty="0" smtClean="0"/>
              <a:t>. “D</a:t>
            </a:r>
            <a:r>
              <a:rPr lang="en-US" sz="2800" dirty="0"/>
              <a:t>. P. Hall soon gave up his preaching and engaged in the </a:t>
            </a:r>
            <a:r>
              <a:rPr lang="en-US" sz="2800" dirty="0" smtClean="0"/>
              <a:t>real estate </a:t>
            </a:r>
            <a:r>
              <a:rPr lang="en-US" sz="2800" dirty="0"/>
              <a:t>business. Through impracticable business transactions </a:t>
            </a:r>
            <a:r>
              <a:rPr lang="en-US" sz="2800" dirty="0" smtClean="0"/>
              <a:t>he lost </a:t>
            </a:r>
            <a:r>
              <a:rPr lang="en-US" sz="2800" dirty="0"/>
              <a:t>everything and went bankrupt. This led to melancholy </a:t>
            </a:r>
            <a:r>
              <a:rPr lang="en-US" sz="2800" dirty="0" smtClean="0"/>
              <a:t>and terminated </a:t>
            </a:r>
            <a:r>
              <a:rPr lang="en-US" sz="2800" dirty="0"/>
              <a:t>in insanity</a:t>
            </a:r>
            <a:r>
              <a:rPr lang="en-US" sz="2800" dirty="0" smtClean="0"/>
              <a:t>.”  </a:t>
            </a:r>
            <a:r>
              <a:rPr lang="en-US" sz="2800" dirty="0"/>
              <a:t>T</a:t>
            </a:r>
            <a:r>
              <a:rPr lang="en-US" sz="2800" dirty="0" smtClean="0"/>
              <a:t>EEY, pg. 315</a:t>
            </a:r>
            <a:endParaRPr lang="en-US" sz="2800" dirty="0"/>
          </a:p>
          <a:p>
            <a:endParaRPr lang="en-US" sz="2800" dirty="0"/>
          </a:p>
        </p:txBody>
      </p:sp>
    </p:spTree>
    <p:extLst>
      <p:ext uri="{BB962C8B-B14F-4D97-AF65-F5344CB8AC3E}">
        <p14:creationId xmlns:p14="http://schemas.microsoft.com/office/powerpoint/2010/main" val="1264127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i="1" u="sng" dirty="0" smtClean="0">
                <a:solidFill>
                  <a:srgbClr val="FF0000"/>
                </a:solidFill>
                <a:latin typeface="Algerian" panose="04020705040A02060702" pitchFamily="82" charset="0"/>
              </a:rPr>
              <a:t>Steps to Perdition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33400"/>
            <a:ext cx="9144000" cy="6324600"/>
          </a:xfrm>
        </p:spPr>
        <p:txBody>
          <a:bodyPr>
            <a:normAutofit fontScale="92500" lnSpcReduction="20000"/>
          </a:bodyPr>
          <a:lstStyle/>
          <a:p>
            <a:r>
              <a:rPr lang="en-US" dirty="0"/>
              <a:t>“It is Satan’s plan to weaken the faith of God’s </a:t>
            </a:r>
            <a:r>
              <a:rPr lang="en-US" dirty="0" smtClean="0"/>
              <a:t>people in </a:t>
            </a:r>
            <a:r>
              <a:rPr lang="en-US" dirty="0"/>
              <a:t>the </a:t>
            </a:r>
            <a:r>
              <a:rPr lang="en-US" dirty="0" smtClean="0"/>
              <a:t>Testimonies. Satan </a:t>
            </a:r>
            <a:r>
              <a:rPr lang="en-US" dirty="0"/>
              <a:t>knows how to make </a:t>
            </a:r>
            <a:r>
              <a:rPr lang="en-US" dirty="0" smtClean="0"/>
              <a:t>his attacks</a:t>
            </a:r>
            <a:r>
              <a:rPr lang="en-US" dirty="0"/>
              <a:t>. He works upon minds to excite jealousy </a:t>
            </a:r>
            <a:r>
              <a:rPr lang="en-US" dirty="0" smtClean="0"/>
              <a:t>and dissatisfaction </a:t>
            </a:r>
            <a:r>
              <a:rPr lang="en-US" dirty="0"/>
              <a:t>toward those at the head of the </a:t>
            </a:r>
            <a:r>
              <a:rPr lang="en-US" dirty="0" smtClean="0"/>
              <a:t>work. The </a:t>
            </a:r>
            <a:r>
              <a:rPr lang="en-US" dirty="0"/>
              <a:t>gifts are next questioned; then, of course, they </a:t>
            </a:r>
            <a:r>
              <a:rPr lang="en-US" dirty="0" smtClean="0"/>
              <a:t>have but </a:t>
            </a:r>
            <a:r>
              <a:rPr lang="en-US" dirty="0"/>
              <a:t>little weight, and instruction given through vision </a:t>
            </a:r>
            <a:r>
              <a:rPr lang="en-US" dirty="0" smtClean="0"/>
              <a:t>is disregarded. Next </a:t>
            </a:r>
            <a:r>
              <a:rPr lang="en-US" dirty="0"/>
              <a:t>follows skepticism in regard to </a:t>
            </a:r>
            <a:r>
              <a:rPr lang="en-US" dirty="0" smtClean="0"/>
              <a:t>the vital </a:t>
            </a:r>
            <a:r>
              <a:rPr lang="en-US" dirty="0"/>
              <a:t>points of our faith, the pillars of our position, </a:t>
            </a:r>
            <a:r>
              <a:rPr lang="en-US" dirty="0" smtClean="0"/>
              <a:t>then doubt </a:t>
            </a:r>
            <a:r>
              <a:rPr lang="en-US" dirty="0"/>
              <a:t>as to the Holy Scriptures, and then the </a:t>
            </a:r>
            <a:r>
              <a:rPr lang="en-US" dirty="0" smtClean="0"/>
              <a:t>downward march </a:t>
            </a:r>
            <a:r>
              <a:rPr lang="en-US" dirty="0"/>
              <a:t>to perdition</a:t>
            </a:r>
            <a:r>
              <a:rPr lang="en-US" dirty="0" smtClean="0"/>
              <a:t>. When </a:t>
            </a:r>
            <a:r>
              <a:rPr lang="en-US" dirty="0"/>
              <a:t>the Testimonies, which were once </a:t>
            </a:r>
            <a:r>
              <a:rPr lang="en-US" dirty="0" smtClean="0"/>
              <a:t>believed, are </a:t>
            </a:r>
            <a:r>
              <a:rPr lang="en-US" dirty="0"/>
              <a:t>doubted and given up, Satan knows the </a:t>
            </a:r>
            <a:r>
              <a:rPr lang="en-US" dirty="0" smtClean="0"/>
              <a:t>deceived ones </a:t>
            </a:r>
            <a:r>
              <a:rPr lang="en-US" dirty="0"/>
              <a:t>will not stop at this; and he redoubles his efforts </a:t>
            </a:r>
            <a:r>
              <a:rPr lang="en-US" dirty="0" smtClean="0"/>
              <a:t>till he </a:t>
            </a:r>
            <a:r>
              <a:rPr lang="en-US" dirty="0"/>
              <a:t>launches them into open rebellion, which </a:t>
            </a:r>
            <a:r>
              <a:rPr lang="en-US" dirty="0" smtClean="0"/>
              <a:t>becomes incurable</a:t>
            </a:r>
            <a:r>
              <a:rPr lang="en-US" dirty="0"/>
              <a:t>, and ends in destruction</a:t>
            </a:r>
            <a:r>
              <a:rPr lang="en-US" dirty="0" smtClean="0"/>
              <a:t>.—</a:t>
            </a:r>
            <a:r>
              <a:rPr lang="en-US" dirty="0"/>
              <a:t>Testimonies </a:t>
            </a:r>
            <a:r>
              <a:rPr lang="en-US" dirty="0" smtClean="0"/>
              <a:t>for the </a:t>
            </a:r>
            <a:r>
              <a:rPr lang="en-US" dirty="0"/>
              <a:t>Church, 5:672.</a:t>
            </a:r>
          </a:p>
        </p:txBody>
      </p:sp>
    </p:spTree>
    <p:extLst>
      <p:ext uri="{BB962C8B-B14F-4D97-AF65-F5344CB8AC3E}">
        <p14:creationId xmlns:p14="http://schemas.microsoft.com/office/powerpoint/2010/main" val="3633435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latin typeface="Algerian" panose="04020705040A02060702" pitchFamily="82" charset="0"/>
              </a:rPr>
              <a:t>Doctrines of Devils</a:t>
            </a:r>
            <a:endParaRPr lang="en-US" b="1" i="1" u="sng" dirty="0">
              <a:latin typeface="Algerian" panose="04020705040A02060702" pitchFamily="82" charset="0"/>
            </a:endParaRPr>
          </a:p>
        </p:txBody>
      </p:sp>
      <p:sp>
        <p:nvSpPr>
          <p:cNvPr id="3" name="Content Placeholder 2"/>
          <p:cNvSpPr>
            <a:spLocks noGrp="1"/>
          </p:cNvSpPr>
          <p:nvPr>
            <p:ph idx="1"/>
          </p:nvPr>
        </p:nvSpPr>
        <p:spPr>
          <a:xfrm>
            <a:off x="0" y="685800"/>
            <a:ext cx="9144000" cy="6172200"/>
          </a:xfrm>
        </p:spPr>
        <p:txBody>
          <a:bodyPr/>
          <a:lstStyle/>
          <a:p>
            <a:r>
              <a:rPr lang="en-US" dirty="0" smtClean="0"/>
              <a:t>The early church met fanaticisms and so did James and Ellen White.  The ones they met were:</a:t>
            </a:r>
          </a:p>
          <a:p>
            <a:r>
              <a:rPr lang="en-US" dirty="0" smtClean="0"/>
              <a:t>1. spiritualizers</a:t>
            </a:r>
          </a:p>
          <a:p>
            <a:r>
              <a:rPr lang="en-US" dirty="0" smtClean="0"/>
              <a:t>2. no work party</a:t>
            </a:r>
          </a:p>
          <a:p>
            <a:r>
              <a:rPr lang="en-US" dirty="0" smtClean="0"/>
              <a:t>3. holy flesh</a:t>
            </a:r>
          </a:p>
          <a:p>
            <a:r>
              <a:rPr lang="en-US" dirty="0" smtClean="0"/>
              <a:t>4. Age to Come</a:t>
            </a:r>
          </a:p>
          <a:p>
            <a:r>
              <a:rPr lang="en-US" dirty="0" smtClean="0"/>
              <a:t>With the power of the Latter Rain on the horizon, the fanaticisms of today have only been allowed to strengthen us and prepare us for the rain soon to fall!</a:t>
            </a:r>
            <a:endParaRPr lang="en-US" dirty="0"/>
          </a:p>
        </p:txBody>
      </p:sp>
    </p:spTree>
    <p:extLst>
      <p:ext uri="{BB962C8B-B14F-4D97-AF65-F5344CB8AC3E}">
        <p14:creationId xmlns:p14="http://schemas.microsoft.com/office/powerpoint/2010/main" val="90659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b="1" i="1" u="sng" dirty="0" smtClean="0">
                <a:solidFill>
                  <a:srgbClr val="FFC000"/>
                </a:solidFill>
                <a:latin typeface="Algerian" panose="04020705040A02060702" pitchFamily="82" charset="0"/>
              </a:rPr>
              <a:t>Fanatics in Galatia</a:t>
            </a:r>
            <a:endParaRPr lang="en-US" b="1" i="1" u="sng" dirty="0">
              <a:solidFill>
                <a:srgbClr val="FFC000"/>
              </a:solidFill>
              <a:latin typeface="Algerian" panose="04020705040A02060702" pitchFamily="82" charset="0"/>
            </a:endParaRPr>
          </a:p>
        </p:txBody>
      </p:sp>
      <p:sp>
        <p:nvSpPr>
          <p:cNvPr id="3" name="Content Placeholder 2"/>
          <p:cNvSpPr>
            <a:spLocks noGrp="1"/>
          </p:cNvSpPr>
          <p:nvPr>
            <p:ph sz="half" idx="1"/>
          </p:nvPr>
        </p:nvSpPr>
        <p:spPr>
          <a:xfrm>
            <a:off x="0" y="685800"/>
            <a:ext cx="4648200" cy="6172200"/>
          </a:xfrm>
        </p:spPr>
        <p:txBody>
          <a:bodyPr>
            <a:normAutofit fontScale="92500"/>
          </a:bodyPr>
          <a:lstStyle/>
          <a:p>
            <a:r>
              <a:rPr lang="en-US" dirty="0" smtClean="0"/>
              <a:t>“And certain men which came down from Judaea taught the brethren, and said, Except ye be circumcised after the manner of Moses, ye cannot be saved.”  Acts 15:1</a:t>
            </a:r>
          </a:p>
          <a:p>
            <a:r>
              <a:rPr lang="en-US" dirty="0" smtClean="0"/>
              <a:t>“But now, after that ye have known God, or rather are known of God, how turn ye again to the weak and beggarly elements, whereunto ye desire again to be in bondage? Ye observe days, and months, and times, and years.”  Gal. 4:9,10</a:t>
            </a:r>
          </a:p>
          <a:p>
            <a:endParaRPr lang="en-US" dirty="0" smtClean="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685800"/>
            <a:ext cx="45720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639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Just About Every Time!</a:t>
            </a:r>
            <a:endParaRPr lang="en-US" b="1" i="1" u="sng" dirty="0">
              <a:solidFill>
                <a:srgbClr val="FF0000"/>
              </a:solidFill>
            </a:endParaRPr>
          </a:p>
        </p:txBody>
      </p:sp>
      <p:sp>
        <p:nvSpPr>
          <p:cNvPr id="4" name="Content Placeholder 3"/>
          <p:cNvSpPr>
            <a:spLocks noGrp="1"/>
          </p:cNvSpPr>
          <p:nvPr>
            <p:ph sz="half" idx="2"/>
          </p:nvPr>
        </p:nvSpPr>
        <p:spPr>
          <a:xfrm>
            <a:off x="4495800" y="609600"/>
            <a:ext cx="4648200" cy="6248400"/>
          </a:xfrm>
        </p:spPr>
        <p:txBody>
          <a:bodyPr>
            <a:normAutofit fontScale="92500" lnSpcReduction="20000"/>
          </a:bodyPr>
          <a:lstStyle/>
          <a:p>
            <a:r>
              <a:rPr lang="en-US" dirty="0" smtClean="0"/>
              <a:t>Fanaticism came with a problem.  Those who were involved in it had rejected the power of Christ in their life and were practicing secret sin.  “O foolish Galatians, who hath bewitched you, that ye should not obey the truth, before whose eyes Jesus Christ hath been evidently set forth, crucified among you? This only would I learn of you, Received ye the Spirit by the works of the law, or by the hearing of faith? Are ye so foolish? having begun in the Spirit, are ye now made perfect by the flesh?”  Gal. 3:1-3</a:t>
            </a:r>
            <a:endParaRPr lang="en-US" dirty="0"/>
          </a:p>
        </p:txBody>
      </p:sp>
      <p:pic>
        <p:nvPicPr>
          <p:cNvPr id="3074"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609600"/>
            <a:ext cx="45720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358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B050"/>
                </a:solidFill>
              </a:rPr>
              <a:t>Fanaticism in the 19</a:t>
            </a:r>
            <a:r>
              <a:rPr lang="en-US" b="1" i="1" u="sng" baseline="30000" dirty="0" smtClean="0">
                <a:solidFill>
                  <a:srgbClr val="00B050"/>
                </a:solidFill>
              </a:rPr>
              <a:t>th</a:t>
            </a:r>
            <a:r>
              <a:rPr lang="en-US" b="1" i="1" u="sng" dirty="0" smtClean="0">
                <a:solidFill>
                  <a:srgbClr val="00B050"/>
                </a:solidFill>
              </a:rPr>
              <a:t> Century</a:t>
            </a:r>
            <a:endParaRPr lang="en-US" b="1" i="1" u="sng" dirty="0">
              <a:solidFill>
                <a:srgbClr val="00B050"/>
              </a:solidFill>
            </a:endParaRPr>
          </a:p>
        </p:txBody>
      </p:sp>
      <p:sp>
        <p:nvSpPr>
          <p:cNvPr id="3" name="Content Placeholder 2"/>
          <p:cNvSpPr>
            <a:spLocks noGrp="1"/>
          </p:cNvSpPr>
          <p:nvPr>
            <p:ph sz="half" idx="1"/>
          </p:nvPr>
        </p:nvSpPr>
        <p:spPr>
          <a:xfrm>
            <a:off x="0" y="685800"/>
            <a:ext cx="4648200" cy="6172200"/>
          </a:xfrm>
        </p:spPr>
        <p:txBody>
          <a:bodyPr>
            <a:noAutofit/>
          </a:bodyPr>
          <a:lstStyle/>
          <a:p>
            <a:pPr marL="0" indent="0">
              <a:buNone/>
            </a:pPr>
            <a:r>
              <a:rPr lang="en-US" sz="3800" dirty="0" smtClean="0"/>
              <a:t>Let us take a look at some of the fanaticisms of the 19</a:t>
            </a:r>
            <a:r>
              <a:rPr lang="en-US" sz="3800" baseline="30000" dirty="0" smtClean="0"/>
              <a:t>th</a:t>
            </a:r>
            <a:r>
              <a:rPr lang="en-US" sz="3800" dirty="0" smtClean="0"/>
              <a:t> century that opposed the Advent pioneers and sought to derail the mighty movement that followed the Great Disappointment!</a:t>
            </a:r>
            <a:endParaRPr lang="en-US" sz="3800" dirty="0"/>
          </a:p>
        </p:txBody>
      </p:sp>
      <p:pic>
        <p:nvPicPr>
          <p:cNvPr id="4098"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1" y="762000"/>
            <a:ext cx="44958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90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C00000"/>
                </a:solidFill>
                <a:latin typeface="Algerian" panose="04020705040A02060702" pitchFamily="82" charset="0"/>
              </a:rPr>
              <a:t>Fanaticism Number 1</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“Following </a:t>
            </a:r>
            <a:r>
              <a:rPr lang="en-US" dirty="0"/>
              <a:t>what they interpreted to be the biddings of </a:t>
            </a:r>
            <a:r>
              <a:rPr lang="en-US" dirty="0" smtClean="0"/>
              <a:t>God’s Word</a:t>
            </a:r>
            <a:r>
              <a:rPr lang="en-US" dirty="0"/>
              <a:t>, but without proper leadership and lacking balance and a </a:t>
            </a:r>
            <a:r>
              <a:rPr lang="en-US" dirty="0" smtClean="0"/>
              <a:t>true understanding </a:t>
            </a:r>
            <a:r>
              <a:rPr lang="en-US" dirty="0"/>
              <a:t>of what it meant to follow Christ, a relative few (</a:t>
            </a:r>
            <a:r>
              <a:rPr lang="en-US" dirty="0" smtClean="0"/>
              <a:t>but including </a:t>
            </a:r>
            <a:r>
              <a:rPr lang="en-US" dirty="0"/>
              <a:t>some of the most trusted believers) became involved </a:t>
            </a:r>
            <a:r>
              <a:rPr lang="en-US" dirty="0" smtClean="0"/>
              <a:t>in strange </a:t>
            </a:r>
            <a:r>
              <a:rPr lang="en-US" dirty="0"/>
              <a:t>and sometimes wild fanaticism. “These men and women</a:t>
            </a:r>
            <a:r>
              <a:rPr lang="en-US" dirty="0" smtClean="0"/>
              <a:t>,” wrote </a:t>
            </a:r>
            <a:r>
              <a:rPr lang="en-US" dirty="0"/>
              <a:t>Ellen White, who was personally acquainted with some, “</a:t>
            </a:r>
            <a:r>
              <a:rPr lang="en-US" dirty="0" smtClean="0"/>
              <a:t>were not </a:t>
            </a:r>
            <a:r>
              <a:rPr lang="en-US" dirty="0"/>
              <a:t>bad, but they were deceived and deluded.” She commented, “</a:t>
            </a:r>
            <a:r>
              <a:rPr lang="en-US" dirty="0" smtClean="0"/>
              <a:t>In the </a:t>
            </a:r>
            <a:r>
              <a:rPr lang="en-US" dirty="0"/>
              <a:t>past they had been blessed with a consciousness that they had </a:t>
            </a:r>
            <a:r>
              <a:rPr lang="en-US" dirty="0" smtClean="0"/>
              <a:t>a knowledge </a:t>
            </a:r>
            <a:r>
              <a:rPr lang="en-US" dirty="0"/>
              <a:t>of the truth, and they had accomplished much good; </a:t>
            </a:r>
            <a:r>
              <a:rPr lang="en-US" dirty="0" smtClean="0"/>
              <a:t>but [now</a:t>
            </a:r>
            <a:r>
              <a:rPr lang="en-US" dirty="0"/>
              <a:t>] Satan was molding the work.”—Letter 132, 1900</a:t>
            </a:r>
            <a:r>
              <a:rPr lang="en-US" dirty="0" smtClean="0"/>
              <a:t>. </a:t>
            </a:r>
            <a:r>
              <a:rPr lang="en-US" dirty="0"/>
              <a:t>These fanatical teachings and actions on the part of some </a:t>
            </a:r>
            <a:r>
              <a:rPr lang="en-US" dirty="0" smtClean="0"/>
              <a:t>divided the </a:t>
            </a:r>
            <a:r>
              <a:rPr lang="en-US" dirty="0"/>
              <a:t>little group who were clinging to their confidence </a:t>
            </a:r>
            <a:r>
              <a:rPr lang="en-US" dirty="0" smtClean="0"/>
              <a:t>that  prophecy </a:t>
            </a:r>
            <a:r>
              <a:rPr lang="en-US" dirty="0"/>
              <a:t>had been fulfilled on October 22. There were those </a:t>
            </a:r>
            <a:r>
              <a:rPr lang="en-US" dirty="0" smtClean="0"/>
              <a:t>who patiently </a:t>
            </a:r>
            <a:r>
              <a:rPr lang="en-US" dirty="0"/>
              <a:t>awaited the dawning of light that they might gain a </a:t>
            </a:r>
            <a:r>
              <a:rPr lang="en-US" dirty="0" smtClean="0"/>
              <a:t>true understanding </a:t>
            </a:r>
            <a:r>
              <a:rPr lang="en-US" dirty="0"/>
              <a:t>of their position and their work. These became </a:t>
            </a:r>
            <a:r>
              <a:rPr lang="en-US" dirty="0" smtClean="0"/>
              <a:t>the spiritual </a:t>
            </a:r>
            <a:r>
              <a:rPr lang="en-US" dirty="0"/>
              <a:t>forefathers of the Seventh-day Adventist </a:t>
            </a:r>
            <a:r>
              <a:rPr lang="en-US" dirty="0" smtClean="0"/>
              <a:t>Church. </a:t>
            </a:r>
            <a:r>
              <a:rPr lang="en-US" b="1" i="1" u="sng" dirty="0" smtClean="0"/>
              <a:t>But </a:t>
            </a:r>
            <a:r>
              <a:rPr lang="en-US" b="1" i="1" u="sng" dirty="0"/>
              <a:t>a few others found it hard to wait and were soon swept </a:t>
            </a:r>
            <a:r>
              <a:rPr lang="en-US" b="1" i="1" u="sng" dirty="0" smtClean="0"/>
              <a:t>off their </a:t>
            </a:r>
            <a:r>
              <a:rPr lang="en-US" b="1" i="1" u="sng" dirty="0"/>
              <a:t>feet by the teaching that there was a spiritual coming of </a:t>
            </a:r>
            <a:r>
              <a:rPr lang="en-US" b="1" i="1" u="sng" dirty="0" smtClean="0"/>
              <a:t>Christ. Christ </a:t>
            </a:r>
            <a:r>
              <a:rPr lang="en-US" b="1" i="1" u="sng" dirty="0"/>
              <a:t>came, they declared, on October 22, 1844. We are now in </a:t>
            </a:r>
            <a:r>
              <a:rPr lang="en-US" b="1" i="1" u="sng" dirty="0" smtClean="0"/>
              <a:t>the kingdom</a:t>
            </a:r>
            <a:r>
              <a:rPr lang="en-US" b="1" i="1" u="sng" dirty="0"/>
              <a:t>, they asserted. Every tenet of belief and every activity </a:t>
            </a:r>
            <a:r>
              <a:rPr lang="en-US" b="1" i="1" u="sng" dirty="0" smtClean="0"/>
              <a:t>of those </a:t>
            </a:r>
            <a:r>
              <a:rPr lang="en-US" b="1" i="1" u="sng" dirty="0"/>
              <a:t>involved was molded by this concept of the spiritual coming</a:t>
            </a:r>
          </a:p>
          <a:p>
            <a:r>
              <a:rPr lang="en-US" b="1" i="1" u="sng" dirty="0"/>
              <a:t>of Christ. In this were seeds that soon yielded a harvest of </a:t>
            </a:r>
            <a:r>
              <a:rPr lang="en-US" b="1" i="1" u="sng" dirty="0" smtClean="0"/>
              <a:t>fanatical and </a:t>
            </a:r>
            <a:r>
              <a:rPr lang="en-US" b="1" i="1" u="sng" dirty="0"/>
              <a:t>shameful activities</a:t>
            </a:r>
            <a:r>
              <a:rPr lang="en-US" b="1" i="1" u="sng" dirty="0" smtClean="0"/>
              <a:t>.”  </a:t>
            </a:r>
            <a:r>
              <a:rPr lang="en-US" dirty="0" smtClean="0"/>
              <a:t>The Early Years, pgs. 68,69</a:t>
            </a:r>
            <a:endParaRPr lang="en-US" dirty="0"/>
          </a:p>
          <a:p>
            <a:endParaRPr lang="en-US" dirty="0"/>
          </a:p>
        </p:txBody>
      </p:sp>
    </p:spTree>
    <p:extLst>
      <p:ext uri="{BB962C8B-B14F-4D97-AF65-F5344CB8AC3E}">
        <p14:creationId xmlns:p14="http://schemas.microsoft.com/office/powerpoint/2010/main" val="3988357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The Spiritualizers/Spiritualism</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“Several </a:t>
            </a:r>
            <a:r>
              <a:rPr lang="en-US" dirty="0"/>
              <a:t>phases of fanaticism had their roots in the teaching </a:t>
            </a:r>
            <a:r>
              <a:rPr lang="en-US" dirty="0" smtClean="0"/>
              <a:t>of some </a:t>
            </a:r>
            <a:r>
              <a:rPr lang="en-US" dirty="0"/>
              <a:t>that Christ had actually come—that He had come to the </a:t>
            </a:r>
            <a:r>
              <a:rPr lang="en-US" dirty="0" smtClean="0"/>
              <a:t>world  in </a:t>
            </a:r>
            <a:r>
              <a:rPr lang="en-US" dirty="0"/>
              <a:t>a spiritual sense and was in the hearts of His believers. </a:t>
            </a:r>
            <a:r>
              <a:rPr lang="en-US" dirty="0" smtClean="0"/>
              <a:t>They were </a:t>
            </a:r>
            <a:r>
              <a:rPr lang="en-US" dirty="0"/>
              <a:t>already in the kingdom of God, they claimed, and heaven </a:t>
            </a:r>
            <a:r>
              <a:rPr lang="en-US" dirty="0" smtClean="0"/>
              <a:t>was only </a:t>
            </a:r>
            <a:r>
              <a:rPr lang="en-US" dirty="0"/>
              <a:t>in the hearts of God’s children. The only body Christ has </a:t>
            </a:r>
            <a:r>
              <a:rPr lang="en-US" dirty="0" smtClean="0"/>
              <a:t>is the </a:t>
            </a:r>
            <a:r>
              <a:rPr lang="en-US" dirty="0"/>
              <a:t>church. The only advent of Christ we are to look for is in </a:t>
            </a:r>
            <a:r>
              <a:rPr lang="en-US" dirty="0" smtClean="0"/>
              <a:t>the bodies </a:t>
            </a:r>
            <a:r>
              <a:rPr lang="en-US" dirty="0"/>
              <a:t>of His saints with the Spirit dwelling in them, shining </a:t>
            </a:r>
            <a:r>
              <a:rPr lang="en-US" dirty="0" smtClean="0"/>
              <a:t>out through </a:t>
            </a:r>
            <a:r>
              <a:rPr lang="en-US" dirty="0"/>
              <a:t>the entire man. Then when Christ descends from </a:t>
            </a:r>
            <a:r>
              <a:rPr lang="en-US" dirty="0" smtClean="0"/>
              <a:t>heaven, it </a:t>
            </a:r>
            <a:r>
              <a:rPr lang="en-US" dirty="0"/>
              <a:t>will only be descending into the hearts of Christians, the </a:t>
            </a:r>
            <a:r>
              <a:rPr lang="en-US" dirty="0" smtClean="0"/>
              <a:t>heaven where </a:t>
            </a:r>
            <a:r>
              <a:rPr lang="en-US" dirty="0"/>
              <a:t>He now is. The holiest of all, even heaven itself, is </a:t>
            </a:r>
            <a:r>
              <a:rPr lang="en-US" dirty="0" smtClean="0"/>
              <a:t>only in </a:t>
            </a:r>
            <a:r>
              <a:rPr lang="en-US" dirty="0"/>
              <a:t>our hearts. To look with natural eyes into heaven itself, it </a:t>
            </a:r>
            <a:r>
              <a:rPr lang="en-US" dirty="0" smtClean="0"/>
              <a:t>was declared</a:t>
            </a:r>
            <a:r>
              <a:rPr lang="en-US" dirty="0"/>
              <a:t>, is antichrist. This teaching was carried to the point </a:t>
            </a:r>
            <a:r>
              <a:rPr lang="en-US" dirty="0" smtClean="0"/>
              <a:t>that some </a:t>
            </a:r>
            <a:r>
              <a:rPr lang="en-US" dirty="0"/>
              <a:t>declared that there is no such thing as a literal body of </a:t>
            </a:r>
            <a:r>
              <a:rPr lang="en-US" dirty="0" smtClean="0"/>
              <a:t>Christ and </a:t>
            </a:r>
            <a:r>
              <a:rPr lang="en-US" dirty="0"/>
              <a:t>a universal God. To look for the personal coming of Christ </a:t>
            </a:r>
            <a:r>
              <a:rPr lang="en-US" dirty="0" smtClean="0"/>
              <a:t>is carnal </a:t>
            </a:r>
            <a:r>
              <a:rPr lang="en-US" dirty="0"/>
              <a:t>(see DF 158e, The Morning Watch, April 10, 1845; p. 117</a:t>
            </a:r>
            <a:r>
              <a:rPr lang="en-US" dirty="0" smtClean="0"/>
              <a:t>).”  pg. 79</a:t>
            </a:r>
          </a:p>
          <a:p>
            <a:r>
              <a:rPr lang="en-US" dirty="0" smtClean="0"/>
              <a:t>“Ellen </a:t>
            </a:r>
            <a:r>
              <a:rPr lang="en-US" dirty="0"/>
              <a:t>White was to speak of this matter again, particularly in </a:t>
            </a:r>
            <a:r>
              <a:rPr lang="en-US" dirty="0" smtClean="0"/>
              <a:t>the closing </a:t>
            </a:r>
            <a:r>
              <a:rPr lang="en-US" dirty="0"/>
              <a:t>paragraphs of her first little book, Experience and </a:t>
            </a:r>
            <a:r>
              <a:rPr lang="en-US" dirty="0" smtClean="0"/>
              <a:t>Views, published </a:t>
            </a:r>
            <a:r>
              <a:rPr lang="en-US" dirty="0"/>
              <a:t>in 1851. As one reads this he will note the use of </a:t>
            </a:r>
            <a:r>
              <a:rPr lang="en-US" dirty="0" smtClean="0"/>
              <a:t>the term </a:t>
            </a:r>
            <a:r>
              <a:rPr lang="en-US" dirty="0"/>
              <a:t>spiritualism, which must be taken in the light of the work </a:t>
            </a:r>
            <a:r>
              <a:rPr lang="en-US" dirty="0" smtClean="0"/>
              <a:t>of the </a:t>
            </a:r>
            <a:r>
              <a:rPr lang="en-US" dirty="0"/>
              <a:t>spiritualizers and not in the light of what today is understood </a:t>
            </a:r>
            <a:r>
              <a:rPr lang="en-US" dirty="0" smtClean="0"/>
              <a:t>to be </a:t>
            </a:r>
            <a:r>
              <a:rPr lang="en-US" dirty="0"/>
              <a:t>spiritualism or spiritism, although both emanate from the </a:t>
            </a:r>
            <a:r>
              <a:rPr lang="en-US" dirty="0" smtClean="0"/>
              <a:t>same source.”  pg. 80</a:t>
            </a:r>
            <a:endParaRPr lang="en-US" dirty="0"/>
          </a:p>
          <a:p>
            <a:endParaRPr lang="en-US" dirty="0"/>
          </a:p>
        </p:txBody>
      </p:sp>
    </p:spTree>
    <p:extLst>
      <p:ext uri="{BB962C8B-B14F-4D97-AF65-F5344CB8AC3E}">
        <p14:creationId xmlns:p14="http://schemas.microsoft.com/office/powerpoint/2010/main" val="3095120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b="1" i="1" u="sng" dirty="0" smtClean="0">
                <a:solidFill>
                  <a:srgbClr val="FF0000"/>
                </a:solidFill>
              </a:rPr>
              <a:t>The Leader-Joseph Turner</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 </a:t>
            </a:r>
            <a:r>
              <a:rPr lang="en-US" dirty="0"/>
              <a:t>short time later, in a vision given during the night </a:t>
            </a:r>
            <a:r>
              <a:rPr lang="en-US" dirty="0" smtClean="0"/>
              <a:t>hours, she </a:t>
            </a:r>
            <a:r>
              <a:rPr lang="en-US" dirty="0"/>
              <a:t>was shown the fanaticism that was now rampant in </a:t>
            </a:r>
            <a:r>
              <a:rPr lang="en-US" dirty="0" smtClean="0"/>
              <a:t>Portland, the </a:t>
            </a:r>
            <a:r>
              <a:rPr lang="en-US" dirty="0"/>
              <a:t>fruitage of the spiritualizers, and that she must return </a:t>
            </a:r>
            <a:r>
              <a:rPr lang="en-US" dirty="0" smtClean="0"/>
              <a:t>home. Returning</a:t>
            </a:r>
            <a:r>
              <a:rPr lang="en-US" dirty="0"/>
              <a:t>, she found the little flock in great discouragement </a:t>
            </a:r>
            <a:r>
              <a:rPr lang="en-US" dirty="0" smtClean="0"/>
              <a:t>and confusion</a:t>
            </a:r>
            <a:r>
              <a:rPr lang="en-US" dirty="0"/>
              <a:t>. In the first meeting held in Portland, while praying she</a:t>
            </a:r>
          </a:p>
          <a:p>
            <a:r>
              <a:rPr lang="en-US" dirty="0"/>
              <a:t>was taken off in vision and was shown the ungodly course of </a:t>
            </a:r>
            <a:r>
              <a:rPr lang="en-US" dirty="0" smtClean="0"/>
              <a:t>Joseph Turner</a:t>
            </a:r>
            <a:r>
              <a:rPr lang="en-US" dirty="0"/>
              <a:t>, who had been swept off his feet by fanaticism. After </a:t>
            </a:r>
            <a:r>
              <a:rPr lang="en-US" dirty="0" smtClean="0"/>
              <a:t>the</a:t>
            </a:r>
            <a:r>
              <a:rPr lang="en-US" dirty="0"/>
              <a:t> </a:t>
            </a:r>
            <a:r>
              <a:rPr lang="en-US" dirty="0" smtClean="0"/>
              <a:t>vision </a:t>
            </a:r>
            <a:r>
              <a:rPr lang="en-US" dirty="0"/>
              <a:t>she was told that while still in vision she “talked it out </a:t>
            </a:r>
            <a:r>
              <a:rPr lang="en-US" dirty="0" smtClean="0"/>
              <a:t>before him</a:t>
            </a:r>
            <a:r>
              <a:rPr lang="en-US" dirty="0"/>
              <a:t>.” </a:t>
            </a:r>
            <a:r>
              <a:rPr lang="en-US" b="1" i="1" u="sng" dirty="0"/>
              <a:t>He declared that she was under a wrong influence; he </a:t>
            </a:r>
            <a:r>
              <a:rPr lang="en-US" b="1" i="1" u="sng" dirty="0" smtClean="0"/>
              <a:t>opposed her </a:t>
            </a:r>
            <a:r>
              <a:rPr lang="en-US" b="1" i="1" u="sng" dirty="0"/>
              <a:t>testimony, which reproved him for sin not then widely </a:t>
            </a:r>
            <a:r>
              <a:rPr lang="en-US" b="1" i="1" u="sng" dirty="0" smtClean="0"/>
              <a:t>known but </a:t>
            </a:r>
            <a:r>
              <a:rPr lang="en-US" b="1" i="1" u="sng" dirty="0"/>
              <a:t>confirmed by his wife in a conversation with </a:t>
            </a:r>
            <a:r>
              <a:rPr lang="en-US" b="1" i="1" u="sng" dirty="0" smtClean="0"/>
              <a:t>Ellen. </a:t>
            </a:r>
            <a:r>
              <a:rPr lang="en-US" b="1" i="1" u="sng" dirty="0"/>
              <a:t>His work “led to corruption, instead of purity and holiness</a:t>
            </a:r>
            <a:r>
              <a:rPr lang="en-US" b="1" i="1" u="sng" dirty="0" smtClean="0"/>
              <a:t>.”</a:t>
            </a:r>
            <a:r>
              <a:rPr lang="en-US" dirty="0" smtClean="0"/>
              <a:t>  pg.87</a:t>
            </a:r>
            <a:endParaRPr lang="en-US" dirty="0"/>
          </a:p>
        </p:txBody>
      </p:sp>
    </p:spTree>
    <p:extLst>
      <p:ext uri="{BB962C8B-B14F-4D97-AF65-F5344CB8AC3E}">
        <p14:creationId xmlns:p14="http://schemas.microsoft.com/office/powerpoint/2010/main" val="3687322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The Results</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92500"/>
          </a:bodyPr>
          <a:lstStyle/>
          <a:p>
            <a:r>
              <a:rPr lang="en-US" dirty="0" smtClean="0"/>
              <a:t>“On </a:t>
            </a:r>
            <a:r>
              <a:rPr lang="en-US" dirty="0"/>
              <a:t>this trip Ellen was again confronted with fanaticism, the </a:t>
            </a:r>
            <a:r>
              <a:rPr lang="en-US" dirty="0" smtClean="0"/>
              <a:t>result of </a:t>
            </a:r>
            <a:r>
              <a:rPr lang="en-US" dirty="0"/>
              <a:t>the teaching of the spiritualizers, who claimed that as they </a:t>
            </a:r>
            <a:r>
              <a:rPr lang="en-US" dirty="0" smtClean="0"/>
              <a:t>were sanctified</a:t>
            </a:r>
            <a:r>
              <a:rPr lang="en-US" dirty="0"/>
              <a:t>, they might have a spiritual wife (DF 733). They averred</a:t>
            </a:r>
          </a:p>
          <a:p>
            <a:r>
              <a:rPr lang="en-US" dirty="0"/>
              <a:t>that if they loved one another as Christians, they were perfectly </a:t>
            </a:r>
            <a:r>
              <a:rPr lang="en-US" dirty="0" smtClean="0"/>
              <a:t>safe. Some </a:t>
            </a:r>
            <a:r>
              <a:rPr lang="en-US" dirty="0"/>
              <a:t>took the matter a step further and taught that since they </a:t>
            </a:r>
            <a:r>
              <a:rPr lang="en-US" dirty="0" smtClean="0"/>
              <a:t>were perfectly </a:t>
            </a:r>
            <a:r>
              <a:rPr lang="en-US" dirty="0"/>
              <a:t>sanctified, they could do whatever they wanted to </a:t>
            </a:r>
            <a:r>
              <a:rPr lang="en-US" dirty="0" smtClean="0"/>
              <a:t>without </a:t>
            </a:r>
            <a:r>
              <a:rPr lang="en-US" dirty="0"/>
              <a:t> </a:t>
            </a:r>
            <a:r>
              <a:rPr lang="en-US" dirty="0" smtClean="0"/>
              <a:t>sinning</a:t>
            </a:r>
            <a:r>
              <a:rPr lang="en-US" dirty="0"/>
              <a:t>. A few attended meetings in the nude, and a </a:t>
            </a:r>
            <a:r>
              <a:rPr lang="en-US" dirty="0" smtClean="0"/>
              <a:t>few exchanged</a:t>
            </a:r>
            <a:r>
              <a:rPr lang="en-US" dirty="0"/>
              <a:t> </a:t>
            </a:r>
            <a:r>
              <a:rPr lang="en-US" dirty="0" smtClean="0"/>
              <a:t>wives</a:t>
            </a:r>
            <a:r>
              <a:rPr lang="en-US" dirty="0"/>
              <a:t>. They thought it right to show their love for one another </a:t>
            </a:r>
            <a:r>
              <a:rPr lang="en-US" dirty="0" smtClean="0"/>
              <a:t>and that </a:t>
            </a:r>
            <a:r>
              <a:rPr lang="en-US" dirty="0"/>
              <a:t>what they did was perfectly innocent</a:t>
            </a:r>
            <a:r>
              <a:rPr lang="en-US" dirty="0" smtClean="0"/>
              <a:t>.”  pg.82 Ellen G. White: The Early Years: 1827-1862 (vol. 1)</a:t>
            </a:r>
            <a:endParaRPr lang="en-US" dirty="0"/>
          </a:p>
        </p:txBody>
      </p:sp>
    </p:spTree>
    <p:extLst>
      <p:ext uri="{BB962C8B-B14F-4D97-AF65-F5344CB8AC3E}">
        <p14:creationId xmlns:p14="http://schemas.microsoft.com/office/powerpoint/2010/main" val="267708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3152</Words>
  <Application>Microsoft Office PowerPoint</Application>
  <PresentationFormat>On-screen Show (4:3)</PresentationFormat>
  <Paragraphs>54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Algerian</vt:lpstr>
      <vt:lpstr>Arial</vt:lpstr>
      <vt:lpstr>Calibri</vt:lpstr>
      <vt:lpstr>Office Theme</vt:lpstr>
      <vt:lpstr>Fanaticism, Secret Sin, and Early Adventism</vt:lpstr>
      <vt:lpstr>They Had to Meet It!</vt:lpstr>
      <vt:lpstr>Fanatics in Galatia</vt:lpstr>
      <vt:lpstr>Just About Every Time!</vt:lpstr>
      <vt:lpstr>Fanaticism in the 19th Century</vt:lpstr>
      <vt:lpstr>Fanaticism Number 1</vt:lpstr>
      <vt:lpstr>The Spiritualizers/Spiritualism</vt:lpstr>
      <vt:lpstr>The Leader-Joseph Turner</vt:lpstr>
      <vt:lpstr>The Results</vt:lpstr>
      <vt:lpstr>Spiritualism Died!</vt:lpstr>
      <vt:lpstr>Elder Stevens</vt:lpstr>
      <vt:lpstr>No Work Folks</vt:lpstr>
      <vt:lpstr>Dishonest People</vt:lpstr>
      <vt:lpstr>PowerPoint Presentation</vt:lpstr>
      <vt:lpstr>Gave Up Faith in the Bible!</vt:lpstr>
      <vt:lpstr>Holy Flesh</vt:lpstr>
      <vt:lpstr>Age to Come Fanaticism</vt:lpstr>
      <vt:lpstr>What is Age to Come?</vt:lpstr>
      <vt:lpstr>Go After the Visions of EGW!</vt:lpstr>
      <vt:lpstr>The End of the Age to Come!</vt:lpstr>
      <vt:lpstr>Steps to Perdition</vt:lpstr>
      <vt:lpstr>Doctrines of Devils</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Fanaticism, Secret Sin, and Early Adventism</dc:title>
  <dc:creator>.</dc:creator>
  <cp:lastModifiedBy>All Public</cp:lastModifiedBy>
  <cp:revision>18</cp:revision>
  <dcterms:created xsi:type="dcterms:W3CDTF">2017-09-05T19:15:02Z</dcterms:created>
  <dcterms:modified xsi:type="dcterms:W3CDTF">2017-10-12T18:41:07Z</dcterms:modified>
</cp:coreProperties>
</file>