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87F3F6-04B2-41A4-B579-03C0548FBEF3}"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F83F-C755-43E3-A57F-2D7D343E4914}" type="slidenum">
              <a:rPr lang="en-US" smtClean="0"/>
              <a:t>‹#›</a:t>
            </a:fld>
            <a:endParaRPr lang="en-US"/>
          </a:p>
        </p:txBody>
      </p:sp>
    </p:spTree>
    <p:extLst>
      <p:ext uri="{BB962C8B-B14F-4D97-AF65-F5344CB8AC3E}">
        <p14:creationId xmlns:p14="http://schemas.microsoft.com/office/powerpoint/2010/main" val="192469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7F3F6-04B2-41A4-B579-03C0548FBEF3}"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F83F-C755-43E3-A57F-2D7D343E4914}" type="slidenum">
              <a:rPr lang="en-US" smtClean="0"/>
              <a:t>‹#›</a:t>
            </a:fld>
            <a:endParaRPr lang="en-US"/>
          </a:p>
        </p:txBody>
      </p:sp>
    </p:spTree>
    <p:extLst>
      <p:ext uri="{BB962C8B-B14F-4D97-AF65-F5344CB8AC3E}">
        <p14:creationId xmlns:p14="http://schemas.microsoft.com/office/powerpoint/2010/main" val="256534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7F3F6-04B2-41A4-B579-03C0548FBEF3}"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F83F-C755-43E3-A57F-2D7D343E4914}" type="slidenum">
              <a:rPr lang="en-US" smtClean="0"/>
              <a:t>‹#›</a:t>
            </a:fld>
            <a:endParaRPr lang="en-US"/>
          </a:p>
        </p:txBody>
      </p:sp>
    </p:spTree>
    <p:extLst>
      <p:ext uri="{BB962C8B-B14F-4D97-AF65-F5344CB8AC3E}">
        <p14:creationId xmlns:p14="http://schemas.microsoft.com/office/powerpoint/2010/main" val="173125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7F3F6-04B2-41A4-B579-03C0548FBEF3}"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F83F-C755-43E3-A57F-2D7D343E4914}" type="slidenum">
              <a:rPr lang="en-US" smtClean="0"/>
              <a:t>‹#›</a:t>
            </a:fld>
            <a:endParaRPr lang="en-US"/>
          </a:p>
        </p:txBody>
      </p:sp>
    </p:spTree>
    <p:extLst>
      <p:ext uri="{BB962C8B-B14F-4D97-AF65-F5344CB8AC3E}">
        <p14:creationId xmlns:p14="http://schemas.microsoft.com/office/powerpoint/2010/main" val="311971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87F3F6-04B2-41A4-B579-03C0548FBEF3}"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F83F-C755-43E3-A57F-2D7D343E4914}" type="slidenum">
              <a:rPr lang="en-US" smtClean="0"/>
              <a:t>‹#›</a:t>
            </a:fld>
            <a:endParaRPr lang="en-US"/>
          </a:p>
        </p:txBody>
      </p:sp>
    </p:spTree>
    <p:extLst>
      <p:ext uri="{BB962C8B-B14F-4D97-AF65-F5344CB8AC3E}">
        <p14:creationId xmlns:p14="http://schemas.microsoft.com/office/powerpoint/2010/main" val="417552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87F3F6-04B2-41A4-B579-03C0548FBEF3}"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F83F-C755-43E3-A57F-2D7D343E4914}" type="slidenum">
              <a:rPr lang="en-US" smtClean="0"/>
              <a:t>‹#›</a:t>
            </a:fld>
            <a:endParaRPr lang="en-US"/>
          </a:p>
        </p:txBody>
      </p:sp>
    </p:spTree>
    <p:extLst>
      <p:ext uri="{BB962C8B-B14F-4D97-AF65-F5344CB8AC3E}">
        <p14:creationId xmlns:p14="http://schemas.microsoft.com/office/powerpoint/2010/main" val="248394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87F3F6-04B2-41A4-B579-03C0548FBEF3}"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9F83F-C755-43E3-A57F-2D7D343E4914}" type="slidenum">
              <a:rPr lang="en-US" smtClean="0"/>
              <a:t>‹#›</a:t>
            </a:fld>
            <a:endParaRPr lang="en-US"/>
          </a:p>
        </p:txBody>
      </p:sp>
    </p:spTree>
    <p:extLst>
      <p:ext uri="{BB962C8B-B14F-4D97-AF65-F5344CB8AC3E}">
        <p14:creationId xmlns:p14="http://schemas.microsoft.com/office/powerpoint/2010/main" val="30724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87F3F6-04B2-41A4-B579-03C0548FBEF3}"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F9F83F-C755-43E3-A57F-2D7D343E4914}" type="slidenum">
              <a:rPr lang="en-US" smtClean="0"/>
              <a:t>‹#›</a:t>
            </a:fld>
            <a:endParaRPr lang="en-US"/>
          </a:p>
        </p:txBody>
      </p:sp>
    </p:spTree>
    <p:extLst>
      <p:ext uri="{BB962C8B-B14F-4D97-AF65-F5344CB8AC3E}">
        <p14:creationId xmlns:p14="http://schemas.microsoft.com/office/powerpoint/2010/main" val="372598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7F3F6-04B2-41A4-B579-03C0548FBEF3}"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F9F83F-C755-43E3-A57F-2D7D343E4914}" type="slidenum">
              <a:rPr lang="en-US" smtClean="0"/>
              <a:t>‹#›</a:t>
            </a:fld>
            <a:endParaRPr lang="en-US"/>
          </a:p>
        </p:txBody>
      </p:sp>
    </p:spTree>
    <p:extLst>
      <p:ext uri="{BB962C8B-B14F-4D97-AF65-F5344CB8AC3E}">
        <p14:creationId xmlns:p14="http://schemas.microsoft.com/office/powerpoint/2010/main" val="186037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87F3F6-04B2-41A4-B579-03C0548FBEF3}"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F83F-C755-43E3-A57F-2D7D343E4914}" type="slidenum">
              <a:rPr lang="en-US" smtClean="0"/>
              <a:t>‹#›</a:t>
            </a:fld>
            <a:endParaRPr lang="en-US"/>
          </a:p>
        </p:txBody>
      </p:sp>
    </p:spTree>
    <p:extLst>
      <p:ext uri="{BB962C8B-B14F-4D97-AF65-F5344CB8AC3E}">
        <p14:creationId xmlns:p14="http://schemas.microsoft.com/office/powerpoint/2010/main" val="274283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87F3F6-04B2-41A4-B579-03C0548FBEF3}"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F83F-C755-43E3-A57F-2D7D343E4914}" type="slidenum">
              <a:rPr lang="en-US" smtClean="0"/>
              <a:t>‹#›</a:t>
            </a:fld>
            <a:endParaRPr lang="en-US"/>
          </a:p>
        </p:txBody>
      </p:sp>
    </p:spTree>
    <p:extLst>
      <p:ext uri="{BB962C8B-B14F-4D97-AF65-F5344CB8AC3E}">
        <p14:creationId xmlns:p14="http://schemas.microsoft.com/office/powerpoint/2010/main" val="288939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7F3F6-04B2-41A4-B579-03C0548FBEF3}" type="datetimeFigureOut">
              <a:rPr lang="en-US" smtClean="0"/>
              <a:t>7/17/2019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9F83F-C755-43E3-A57F-2D7D343E4914}" type="slidenum">
              <a:rPr lang="en-US" smtClean="0"/>
              <a:t>‹#›</a:t>
            </a:fld>
            <a:endParaRPr lang="en-US"/>
          </a:p>
        </p:txBody>
      </p:sp>
    </p:spTree>
    <p:extLst>
      <p:ext uri="{BB962C8B-B14F-4D97-AF65-F5344CB8AC3E}">
        <p14:creationId xmlns:p14="http://schemas.microsoft.com/office/powerpoint/2010/main" val="67103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FF0000"/>
                </a:solidFill>
              </a:rPr>
              <a:t>Judges, pt. 8  Jephthah</a:t>
            </a:r>
            <a:endParaRPr lang="en-US" b="1" i="1" u="sng"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254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lstStyle/>
          <a:p>
            <a:r>
              <a:rPr lang="en-US" dirty="0" smtClean="0"/>
              <a:t>               </a:t>
            </a:r>
            <a:r>
              <a:rPr lang="en-US" b="1" i="1" u="sng" dirty="0" smtClean="0">
                <a:solidFill>
                  <a:srgbClr val="0070C0"/>
                </a:solidFill>
                <a:latin typeface="Algerian" panose="04020705040A02060702" pitchFamily="82" charset="0"/>
              </a:rPr>
              <a:t>Jephthah’s Strength</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711200"/>
            <a:ext cx="6019800" cy="6146800"/>
          </a:xfrm>
        </p:spPr>
        <p:txBody>
          <a:bodyPr>
            <a:normAutofit lnSpcReduction="10000"/>
          </a:bodyPr>
          <a:lstStyle/>
          <a:p>
            <a:r>
              <a:rPr lang="en-US" dirty="0" smtClean="0"/>
              <a:t>“</a:t>
            </a:r>
            <a:r>
              <a:rPr lang="en-US" b="1" i="1" u="sng" dirty="0" smtClean="0">
                <a:solidFill>
                  <a:srgbClr val="FF0000"/>
                </a:solidFill>
              </a:rPr>
              <a:t>Then </a:t>
            </a:r>
            <a:r>
              <a:rPr lang="en-US" b="1" i="1" u="sng" dirty="0">
                <a:solidFill>
                  <a:srgbClr val="FF0000"/>
                </a:solidFill>
              </a:rPr>
              <a:t>the Spirit of the LORD came upon Jephthah</a:t>
            </a:r>
            <a:r>
              <a:rPr lang="en-US" dirty="0"/>
              <a:t>, and he passed over Gilead, and Manasseh, and passed over Mizpeh of Gilead, and from Mizpeh of Gilead he passed over unto the children of Ammon</a:t>
            </a:r>
            <a:r>
              <a:rPr lang="en-US" dirty="0" smtClean="0"/>
              <a:t>.”  Judges 11:29</a:t>
            </a:r>
          </a:p>
          <a:p>
            <a:r>
              <a:rPr lang="en-US" dirty="0"/>
              <a:t>“even Othniel the son of Kenaz, Caleb's younger brother</a:t>
            </a:r>
            <a:r>
              <a:rPr lang="en-US" dirty="0" smtClean="0"/>
              <a:t>. </a:t>
            </a:r>
            <a:r>
              <a:rPr lang="en-US" b="1" i="1" u="sng" dirty="0">
                <a:solidFill>
                  <a:srgbClr val="FF0000"/>
                </a:solidFill>
              </a:rPr>
              <a:t>And the Spirit of the LORD came upon him, </a:t>
            </a:r>
            <a:r>
              <a:rPr lang="en-US" dirty="0"/>
              <a:t>and he judged Israel, and went out to war: and the LORD delivered Chushanrishathaim king of </a:t>
            </a:r>
            <a:r>
              <a:rPr lang="en-US" dirty="0" smtClean="0"/>
              <a:t>Mesopotamia.”  Judges 3:9,10</a:t>
            </a:r>
          </a:p>
          <a:p>
            <a:r>
              <a:rPr lang="en-US" dirty="0"/>
              <a:t>“</a:t>
            </a:r>
            <a:r>
              <a:rPr lang="en-US" b="1" i="1" u="sng" dirty="0">
                <a:solidFill>
                  <a:srgbClr val="7030A0"/>
                </a:solidFill>
              </a:rPr>
              <a:t>But the Spirit of the LORD came upon Gideon, </a:t>
            </a:r>
            <a:r>
              <a:rPr lang="en-US" dirty="0"/>
              <a:t>and he blew a trumpet; and Abiezer was gathered after him.</a:t>
            </a:r>
            <a:endParaRPr lang="en-US" dirty="0" smtClean="0"/>
          </a:p>
          <a:p>
            <a:endParaRPr lang="en-US" dirty="0"/>
          </a:p>
        </p:txBody>
      </p:sp>
      <p:pic>
        <p:nvPicPr>
          <p:cNvPr id="5" name="Content Placeholder 4"/>
          <p:cNvPicPr>
            <a:picLocks noGrp="1" noChangeAspect="1"/>
          </p:cNvPicPr>
          <p:nvPr>
            <p:ph sz="half" idx="2"/>
          </p:nvPr>
        </p:nvPicPr>
        <p:blipFill>
          <a:blip r:embed="rId2"/>
          <a:stretch>
            <a:fillRect/>
          </a:stretch>
        </p:blipFill>
        <p:spPr>
          <a:xfrm>
            <a:off x="6019800" y="711200"/>
            <a:ext cx="6172200" cy="6146800"/>
          </a:xfrm>
          <a:prstGeom prst="rect">
            <a:avLst/>
          </a:prstGeom>
        </p:spPr>
      </p:pic>
    </p:spTree>
    <p:extLst>
      <p:ext uri="{BB962C8B-B14F-4D97-AF65-F5344CB8AC3E}">
        <p14:creationId xmlns:p14="http://schemas.microsoft.com/office/powerpoint/2010/main" val="242317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800" y="1"/>
            <a:ext cx="5918200" cy="825499"/>
          </a:xfrm>
        </p:spPr>
        <p:txBody>
          <a:bodyPr/>
          <a:lstStyle/>
          <a:p>
            <a:r>
              <a:rPr lang="en-US" dirty="0" smtClean="0"/>
              <a:t>      </a:t>
            </a:r>
            <a:r>
              <a:rPr lang="en-US" b="1" i="1" u="sng" dirty="0" smtClean="0">
                <a:solidFill>
                  <a:srgbClr val="00B050"/>
                </a:solidFill>
                <a:latin typeface="Algerian" panose="04020705040A02060702" pitchFamily="82" charset="0"/>
              </a:rPr>
              <a:t>I Hear the Sound!</a:t>
            </a:r>
            <a:endParaRPr lang="en-US" b="1" i="1" u="sng" dirty="0">
              <a:solidFill>
                <a:srgbClr val="00B05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711200"/>
            <a:ext cx="6019800" cy="6146800"/>
          </a:xfrm>
        </p:spPr>
        <p:txBody>
          <a:bodyPr/>
          <a:lstStyle/>
          <a:p>
            <a:r>
              <a:rPr lang="en-US" dirty="0" smtClean="0"/>
              <a:t>Jephthah had learned in his own life of pain and suffering to depend on the Holy Spirit.  He had learned to trust in the Spirit’s power to overcome and to comfort him in times of pain and suffering.  When a huge crisis hit in his life, Jephthah turned to the One who had always been faithful and the Holy Spirit answered the call</a:t>
            </a:r>
            <a:r>
              <a:rPr lang="en-US" dirty="0"/>
              <a:t>.  “So shall they fear the name of the LORD from the west, and his glory from the rising of the sun. When the enemy shall come in like a flood, the Spirit of the LORD shall lift up a standard against him</a:t>
            </a:r>
            <a:r>
              <a:rPr lang="en-US" dirty="0" smtClean="0"/>
              <a:t>.”  Isaiah 59:19</a:t>
            </a:r>
            <a:endParaRPr lang="en-US" dirty="0"/>
          </a:p>
        </p:txBody>
      </p:sp>
    </p:spTree>
    <p:extLst>
      <p:ext uri="{BB962C8B-B14F-4D97-AF65-F5344CB8AC3E}">
        <p14:creationId xmlns:p14="http://schemas.microsoft.com/office/powerpoint/2010/main" val="423150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41400"/>
          </a:xfrm>
        </p:spPr>
        <p:txBody>
          <a:bodyPr>
            <a:normAutofit/>
          </a:bodyPr>
          <a:lstStyle/>
          <a:p>
            <a:r>
              <a:rPr lang="en-US" dirty="0" smtClean="0"/>
              <a:t>                            </a:t>
            </a:r>
            <a:r>
              <a:rPr lang="en-US" b="1" i="1" u="sng" dirty="0" smtClean="0">
                <a:solidFill>
                  <a:srgbClr val="7030A0"/>
                </a:solidFill>
                <a:latin typeface="Algerian" panose="04020705040A02060702" pitchFamily="82" charset="0"/>
              </a:rPr>
              <a:t>For Us Too!</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800100"/>
            <a:ext cx="12192000" cy="6057899"/>
          </a:xfrm>
        </p:spPr>
        <p:txBody>
          <a:bodyPr>
            <a:normAutofit/>
          </a:bodyPr>
          <a:lstStyle/>
          <a:p>
            <a:r>
              <a:rPr lang="en-US" sz="3200" dirty="0" smtClean="0"/>
              <a:t>“The </a:t>
            </a:r>
            <a:r>
              <a:rPr lang="en-US" sz="3200" dirty="0"/>
              <a:t>promise of the Holy Spirit is not limited to any age or to any race. Christ declared that the divine influence of His Spirit was to be with His followers unto the end. From the Day of Pentecost to the present time, the Comforter has been sent to all who have yielded themselves fully to the Lord and to His service. To all who have accepted Christ as a personal </a:t>
            </a:r>
            <a:r>
              <a:rPr lang="en-US" sz="3200" dirty="0" smtClean="0"/>
              <a:t>Savior, </a:t>
            </a:r>
            <a:r>
              <a:rPr lang="en-US" sz="3200" dirty="0"/>
              <a:t>the Holy Spirit has come as a counselor, sanctifier, guide, and witness. The more closely believers have walked with God, the more clearly and powerfully have they testified of their Redeemer's love and of His saving grace. The men and women who through the long centuries of persecution and trial enjoyed a large measure of the presence of the Spirit in their lives, have stood as signs and wonders in the world. Before angels and men they have revealed the transforming power of redeeming love</a:t>
            </a:r>
            <a:r>
              <a:rPr lang="en-US" sz="3200" dirty="0" smtClean="0"/>
              <a:t>.” AA, pg. 49</a:t>
            </a:r>
            <a:endParaRPr lang="en-US" sz="3200" dirty="0"/>
          </a:p>
        </p:txBody>
      </p:sp>
    </p:spTree>
    <p:extLst>
      <p:ext uri="{BB962C8B-B14F-4D97-AF65-F5344CB8AC3E}">
        <p14:creationId xmlns:p14="http://schemas.microsoft.com/office/powerpoint/2010/main" val="233889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019800" cy="6857999"/>
          </a:xfrm>
        </p:spPr>
        <p:txBody>
          <a:bodyPr>
            <a:normAutofit/>
          </a:bodyPr>
          <a:lstStyle/>
          <a:p>
            <a:r>
              <a:rPr lang="en-US" dirty="0" smtClean="0"/>
              <a:t>“And </a:t>
            </a:r>
            <a:r>
              <a:rPr lang="en-US" dirty="0"/>
              <a:t>after these things I saw another angel come down from heaven, having great power; and the earth was lightened with his glory</a:t>
            </a:r>
            <a:r>
              <a:rPr lang="en-US" dirty="0" smtClean="0"/>
              <a:t>. </a:t>
            </a:r>
            <a:r>
              <a:rPr lang="en-US" dirty="0"/>
              <a:t>And he cried mightily with a strong voice, saying, Babylon the great is fallen, is fallen, and is become the habitation of devils, and the hold of every foul spirit, and a cage of every unclean and hateful bird</a:t>
            </a:r>
            <a:r>
              <a:rPr lang="en-US" dirty="0" smtClean="0"/>
              <a:t>.  </a:t>
            </a:r>
            <a:r>
              <a:rPr lang="en-US" dirty="0"/>
              <a:t>For all nations have drunk of the wine of the wrath of her fornication, and the kings of the earth have committed fornication with her, and the merchants of the earth are waxed rich through the abundance of her delicacies</a:t>
            </a:r>
            <a:r>
              <a:rPr lang="en-US" dirty="0" smtClean="0"/>
              <a:t>.”  Rev. 18:1-3</a:t>
            </a:r>
            <a:endParaRPr lang="en-US" dirty="0"/>
          </a:p>
        </p:txBody>
      </p:sp>
      <p:pic>
        <p:nvPicPr>
          <p:cNvPr id="5" name="Content Placeholder 4"/>
          <p:cNvPicPr>
            <a:picLocks noGrp="1" noChangeAspect="1"/>
          </p:cNvPicPr>
          <p:nvPr>
            <p:ph sz="half" idx="2"/>
          </p:nvPr>
        </p:nvPicPr>
        <p:blipFill>
          <a:blip r:embed="rId2"/>
          <a:stretch>
            <a:fillRect/>
          </a:stretch>
        </p:blipFill>
        <p:spPr>
          <a:xfrm>
            <a:off x="6019801" y="0"/>
            <a:ext cx="6172200" cy="6858000"/>
          </a:xfrm>
          <a:prstGeom prst="rect">
            <a:avLst/>
          </a:prstGeom>
        </p:spPr>
      </p:pic>
    </p:spTree>
    <p:extLst>
      <p:ext uri="{BB962C8B-B14F-4D97-AF65-F5344CB8AC3E}">
        <p14:creationId xmlns:p14="http://schemas.microsoft.com/office/powerpoint/2010/main" val="25420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771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lstStyle/>
          <a:p>
            <a:r>
              <a:rPr lang="en-US" dirty="0" smtClean="0"/>
              <a:t>                         </a:t>
            </a:r>
            <a:r>
              <a:rPr lang="en-US" b="1" i="1" u="sng" dirty="0" smtClean="0">
                <a:solidFill>
                  <a:srgbClr val="00B050"/>
                </a:solidFill>
                <a:latin typeface="Algerian" panose="04020705040A02060702" pitchFamily="82" charset="0"/>
              </a:rPr>
              <a:t>Jephthah’s Vow!</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idx="1"/>
          </p:nvPr>
        </p:nvSpPr>
        <p:spPr>
          <a:xfrm>
            <a:off x="0" y="723900"/>
            <a:ext cx="12192000" cy="6134100"/>
          </a:xfrm>
        </p:spPr>
        <p:txBody>
          <a:bodyPr>
            <a:normAutofit/>
          </a:bodyPr>
          <a:lstStyle/>
          <a:p>
            <a:r>
              <a:rPr lang="en-US" dirty="0" smtClean="0"/>
              <a:t>“And </a:t>
            </a:r>
            <a:r>
              <a:rPr lang="en-US" dirty="0"/>
              <a:t>Jephthah vowed a vow unto the LORD, and said, If thou shalt without fail deliver the children of Ammon into mine hands</a:t>
            </a:r>
            <a:r>
              <a:rPr lang="en-US" dirty="0" smtClean="0"/>
              <a:t>, </a:t>
            </a:r>
            <a:r>
              <a:rPr lang="en-US" dirty="0"/>
              <a:t>Then it shall be, that whatsoever cometh forth of the doors of my house to meet me, when I return in peace from the children of Ammon, shall surely be the LORD'S, and I will offer it up for a burnt </a:t>
            </a:r>
            <a:r>
              <a:rPr lang="en-US" dirty="0" smtClean="0"/>
              <a:t>offering</a:t>
            </a:r>
            <a:r>
              <a:rPr lang="en-US" dirty="0"/>
              <a:t>….(Judges 11:30,31) And Jephthah came to Mizpeh unto his house, and, behold, his daughter came out to meet him with timbrels and with dances: and she was his only child; beside her he had neither son nor </a:t>
            </a:r>
            <a:r>
              <a:rPr lang="en-US" dirty="0" smtClean="0"/>
              <a:t>daughter. And </a:t>
            </a:r>
            <a:r>
              <a:rPr lang="en-US" dirty="0"/>
              <a:t>it came to pass, when he saw her, that he rent his clothes, and said, Alas, my daughter! thou hast brought me very low, and thou art one of them that trouble me: for I have opened my mouth unto the LORD, and I cannot go back</a:t>
            </a:r>
            <a:r>
              <a:rPr lang="en-US" dirty="0" smtClean="0"/>
              <a:t>. </a:t>
            </a:r>
            <a:r>
              <a:rPr lang="en-US" dirty="0"/>
              <a:t>And she said unto him, My father, if thou hast opened thy mouth unto the LORD, do to me according to that which hath proceeded out of thy mouth; forasmuch as the LORD hath taken vengeance for thee of thine enemies, even of the children of Ammon</a:t>
            </a:r>
            <a:r>
              <a:rPr lang="en-US" dirty="0" smtClean="0"/>
              <a:t>.”  Judges 11:34-36</a:t>
            </a:r>
            <a:endParaRPr lang="en-US" dirty="0"/>
          </a:p>
          <a:p>
            <a:endParaRPr lang="en-US" dirty="0"/>
          </a:p>
        </p:txBody>
      </p:sp>
    </p:spTree>
    <p:extLst>
      <p:ext uri="{BB962C8B-B14F-4D97-AF65-F5344CB8AC3E}">
        <p14:creationId xmlns:p14="http://schemas.microsoft.com/office/powerpoint/2010/main" val="114299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3599"/>
          </a:xfrm>
        </p:spPr>
        <p:txBody>
          <a:bodyPr/>
          <a:lstStyle/>
          <a:p>
            <a:r>
              <a:rPr lang="en-US" dirty="0" smtClean="0"/>
              <a:t>                     </a:t>
            </a:r>
            <a:r>
              <a:rPr lang="en-US" b="1" i="1" u="sng" dirty="0" smtClean="0">
                <a:solidFill>
                  <a:srgbClr val="C00000"/>
                </a:solidFill>
                <a:latin typeface="Algerian" panose="04020705040A02060702" pitchFamily="82" charset="0"/>
              </a:rPr>
              <a:t>Jephthah’s Sorrow</a:t>
            </a:r>
            <a:endParaRPr lang="en-US" b="1" i="1" u="sng" dirty="0">
              <a:solidFill>
                <a:srgbClr val="C0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49300"/>
            <a:ext cx="6172200" cy="6108699"/>
          </a:xfrm>
          <a:prstGeom prst="rect">
            <a:avLst/>
          </a:prstGeom>
        </p:spPr>
      </p:pic>
      <p:sp>
        <p:nvSpPr>
          <p:cNvPr id="4" name="Content Placeholder 3"/>
          <p:cNvSpPr>
            <a:spLocks noGrp="1"/>
          </p:cNvSpPr>
          <p:nvPr>
            <p:ph sz="half" idx="2"/>
          </p:nvPr>
        </p:nvSpPr>
        <p:spPr>
          <a:xfrm>
            <a:off x="6172200" y="749300"/>
            <a:ext cx="6019800" cy="6108700"/>
          </a:xfrm>
        </p:spPr>
        <p:txBody>
          <a:bodyPr>
            <a:normAutofit fontScale="92500"/>
          </a:bodyPr>
          <a:lstStyle/>
          <a:p>
            <a:pPr marL="0" indent="0">
              <a:buNone/>
            </a:pPr>
            <a:r>
              <a:rPr lang="en-US" dirty="0"/>
              <a:t> </a:t>
            </a:r>
            <a:r>
              <a:rPr lang="en-US" dirty="0" smtClean="0"/>
              <a:t>“And </a:t>
            </a:r>
            <a:r>
              <a:rPr lang="en-US" dirty="0"/>
              <a:t>she said unto her father, Let this thing be done for me: let me alone two months, that I may go up and down upon the mountains, and bewail my virginity, I and my fellows</a:t>
            </a:r>
            <a:r>
              <a:rPr lang="en-US" dirty="0" smtClean="0"/>
              <a:t>. </a:t>
            </a:r>
            <a:r>
              <a:rPr lang="en-US" dirty="0"/>
              <a:t>And he said, Go. And he sent her away for two months: and she went with her companions, and bewailed her virginity upon the mountains</a:t>
            </a:r>
            <a:r>
              <a:rPr lang="en-US" dirty="0" smtClean="0"/>
              <a:t>. </a:t>
            </a:r>
            <a:r>
              <a:rPr lang="en-US" dirty="0"/>
              <a:t>And it came to pass at the end of two months, that she returned unto her father, who did with her according to his vow which he had vowed: and she knew no man. And it was a custom in Israel</a:t>
            </a:r>
            <a:r>
              <a:rPr lang="en-US" dirty="0" smtClean="0"/>
              <a:t>, </a:t>
            </a:r>
            <a:r>
              <a:rPr lang="en-US" dirty="0"/>
              <a:t>That the daughters of Israel went yearly to lament the daughter of Jephthah the Gileadite four days in a year</a:t>
            </a:r>
            <a:r>
              <a:rPr lang="en-US" dirty="0" smtClean="0"/>
              <a:t>.”  Judges 11:37-40</a:t>
            </a:r>
            <a:endParaRPr lang="en-US" dirty="0"/>
          </a:p>
          <a:p>
            <a:endParaRPr lang="en-US" dirty="0"/>
          </a:p>
        </p:txBody>
      </p:sp>
    </p:spTree>
    <p:extLst>
      <p:ext uri="{BB962C8B-B14F-4D97-AF65-F5344CB8AC3E}">
        <p14:creationId xmlns:p14="http://schemas.microsoft.com/office/powerpoint/2010/main" val="14266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172200" cy="6857999"/>
          </a:xfrm>
        </p:spPr>
        <p:txBody>
          <a:bodyPr>
            <a:normAutofit/>
          </a:bodyPr>
          <a:lstStyle/>
          <a:p>
            <a:r>
              <a:rPr lang="en-US" sz="3200" dirty="0"/>
              <a:t>The majority opinion among commentators is that Jephthah killed his daughter as an act of human sacrifice</a:t>
            </a:r>
            <a:r>
              <a:rPr lang="en-US" sz="3200" dirty="0" smtClean="0"/>
              <a:t>. </a:t>
            </a:r>
            <a:r>
              <a:rPr lang="en-US" sz="3200" dirty="0"/>
              <a:t>There is, however, a minority opinion that Jephthah's daughter spent the rest of her life in seclusion. This is based on considerations such as weeping for her virginity would make no sense if she were about to die (although it would be sensible in light of the Biblical commandment to "be fruitful and multiply", which she would now no longer be able to fulfill).</a:t>
            </a:r>
          </a:p>
        </p:txBody>
      </p:sp>
      <p:pic>
        <p:nvPicPr>
          <p:cNvPr id="5" name="Content Placeholder 4"/>
          <p:cNvPicPr>
            <a:picLocks noGrp="1" noChangeAspect="1"/>
          </p:cNvPicPr>
          <p:nvPr>
            <p:ph sz="half" idx="2"/>
          </p:nvPr>
        </p:nvPicPr>
        <p:blipFill>
          <a:blip r:embed="rId2"/>
          <a:stretch>
            <a:fillRect/>
          </a:stretch>
        </p:blipFill>
        <p:spPr>
          <a:xfrm>
            <a:off x="6172200" y="1"/>
            <a:ext cx="6019800" cy="6857998"/>
          </a:xfrm>
          <a:prstGeom prst="rect">
            <a:avLst/>
          </a:prstGeom>
        </p:spPr>
      </p:pic>
    </p:spTree>
    <p:extLst>
      <p:ext uri="{BB962C8B-B14F-4D97-AF65-F5344CB8AC3E}">
        <p14:creationId xmlns:p14="http://schemas.microsoft.com/office/powerpoint/2010/main" val="300505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2499"/>
          </a:xfrm>
        </p:spPr>
        <p:txBody>
          <a:bodyPr/>
          <a:lstStyle/>
          <a:p>
            <a:r>
              <a:rPr lang="en-US" dirty="0" smtClean="0"/>
              <a:t>                         </a:t>
            </a:r>
            <a:r>
              <a:rPr lang="en-US" b="1" i="1" u="sng" dirty="0" smtClean="0">
                <a:solidFill>
                  <a:srgbClr val="C00000"/>
                </a:solidFill>
                <a:latin typeface="Algerian" panose="04020705040A02060702" pitchFamily="82" charset="0"/>
              </a:rPr>
              <a:t>Hall of Faith</a:t>
            </a:r>
            <a:endParaRPr lang="en-US" b="1" i="1" u="sng" dirty="0">
              <a:solidFill>
                <a:srgbClr val="C0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49300"/>
            <a:ext cx="6413500" cy="6108700"/>
          </a:xfrm>
          <a:prstGeom prst="rect">
            <a:avLst/>
          </a:prstGeom>
        </p:spPr>
      </p:pic>
      <p:sp>
        <p:nvSpPr>
          <p:cNvPr id="4" name="Content Placeholder 3"/>
          <p:cNvSpPr>
            <a:spLocks noGrp="1"/>
          </p:cNvSpPr>
          <p:nvPr>
            <p:ph sz="half" idx="2"/>
          </p:nvPr>
        </p:nvSpPr>
        <p:spPr>
          <a:xfrm>
            <a:off x="6172200" y="749300"/>
            <a:ext cx="6019800" cy="6108700"/>
          </a:xfrm>
        </p:spPr>
        <p:txBody>
          <a:bodyPr>
            <a:normAutofit lnSpcReduction="10000"/>
          </a:bodyPr>
          <a:lstStyle/>
          <a:p>
            <a:r>
              <a:rPr lang="en-US" dirty="0" smtClean="0"/>
              <a:t>“By </a:t>
            </a:r>
            <a:r>
              <a:rPr lang="en-US" dirty="0"/>
              <a:t>faith the harlot Rahab perished not with them that believed not, when she had received the spies with peace</a:t>
            </a:r>
            <a:r>
              <a:rPr lang="en-US" dirty="0" smtClean="0"/>
              <a:t>. </a:t>
            </a:r>
            <a:r>
              <a:rPr lang="en-US" dirty="0"/>
              <a:t>And what shall I more say? for the time would fail me to tell of Gedeon, and of Barak, and of Samson, and of </a:t>
            </a:r>
            <a:r>
              <a:rPr lang="en-US" b="1" i="1" u="sng" dirty="0" smtClean="0">
                <a:solidFill>
                  <a:srgbClr val="FF0000"/>
                </a:solidFill>
              </a:rPr>
              <a:t>Jephthah</a:t>
            </a:r>
            <a:r>
              <a:rPr lang="en-US" dirty="0" smtClean="0"/>
              <a:t>; </a:t>
            </a:r>
            <a:r>
              <a:rPr lang="en-US" dirty="0"/>
              <a:t>of David also, and Samuel, and of the </a:t>
            </a:r>
            <a:r>
              <a:rPr lang="en-US" dirty="0" smtClean="0"/>
              <a:t>prophets: </a:t>
            </a:r>
            <a:r>
              <a:rPr lang="en-US" b="1" i="1" u="sng" dirty="0" smtClean="0">
                <a:solidFill>
                  <a:srgbClr val="7030A0"/>
                </a:solidFill>
              </a:rPr>
              <a:t>Who </a:t>
            </a:r>
            <a:r>
              <a:rPr lang="en-US" b="1" i="1" u="sng" dirty="0">
                <a:solidFill>
                  <a:srgbClr val="7030A0"/>
                </a:solidFill>
              </a:rPr>
              <a:t>through faith subdued kingdoms, wrought righteousness, obtained promises, </a:t>
            </a:r>
            <a:r>
              <a:rPr lang="en-US" dirty="0"/>
              <a:t>stopped the mouths of lions</a:t>
            </a:r>
            <a:r>
              <a:rPr lang="en-US" dirty="0" smtClean="0"/>
              <a:t>, </a:t>
            </a:r>
            <a:r>
              <a:rPr lang="en-US" dirty="0"/>
              <a:t>Quenched the violence of fire, escaped the edge of the sword, out of weakness were made strong, waxed valiant in fight, turned to flight the armies of the aliens</a:t>
            </a:r>
            <a:r>
              <a:rPr lang="en-US" dirty="0" smtClean="0"/>
              <a:t>.”  Hebrews 11:31-34</a:t>
            </a:r>
            <a:endParaRPr lang="en-US" dirty="0"/>
          </a:p>
        </p:txBody>
      </p:sp>
    </p:spTree>
    <p:extLst>
      <p:ext uri="{BB962C8B-B14F-4D97-AF65-F5344CB8AC3E}">
        <p14:creationId xmlns:p14="http://schemas.microsoft.com/office/powerpoint/2010/main" val="243324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587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Jephthah-the man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444500"/>
            <a:ext cx="12192000" cy="6413500"/>
          </a:xfrm>
        </p:spPr>
        <p:txBody>
          <a:bodyPr>
            <a:noAutofit/>
          </a:bodyPr>
          <a:lstStyle/>
          <a:p>
            <a:r>
              <a:rPr lang="en-US" sz="3200" dirty="0" smtClean="0"/>
              <a:t>“Now </a:t>
            </a:r>
            <a:r>
              <a:rPr lang="en-US" sz="3200" dirty="0"/>
              <a:t>Jephthah the Gileadite was a mighty man of </a:t>
            </a:r>
            <a:r>
              <a:rPr lang="en-US" sz="3200" dirty="0" smtClean="0"/>
              <a:t>valour, </a:t>
            </a:r>
            <a:r>
              <a:rPr lang="en-US" sz="3200" dirty="0"/>
              <a:t>and he was the son of an harlot: and Gilead begat Jephthah</a:t>
            </a:r>
            <a:r>
              <a:rPr lang="en-US" sz="3200" dirty="0" smtClean="0"/>
              <a:t>. </a:t>
            </a:r>
            <a:r>
              <a:rPr lang="en-US" sz="3200" dirty="0"/>
              <a:t>And Gilead's wife bare him sons; and his wife's sons grew up, and they thrust out Jephthah, and said unto him, Thou shalt not inherit in our father's house; for thou art the son of a strange woman</a:t>
            </a:r>
            <a:r>
              <a:rPr lang="en-US" sz="3200" dirty="0" smtClean="0"/>
              <a:t>. </a:t>
            </a:r>
            <a:r>
              <a:rPr lang="en-US" sz="3200" dirty="0"/>
              <a:t>Then Jephthah fled from his brethren, and dwelt in the land of Tob: and there were gathered vain men to Jephthah, and went out with him</a:t>
            </a:r>
            <a:r>
              <a:rPr lang="en-US" sz="3200" dirty="0" smtClean="0"/>
              <a:t>. </a:t>
            </a:r>
            <a:r>
              <a:rPr lang="en-US" sz="3200" dirty="0"/>
              <a:t>And it came to pass in process of time, that the children of Ammon made war against Israel</a:t>
            </a:r>
            <a:r>
              <a:rPr lang="en-US" sz="3200" dirty="0" smtClean="0"/>
              <a:t>.  </a:t>
            </a:r>
            <a:r>
              <a:rPr lang="en-US" sz="3200" dirty="0"/>
              <a:t>And it was so, that when the children of Ammon made war against Israel, the elders of Gilead went to fetch Jephthah out of the land of Tob</a:t>
            </a:r>
            <a:r>
              <a:rPr lang="en-US" sz="3200" dirty="0" smtClean="0"/>
              <a:t>:  </a:t>
            </a:r>
            <a:r>
              <a:rPr lang="en-US" sz="3200" dirty="0"/>
              <a:t>And they said unto Jephthah, Come, and be our captain, that we may fight with the children of Ammon</a:t>
            </a:r>
            <a:r>
              <a:rPr lang="en-US" sz="3200" dirty="0" smtClean="0"/>
              <a:t>. </a:t>
            </a:r>
            <a:r>
              <a:rPr lang="en-US" sz="3200" dirty="0"/>
              <a:t>And Jephthah said unto the elders of Gilead, Did not ye hate me, and expel me out of my father's house? and why are ye come unto me now when ye are in distress</a:t>
            </a:r>
            <a:r>
              <a:rPr lang="en-US" sz="3200" dirty="0" smtClean="0"/>
              <a:t>?...  </a:t>
            </a:r>
            <a:endParaRPr lang="en-US" sz="3200" dirty="0"/>
          </a:p>
        </p:txBody>
      </p:sp>
    </p:spTree>
    <p:extLst>
      <p:ext uri="{BB962C8B-B14F-4D97-AF65-F5344CB8AC3E}">
        <p14:creationId xmlns:p14="http://schemas.microsoft.com/office/powerpoint/2010/main" val="187028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099"/>
          </a:xfrm>
        </p:spPr>
        <p:txBody>
          <a:bodyPr>
            <a:normAutofit/>
          </a:bodyPr>
          <a:lstStyle/>
          <a:p>
            <a:r>
              <a:rPr lang="en-US" dirty="0" smtClean="0"/>
              <a:t>                         </a:t>
            </a:r>
            <a:r>
              <a:rPr lang="en-US" b="1" i="1" u="sng" dirty="0" smtClean="0">
                <a:solidFill>
                  <a:srgbClr val="0070C0"/>
                </a:solidFill>
                <a:latin typeface="Algerian" panose="04020705040A02060702" pitchFamily="82" charset="0"/>
              </a:rPr>
              <a:t>Who Was He?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11200"/>
            <a:ext cx="12192000" cy="6146799"/>
          </a:xfrm>
        </p:spPr>
        <p:txBody>
          <a:bodyPr/>
          <a:lstStyle/>
          <a:p>
            <a:pPr marL="0" indent="0">
              <a:buNone/>
            </a:pPr>
            <a:r>
              <a:rPr lang="en-US" sz="3600" dirty="0" smtClean="0"/>
              <a:t>  …And </a:t>
            </a:r>
            <a:r>
              <a:rPr lang="en-US" sz="3600" dirty="0"/>
              <a:t>the elders of Gilead said unto Jephthah, Therefore we turn again to thee now, that thou mayest go with us, and fight against the children of Ammon, and be our head over all the inhabitants of Gilead. And Jephthah said unto the elders of Gilead, If ye bring me home again to fight against the children of Ammon, and the LORD deliver them before me, shall I be your head? And the elders of Gilead said unto Jephthah, The LORD be witness between us, if we do not so according to thy words. Then Jephthah went with the elders of Gilead, and the people made him head and captain over them: and Jephthah uttered all his words before the LORD in Mizpeh.”  Judges 11:1-11</a:t>
            </a:r>
          </a:p>
          <a:p>
            <a:endParaRPr lang="en-US" dirty="0"/>
          </a:p>
        </p:txBody>
      </p:sp>
    </p:spTree>
    <p:extLst>
      <p:ext uri="{BB962C8B-B14F-4D97-AF65-F5344CB8AC3E}">
        <p14:creationId xmlns:p14="http://schemas.microsoft.com/office/powerpoint/2010/main" val="342717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787399"/>
          </a:xfrm>
        </p:spPr>
        <p:txBody>
          <a:bodyPr/>
          <a:lstStyle/>
          <a:p>
            <a:r>
              <a:rPr lang="en-US" dirty="0" smtClean="0"/>
              <a:t>        </a:t>
            </a:r>
            <a:r>
              <a:rPr lang="en-US" b="1" i="1" u="sng" dirty="0" smtClean="0">
                <a:solidFill>
                  <a:srgbClr val="00B050"/>
                </a:solidFill>
                <a:latin typeface="Algerian" panose="04020705040A02060702" pitchFamily="82" charset="0"/>
              </a:rPr>
              <a:t>His ancestry</a:t>
            </a:r>
            <a:endParaRPr lang="en-US" b="1" i="1" u="sng" dirty="0">
              <a:solidFill>
                <a:srgbClr val="00B05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673100"/>
            <a:ext cx="6019800" cy="6184900"/>
          </a:xfrm>
        </p:spPr>
        <p:txBody>
          <a:bodyPr>
            <a:normAutofit lnSpcReduction="10000"/>
          </a:bodyPr>
          <a:lstStyle/>
          <a:p>
            <a:r>
              <a:rPr lang="en-US" dirty="0" smtClean="0"/>
              <a:t>Jephthah’s origins were from the land of Gad, east of the Jordan.  It was from this area where the prophet Elijah came as well</a:t>
            </a:r>
            <a:r>
              <a:rPr lang="en-US" dirty="0"/>
              <a:t>. </a:t>
            </a:r>
            <a:r>
              <a:rPr lang="en-US" dirty="0" smtClean="0"/>
              <a:t>Besides Jephthah and Elijah, about the only other famous thing that came from Gilead was the medicinal balm that came from there.  The Balm </a:t>
            </a:r>
            <a:r>
              <a:rPr lang="en-US" dirty="0"/>
              <a:t>of Gilead was a rare perfume used medicinally, that was mentioned in the Bible, and named for the region of Gilead, where it was produced</a:t>
            </a:r>
            <a:r>
              <a:rPr lang="en-US" dirty="0" smtClean="0"/>
              <a:t>.  Jeremiah referred to it when </a:t>
            </a:r>
            <a:r>
              <a:rPr lang="en-US" dirty="0"/>
              <a:t>he said, “Is there no balm in Gilead; is there no physician there? why then is not the health of the daughter of my people recovered</a:t>
            </a:r>
            <a:r>
              <a:rPr lang="en-US" dirty="0" smtClean="0"/>
              <a:t>?”  Jeremiah 8:22</a:t>
            </a:r>
            <a:endParaRPr lang="en-US" dirty="0"/>
          </a:p>
        </p:txBody>
      </p:sp>
    </p:spTree>
    <p:extLst>
      <p:ext uri="{BB962C8B-B14F-4D97-AF65-F5344CB8AC3E}">
        <p14:creationId xmlns:p14="http://schemas.microsoft.com/office/powerpoint/2010/main" val="76771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0070C0"/>
                </a:solidFill>
                <a:latin typeface="Algerian" panose="04020705040A02060702" pitchFamily="82" charset="0"/>
              </a:rPr>
              <a:t>His Pain!</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47700"/>
            <a:ext cx="6172200" cy="6210299"/>
          </a:xfrm>
        </p:spPr>
        <p:txBody>
          <a:bodyPr/>
          <a:lstStyle/>
          <a:p>
            <a:r>
              <a:rPr lang="en-US" dirty="0" smtClean="0"/>
              <a:t>Jephthah was cast out of his home because his mother was a prostitute.  He was disowned by his step brothers and sisters, and even the townsfolk sided with the family in kicking him out of the house and cutting off his inheritance.  In the midst of his sorrow, Jephthah learned to rely on the Lord.  We know this because later on we read</a:t>
            </a:r>
            <a:r>
              <a:rPr lang="en-US" dirty="0"/>
              <a:t>, “</a:t>
            </a:r>
            <a:r>
              <a:rPr lang="en-US" b="1" i="1" u="sng" dirty="0">
                <a:solidFill>
                  <a:srgbClr val="0070C0"/>
                </a:solidFill>
              </a:rPr>
              <a:t>Then the Spirit of the LORD came upon Jephthah,</a:t>
            </a:r>
            <a:r>
              <a:rPr lang="en-US" dirty="0"/>
              <a:t> and he passed over Gilead, and Manasseh, and passed over Mizpeh of Gilead, and from Mizpeh of Gilead he passed over unto the children of Ammon</a:t>
            </a:r>
            <a:r>
              <a:rPr lang="en-US" dirty="0" smtClean="0"/>
              <a:t>.”  Judges 11:29</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647700"/>
            <a:ext cx="6019800" cy="6210299"/>
          </a:xfrm>
          <a:prstGeom prst="rect">
            <a:avLst/>
          </a:prstGeom>
        </p:spPr>
      </p:pic>
    </p:spTree>
    <p:extLst>
      <p:ext uri="{BB962C8B-B14F-4D97-AF65-F5344CB8AC3E}">
        <p14:creationId xmlns:p14="http://schemas.microsoft.com/office/powerpoint/2010/main" val="304823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1"/>
            <a:ext cx="6438900" cy="6857999"/>
          </a:xfrm>
          <a:prstGeom prst="rect">
            <a:avLst/>
          </a:prstGeom>
        </p:spPr>
      </p:pic>
      <p:sp>
        <p:nvSpPr>
          <p:cNvPr id="4" name="Content Placeholder 3"/>
          <p:cNvSpPr>
            <a:spLocks noGrp="1"/>
          </p:cNvSpPr>
          <p:nvPr>
            <p:ph sz="half" idx="2"/>
          </p:nvPr>
        </p:nvSpPr>
        <p:spPr>
          <a:xfrm>
            <a:off x="6172200" y="0"/>
            <a:ext cx="5181600" cy="6857999"/>
          </a:xfrm>
        </p:spPr>
        <p:txBody>
          <a:bodyPr>
            <a:normAutofit/>
          </a:bodyPr>
          <a:lstStyle/>
          <a:p>
            <a:r>
              <a:rPr lang="en-US" dirty="0" smtClean="0"/>
              <a:t>“My </a:t>
            </a:r>
            <a:r>
              <a:rPr lang="en-US" dirty="0"/>
              <a:t>brethren, count it all joy when ye fall into divers </a:t>
            </a:r>
            <a:r>
              <a:rPr lang="en-US" dirty="0" smtClean="0"/>
              <a:t>temptations; Knowing </a:t>
            </a:r>
            <a:r>
              <a:rPr lang="en-US" dirty="0"/>
              <a:t>this, that the trying of your faith worketh </a:t>
            </a:r>
            <a:r>
              <a:rPr lang="en-US" dirty="0" smtClean="0"/>
              <a:t>patience. But </a:t>
            </a:r>
            <a:r>
              <a:rPr lang="en-US" dirty="0"/>
              <a:t>let patience have her perfect work, that ye may be perfect and entire, wanting nothing</a:t>
            </a:r>
            <a:r>
              <a:rPr lang="en-US" dirty="0" smtClean="0"/>
              <a:t>.”  James 1:2-4</a:t>
            </a:r>
          </a:p>
          <a:p>
            <a:r>
              <a:rPr lang="en-US" dirty="0"/>
              <a:t>“For the LORD shall comfort Zion: he will comfort all her waste places; and he will make her wilderness like Eden, and her desert like the garden of the LORD; joy and gladness shall be found therein, thanksgiving, and the voice of melody</a:t>
            </a:r>
            <a:r>
              <a:rPr lang="en-US" dirty="0" smtClean="0"/>
              <a:t>.”  Isaiah 51:3</a:t>
            </a:r>
            <a:endParaRPr lang="en-US" dirty="0"/>
          </a:p>
        </p:txBody>
      </p:sp>
    </p:spTree>
    <p:extLst>
      <p:ext uri="{BB962C8B-B14F-4D97-AF65-F5344CB8AC3E}">
        <p14:creationId xmlns:p14="http://schemas.microsoft.com/office/powerpoint/2010/main" val="203218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131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5199"/>
          </a:xfrm>
        </p:spPr>
        <p:txBody>
          <a:bodyPr/>
          <a:lstStyle/>
          <a:p>
            <a:r>
              <a:rPr lang="en-US" dirty="0" smtClean="0"/>
              <a:t>              </a:t>
            </a:r>
            <a:r>
              <a:rPr lang="en-US" b="1" i="1" u="sng" dirty="0" smtClean="0">
                <a:solidFill>
                  <a:srgbClr val="0070C0"/>
                </a:solidFill>
                <a:latin typeface="Algerian" panose="04020705040A02060702" pitchFamily="82" charset="0"/>
              </a:rPr>
              <a:t>Ammonites </a:t>
            </a:r>
            <a:r>
              <a:rPr lang="en-US" b="1" i="1" u="sng" dirty="0">
                <a:solidFill>
                  <a:srgbClr val="0070C0"/>
                </a:solidFill>
                <a:latin typeface="Algerian" panose="04020705040A02060702" pitchFamily="82" charset="0"/>
              </a:rPr>
              <a:t>Want Land Back</a:t>
            </a:r>
          </a:p>
        </p:txBody>
      </p:sp>
      <p:sp>
        <p:nvSpPr>
          <p:cNvPr id="3" name="Content Placeholder 2"/>
          <p:cNvSpPr>
            <a:spLocks noGrp="1"/>
          </p:cNvSpPr>
          <p:nvPr>
            <p:ph sz="half" idx="1"/>
          </p:nvPr>
        </p:nvSpPr>
        <p:spPr>
          <a:xfrm>
            <a:off x="1" y="723900"/>
            <a:ext cx="6019799" cy="6134099"/>
          </a:xfrm>
        </p:spPr>
        <p:txBody>
          <a:bodyPr>
            <a:normAutofit lnSpcReduction="10000"/>
          </a:bodyPr>
          <a:lstStyle/>
          <a:p>
            <a:r>
              <a:rPr lang="en-US" dirty="0" smtClean="0"/>
              <a:t>During the Israelites invasion of the Promised Land, they had taken over land that belonged to the Moabites, the Ammonites, and the Edomite's.  Now, with Israel in apostasy and the Lord stepping away from them, the Ammonites came boldly forward demanding their land back.  Jephthah boldly declared that Israel had asked for peaceful passage through their land, but the Ammonites chose to attack them and Israel took over their land</a:t>
            </a:r>
            <a:r>
              <a:rPr lang="en-US" dirty="0"/>
              <a:t>.  “Wilt not thou possess that which Chemosh thy god giveth thee to possess? So whomsoever the LORD our God shall drive out from before us, them will we possess</a:t>
            </a:r>
            <a:r>
              <a:rPr lang="en-US" dirty="0" smtClean="0"/>
              <a:t>.”  Judges 11:24</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723900"/>
            <a:ext cx="6172199" cy="6134099"/>
          </a:xfrm>
          <a:prstGeom prst="rect">
            <a:avLst/>
          </a:prstGeom>
        </p:spPr>
      </p:pic>
    </p:spTree>
    <p:extLst>
      <p:ext uri="{BB962C8B-B14F-4D97-AF65-F5344CB8AC3E}">
        <p14:creationId xmlns:p14="http://schemas.microsoft.com/office/powerpoint/2010/main" val="51309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89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Jephthah Tries Peaceful Means, Diplomacy</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49300"/>
            <a:ext cx="6388100" cy="6007099"/>
          </a:xfrm>
          <a:prstGeom prst="rect">
            <a:avLst/>
          </a:prstGeom>
        </p:spPr>
      </p:pic>
      <p:sp>
        <p:nvSpPr>
          <p:cNvPr id="4" name="Content Placeholder 3"/>
          <p:cNvSpPr>
            <a:spLocks noGrp="1"/>
          </p:cNvSpPr>
          <p:nvPr>
            <p:ph sz="half" idx="2"/>
          </p:nvPr>
        </p:nvSpPr>
        <p:spPr>
          <a:xfrm>
            <a:off x="6172200" y="749300"/>
            <a:ext cx="6019800" cy="6108700"/>
          </a:xfrm>
        </p:spPr>
        <p:txBody>
          <a:bodyPr>
            <a:normAutofit fontScale="92500" lnSpcReduction="10000"/>
          </a:bodyPr>
          <a:lstStyle/>
          <a:p>
            <a:r>
              <a:rPr lang="en-US" dirty="0" smtClean="0"/>
              <a:t>“And </a:t>
            </a:r>
            <a:r>
              <a:rPr lang="en-US" dirty="0"/>
              <a:t>now art thou any thing better than Balak the son of Zippor, king of Moab? did he ever strive against Israel, or did he ever fight against them</a:t>
            </a:r>
            <a:r>
              <a:rPr lang="en-US" dirty="0" smtClean="0"/>
              <a:t>, </a:t>
            </a:r>
            <a:r>
              <a:rPr lang="en-US" dirty="0"/>
              <a:t>While Israel dwelt in Heshbon and her towns, and in Aroer and her towns, and in all the cities that be along by the coasts of Arnon, three hundred years? why therefore did ye not recover them within that time</a:t>
            </a:r>
            <a:r>
              <a:rPr lang="en-US" dirty="0" smtClean="0"/>
              <a:t>? </a:t>
            </a:r>
            <a:r>
              <a:rPr lang="en-US" dirty="0"/>
              <a:t>Wherefore I have not sinned against thee, but thou doest me wrong to war against me: the LORD the Judge be judge this day between the children of Israel and the children of Ammon</a:t>
            </a:r>
            <a:r>
              <a:rPr lang="en-US" dirty="0" smtClean="0"/>
              <a:t>. </a:t>
            </a:r>
            <a:r>
              <a:rPr lang="en-US" dirty="0"/>
              <a:t>Howbeit the king of the children of Ammon hearkened not unto the words of Jephthah which he sent him</a:t>
            </a:r>
            <a:r>
              <a:rPr lang="en-US" dirty="0" smtClean="0"/>
              <a:t>.”  Judges 11:25-28</a:t>
            </a:r>
            <a:endParaRPr lang="en-US" dirty="0"/>
          </a:p>
        </p:txBody>
      </p:sp>
    </p:spTree>
    <p:extLst>
      <p:ext uri="{BB962C8B-B14F-4D97-AF65-F5344CB8AC3E}">
        <p14:creationId xmlns:p14="http://schemas.microsoft.com/office/powerpoint/2010/main" val="2700946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2103</Words>
  <Application>Microsoft Office PowerPoint</Application>
  <PresentationFormat>Widescreen</PresentationFormat>
  <Paragraphs>31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Algerian</vt:lpstr>
      <vt:lpstr>Arial</vt:lpstr>
      <vt:lpstr>Calibri</vt:lpstr>
      <vt:lpstr>Calibri Light</vt:lpstr>
      <vt:lpstr>Office Theme</vt:lpstr>
      <vt:lpstr>Judges, pt. 8  Jephthah</vt:lpstr>
      <vt:lpstr>                      Jephthah-the man</vt:lpstr>
      <vt:lpstr>                         Who Was He?</vt:lpstr>
      <vt:lpstr>        His ancestry</vt:lpstr>
      <vt:lpstr>                               His Pain!</vt:lpstr>
      <vt:lpstr>PowerPoint Presentation</vt:lpstr>
      <vt:lpstr>PowerPoint Presentation</vt:lpstr>
      <vt:lpstr>              Ammonites Want Land Back</vt:lpstr>
      <vt:lpstr>  Jephthah Tries Peaceful Means, Diplomacy</vt:lpstr>
      <vt:lpstr>               Jephthah’s Strength</vt:lpstr>
      <vt:lpstr>      I Hear the Sound!</vt:lpstr>
      <vt:lpstr>                            For Us Too!</vt:lpstr>
      <vt:lpstr>PowerPoint Presentation</vt:lpstr>
      <vt:lpstr>PowerPoint Presentation</vt:lpstr>
      <vt:lpstr>                         Jephthah’s Vow!</vt:lpstr>
      <vt:lpstr>                     Jephthah’s Sorrow</vt:lpstr>
      <vt:lpstr>PowerPoint Presentation</vt:lpstr>
      <vt:lpstr>                         Hall of Faith</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Judges, pt. 8  Jephthah</dc:title>
  <dc:creator>All Public</dc:creator>
  <cp:lastModifiedBy>All Public</cp:lastModifiedBy>
  <cp:revision>14</cp:revision>
  <dcterms:created xsi:type="dcterms:W3CDTF">2019-06-21T19:21:23Z</dcterms:created>
  <dcterms:modified xsi:type="dcterms:W3CDTF">2019-07-17T20:44:48Z</dcterms:modified>
</cp:coreProperties>
</file>