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62" r:id="rId6"/>
    <p:sldId id="258" r:id="rId7"/>
    <p:sldId id="259" r:id="rId8"/>
    <p:sldId id="261" r:id="rId9"/>
    <p:sldId id="263" r:id="rId10"/>
    <p:sldId id="264" r:id="rId11"/>
    <p:sldId id="260" r:id="rId12"/>
    <p:sldId id="265" r:id="rId13"/>
    <p:sldId id="266" r:id="rId14"/>
    <p:sldId id="268" r:id="rId15"/>
    <p:sldId id="269" r:id="rId16"/>
    <p:sldId id="270" r:id="rId17"/>
    <p:sldId id="273" r:id="rId18"/>
    <p:sldId id="271" r:id="rId19"/>
    <p:sldId id="272"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E46FA9-1366-4A24-BE24-52D910A0F03A}" type="datetimeFigureOut">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46FA9-1366-4A24-BE24-52D910A0F03A}" type="datetimeFigureOut">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46FA9-1366-4A24-BE24-52D910A0F03A}" type="datetimeFigureOut">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46FA9-1366-4A24-BE24-52D910A0F03A}" type="datetimeFigureOut">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E46FA9-1366-4A24-BE24-52D910A0F03A}" type="datetimeFigureOut">
              <a:rPr lang="en-US" smtClean="0"/>
              <a:pPr/>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E46FA9-1366-4A24-BE24-52D910A0F03A}" type="datetimeFigureOut">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46FA9-1366-4A24-BE24-52D910A0F03A}" type="datetimeFigureOut">
              <a:rPr lang="en-US" smtClean="0"/>
              <a:pPr/>
              <a:t>5/30/2010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E46FA9-1366-4A24-BE24-52D910A0F03A}" type="datetimeFigureOut">
              <a:rPr lang="en-US" smtClean="0"/>
              <a:pPr/>
              <a:t>5/30/2010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46FA9-1366-4A24-BE24-52D910A0F03A}" type="datetimeFigureOut">
              <a:rPr lang="en-US" smtClean="0"/>
              <a:pPr/>
              <a:t>5/30/2010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46FA9-1366-4A24-BE24-52D910A0F03A}" type="datetimeFigureOut">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46FA9-1366-4A24-BE24-52D910A0F03A}" type="datetimeFigureOut">
              <a:rPr lang="en-US" smtClean="0"/>
              <a:pPr/>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1E99-14A3-4F25-AEBE-9DFA8E48C2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46FA9-1366-4A24-BE24-52D910A0F03A}" type="datetimeFigureOut">
              <a:rPr lang="en-US" smtClean="0"/>
              <a:pPr/>
              <a:t>5/30/2010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61E99-14A3-4F25-AEBE-9DFA8E48C2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Clarence_Thomas" TargetMode="External"/><Relationship Id="rId3" Type="http://schemas.openxmlformats.org/officeDocument/2006/relationships/hyperlink" Target="http://en.wikipedia.org/wiki/Anthony_M._Kennedy" TargetMode="External"/><Relationship Id="rId7" Type="http://schemas.openxmlformats.org/officeDocument/2006/relationships/hyperlink" Target="http://en.wikipedia.org/wiki/Antonin_G._Scalia" TargetMode="External"/><Relationship Id="rId12" Type="http://schemas.openxmlformats.org/officeDocument/2006/relationships/hyperlink" Target="http://en.wikipedia.org/wiki/Sonia_Sotomayor"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en.wikipedia.org/wiki/John_G._Roberts" TargetMode="External"/><Relationship Id="rId11" Type="http://schemas.openxmlformats.org/officeDocument/2006/relationships/hyperlink" Target="http://en.wikipedia.org/wiki/Stephen_G._Breyer" TargetMode="External"/><Relationship Id="rId5" Type="http://schemas.openxmlformats.org/officeDocument/2006/relationships/hyperlink" Target="http://en.wikipedia.org/wiki/Chief_Justice_of_the_United_States" TargetMode="External"/><Relationship Id="rId10" Type="http://schemas.openxmlformats.org/officeDocument/2006/relationships/hyperlink" Target="http://en.wikipedia.org/wiki/Ruth_Bader_Ginsburg" TargetMode="External"/><Relationship Id="rId4" Type="http://schemas.openxmlformats.org/officeDocument/2006/relationships/hyperlink" Target="http://en.wikipedia.org/wiki/John_Paul_Stevens" TargetMode="External"/><Relationship Id="rId9" Type="http://schemas.openxmlformats.org/officeDocument/2006/relationships/hyperlink" Target="http://en.wikipedia.org/wiki/Samuel_A._Alito"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adherents.com/people/pt/Clarence_Thomas.html" TargetMode="External"/><Relationship Id="rId3" Type="http://schemas.openxmlformats.org/officeDocument/2006/relationships/hyperlink" Target="http://www.adherents.com/people/pb/Stephen_Breyer.html" TargetMode="External"/><Relationship Id="rId7" Type="http://schemas.openxmlformats.org/officeDocument/2006/relationships/hyperlink" Target="http://www.adherents.com/people/ps/John_Paul_Stevens.html" TargetMode="External"/><Relationship Id="rId2" Type="http://schemas.openxmlformats.org/officeDocument/2006/relationships/hyperlink" Target="http://www.adherents.com/people/pr/John_Roberts.html" TargetMode="External"/><Relationship Id="rId1" Type="http://schemas.openxmlformats.org/officeDocument/2006/relationships/slideLayout" Target="../slideLayouts/slideLayout2.xml"/><Relationship Id="rId6" Type="http://schemas.openxmlformats.org/officeDocument/2006/relationships/hyperlink" Target="http://www.adherents.com/people/ps/Antonin_Scalia.html" TargetMode="External"/><Relationship Id="rId5" Type="http://schemas.openxmlformats.org/officeDocument/2006/relationships/hyperlink" Target="http://www.adherents.com/people/pk/Anthony_Kennedy.html" TargetMode="External"/><Relationship Id="rId10" Type="http://schemas.openxmlformats.org/officeDocument/2006/relationships/hyperlink" Target="http://en.wikipedia.org/wiki/Sonia_Sotomayor" TargetMode="External"/><Relationship Id="rId4" Type="http://schemas.openxmlformats.org/officeDocument/2006/relationships/hyperlink" Target="http://www.adherents.com/people/pg/Ruth_Bader_Ginsburg.html" TargetMode="External"/><Relationship Id="rId9" Type="http://schemas.openxmlformats.org/officeDocument/2006/relationships/hyperlink" Target="http://www.adherents.com/people/pa/Samuel_Alito.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Defection" TargetMode="External"/><Relationship Id="rId13" Type="http://schemas.openxmlformats.org/officeDocument/2006/relationships/image" Target="../media/image1.png"/><Relationship Id="rId3" Type="http://schemas.openxmlformats.org/officeDocument/2006/relationships/hyperlink" Target="http://en.wikipedia.org/wiki/Benedict_Arnold#cite_note-Brandt4-0" TargetMode="External"/><Relationship Id="rId7" Type="http://schemas.openxmlformats.org/officeDocument/2006/relationships/hyperlink" Target="http://en.wikipedia.org/wiki/Continental_Army" TargetMode="External"/><Relationship Id="rId12" Type="http://schemas.openxmlformats.org/officeDocument/2006/relationships/hyperlink" Target="http://en.wikipedia.org/wiki/United_Kingdom_of_Great_Britain" TargetMode="External"/><Relationship Id="rId2" Type="http://schemas.openxmlformats.org/officeDocument/2006/relationships/hyperlink" Target="http://en.wikipedia.org/wiki/Old_Style_and_New_Style_dates" TargetMode="External"/><Relationship Id="rId1" Type="http://schemas.openxmlformats.org/officeDocument/2006/relationships/slideLayout" Target="../slideLayouts/slideLayout4.xml"/><Relationship Id="rId6" Type="http://schemas.openxmlformats.org/officeDocument/2006/relationships/hyperlink" Target="http://en.wikipedia.org/wiki/American_Revolutionary_War" TargetMode="External"/><Relationship Id="rId11" Type="http://schemas.openxmlformats.org/officeDocument/2006/relationships/hyperlink" Target="http://en.wikipedia.org/wiki/New_York" TargetMode="External"/><Relationship Id="rId5" Type="http://schemas.openxmlformats.org/officeDocument/2006/relationships/hyperlink" Target="http://en.wikipedia.org/wiki/General_officer" TargetMode="External"/><Relationship Id="rId10" Type="http://schemas.openxmlformats.org/officeDocument/2006/relationships/hyperlink" Target="http://en.wikipedia.org/wiki/West_Point,_New_York" TargetMode="External"/><Relationship Id="rId4" Type="http://schemas.openxmlformats.org/officeDocument/2006/relationships/hyperlink" Target="http://en.wikipedia.org/wiki/Benedict_Arnold#cite_note-OldStyleDates-1" TargetMode="External"/><Relationship Id="rId9" Type="http://schemas.openxmlformats.org/officeDocument/2006/relationships/hyperlink" Target="http://en.wikipedia.org/wiki/British_Army"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smtClean="0">
                <a:solidFill>
                  <a:srgbClr val="0070C0"/>
                </a:solidFill>
              </a:rPr>
              <a:t> </a:t>
            </a:r>
            <a:r>
              <a:rPr lang="en-US" u="sng" dirty="0" smtClean="0">
                <a:solidFill>
                  <a:srgbClr val="0070C0"/>
                </a:solidFill>
              </a:rPr>
              <a:t>Circus Continues</a:t>
            </a:r>
            <a:endParaRPr lang="en-US" u="sng" dirty="0">
              <a:solidFill>
                <a:srgbClr val="0070C0"/>
              </a:solidFill>
            </a:endParaRPr>
          </a:p>
        </p:txBody>
      </p:sp>
      <p:sp>
        <p:nvSpPr>
          <p:cNvPr id="3" name="Subtitle 2"/>
          <p:cNvSpPr>
            <a:spLocks noGrp="1"/>
          </p:cNvSpPr>
          <p:nvPr>
            <p:ph type="subTitle" idx="1"/>
          </p:nvPr>
        </p:nvSpPr>
        <p:spPr/>
        <p:txBody>
          <a:bodyPr/>
          <a:lstStyle/>
          <a:p>
            <a:r>
              <a:rPr lang="en-US" u="sng" dirty="0" smtClean="0">
                <a:solidFill>
                  <a:srgbClr val="C00000"/>
                </a:solidFill>
              </a:rPr>
              <a:t>Controlling the World</a:t>
            </a:r>
            <a:endParaRPr lang="en-US"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70C0"/>
                </a:solidFill>
              </a:rPr>
              <a:t>Continued</a:t>
            </a:r>
            <a:endParaRPr lang="en-US" u="sng" dirty="0">
              <a:solidFill>
                <a:srgbClr val="0070C0"/>
              </a:solidFill>
            </a:endParaRPr>
          </a:p>
        </p:txBody>
      </p:sp>
      <p:sp>
        <p:nvSpPr>
          <p:cNvPr id="3" name="Content Placeholder 2"/>
          <p:cNvSpPr>
            <a:spLocks noGrp="1"/>
          </p:cNvSpPr>
          <p:nvPr>
            <p:ph idx="1"/>
          </p:nvPr>
        </p:nvSpPr>
        <p:spPr>
          <a:xfrm>
            <a:off x="1371600" y="533400"/>
            <a:ext cx="7772400" cy="6324600"/>
          </a:xfrm>
        </p:spPr>
        <p:txBody>
          <a:bodyPr>
            <a:noAutofit/>
          </a:bodyPr>
          <a:lstStyle/>
          <a:p>
            <a:r>
              <a:rPr lang="en-US" sz="1600" dirty="0" smtClean="0">
                <a:solidFill>
                  <a:srgbClr val="FF0000"/>
                </a:solidFill>
              </a:rPr>
              <a:t>Cable News Network: </a:t>
            </a:r>
            <a:r>
              <a:rPr lang="en-US" sz="1600" dirty="0" smtClean="0">
                <a:solidFill>
                  <a:srgbClr val="FF0000"/>
                </a:solidFill>
              </a:rPr>
              <a:t>      </a:t>
            </a:r>
            <a:r>
              <a:rPr lang="en-US" sz="1600" dirty="0" smtClean="0"/>
              <a:t>                                                          W</a:t>
            </a:r>
            <a:r>
              <a:rPr lang="en-US" sz="1600" dirty="0" smtClean="0"/>
              <a:t>. Thomas Johnson, Pres. -- TC </a:t>
            </a:r>
            <a:br>
              <a:rPr lang="en-US" sz="1600" dirty="0" smtClean="0"/>
            </a:br>
            <a:r>
              <a:rPr lang="en-US" sz="1600" dirty="0" smtClean="0"/>
              <a:t>Daniel Schorr -- CFR </a:t>
            </a:r>
            <a:br>
              <a:rPr lang="en-US" sz="1600" dirty="0" smtClean="0"/>
            </a:br>
            <a:r>
              <a:rPr lang="en-US" sz="1600" dirty="0" smtClean="0">
                <a:solidFill>
                  <a:srgbClr val="FF0000"/>
                </a:solidFill>
              </a:rPr>
              <a:t>New York Times Co.:</a:t>
            </a:r>
            <a:r>
              <a:rPr lang="en-US" sz="1600" dirty="0" smtClean="0"/>
              <a:t> </a:t>
            </a:r>
            <a:r>
              <a:rPr lang="en-US" sz="1600" dirty="0" smtClean="0"/>
              <a:t>                                                                  Richard </a:t>
            </a:r>
            <a:r>
              <a:rPr lang="en-US" sz="1600" dirty="0" smtClean="0"/>
              <a:t>Gelb -- CFR </a:t>
            </a:r>
            <a:br>
              <a:rPr lang="en-US" sz="1600" dirty="0" smtClean="0"/>
            </a:br>
            <a:r>
              <a:rPr lang="en-US" sz="1600" dirty="0" smtClean="0"/>
              <a:t>William Scranton -- CFR, TC </a:t>
            </a:r>
            <a:br>
              <a:rPr lang="en-US" sz="1600" dirty="0" smtClean="0"/>
            </a:br>
            <a:r>
              <a:rPr lang="en-US" sz="1600" dirty="0" smtClean="0"/>
              <a:t>John F. Akers, Dir. -- CFR </a:t>
            </a:r>
            <a:br>
              <a:rPr lang="en-US" sz="1600" dirty="0" smtClean="0"/>
            </a:br>
            <a:r>
              <a:rPr lang="en-US" sz="1600" dirty="0" smtClean="0"/>
              <a:t>Louis V. Gerstner, Jr., Dir. -- CFR </a:t>
            </a:r>
            <a:br>
              <a:rPr lang="en-US" sz="1600" dirty="0" smtClean="0"/>
            </a:br>
            <a:r>
              <a:rPr lang="en-US" sz="1600" dirty="0" smtClean="0"/>
              <a:t>George B. Munroe, Dir. -- CFR </a:t>
            </a:r>
            <a:br>
              <a:rPr lang="en-US" sz="1600" dirty="0" smtClean="0"/>
            </a:br>
            <a:r>
              <a:rPr lang="en-US" sz="1600" dirty="0" smtClean="0"/>
              <a:t>Donald M. Stewart, Dir. -- CFR </a:t>
            </a:r>
            <a:br>
              <a:rPr lang="en-US" sz="1600" dirty="0" smtClean="0"/>
            </a:br>
            <a:r>
              <a:rPr lang="en-US" sz="1600" dirty="0" smtClean="0"/>
              <a:t>Cyrus R. Vance, Dir. -- CFR </a:t>
            </a:r>
            <a:br>
              <a:rPr lang="en-US" sz="1600" dirty="0" smtClean="0"/>
            </a:br>
            <a:r>
              <a:rPr lang="en-US" sz="1600" dirty="0" smtClean="0"/>
              <a:t>A.M. Rosenthal -- </a:t>
            </a:r>
            <a:r>
              <a:rPr lang="en-US" sz="1600" dirty="0" smtClean="0"/>
              <a:t>CFR</a:t>
            </a:r>
            <a:r>
              <a:rPr lang="en-US" sz="1600" dirty="0" smtClean="0"/>
              <a:t/>
            </a:r>
            <a:br>
              <a:rPr lang="en-US" sz="1600" dirty="0" smtClean="0"/>
            </a:br>
            <a:r>
              <a:rPr lang="en-US" sz="1600" dirty="0" smtClean="0">
                <a:solidFill>
                  <a:srgbClr val="FF0000"/>
                </a:solidFill>
              </a:rPr>
              <a:t>Newsweek/Washington Post: </a:t>
            </a:r>
            <a:r>
              <a:rPr lang="en-US" sz="1600" dirty="0" smtClean="0"/>
              <a:t/>
            </a:r>
            <a:br>
              <a:rPr lang="en-US" sz="1600" dirty="0" smtClean="0"/>
            </a:br>
            <a:r>
              <a:rPr lang="en-US" sz="1600" dirty="0" smtClean="0"/>
              <a:t>                                                          Katharine </a:t>
            </a:r>
            <a:r>
              <a:rPr lang="en-US" sz="1600" dirty="0" smtClean="0"/>
              <a:t>Graham -- CFR </a:t>
            </a:r>
            <a:br>
              <a:rPr lang="en-US" sz="1600" dirty="0" smtClean="0"/>
            </a:br>
            <a:r>
              <a:rPr lang="en-US" sz="1600" dirty="0" smtClean="0"/>
              <a:t>N. Deb. Katzenbach -- CFR </a:t>
            </a:r>
            <a:br>
              <a:rPr lang="en-US" sz="1600" dirty="0" smtClean="0"/>
            </a:br>
            <a:r>
              <a:rPr lang="en-US" sz="1600" dirty="0" smtClean="0"/>
              <a:t>Robert Christopher -- CFR </a:t>
            </a:r>
            <a:br>
              <a:rPr lang="en-US" sz="1600" dirty="0" smtClean="0"/>
            </a:br>
            <a:r>
              <a:rPr lang="en-US" sz="1600" dirty="0" smtClean="0"/>
              <a:t>Osborne Elliot -- CFR </a:t>
            </a:r>
            <a:br>
              <a:rPr lang="en-US" sz="1600" dirty="0" smtClean="0"/>
            </a:br>
            <a:r>
              <a:rPr lang="en-US" sz="1600" dirty="0" smtClean="0"/>
              <a:t/>
            </a:r>
            <a:br>
              <a:rPr lang="en-US" sz="1600" dirty="0" smtClean="0"/>
            </a:br>
            <a:r>
              <a:rPr lang="en-US" sz="1600" dirty="0" smtClean="0"/>
              <a:t>                                                         George </a:t>
            </a:r>
            <a:r>
              <a:rPr lang="en-US" sz="1600" dirty="0" smtClean="0"/>
              <a:t>Will -- CFR, TC </a:t>
            </a:r>
            <a:br>
              <a:rPr lang="en-US" sz="1600" dirty="0" smtClean="0"/>
            </a:br>
            <a:r>
              <a:rPr lang="en-US" sz="1600" dirty="0" smtClean="0"/>
              <a:t>Robert Kaiser -- CFR </a:t>
            </a:r>
            <a:br>
              <a:rPr lang="en-US" sz="1600" dirty="0" smtClean="0"/>
            </a:br>
            <a:r>
              <a:rPr lang="en-US" sz="1600" dirty="0" smtClean="0"/>
              <a:t>                                                         Meg </a:t>
            </a:r>
            <a:r>
              <a:rPr lang="en-US" sz="1600" dirty="0" smtClean="0"/>
              <a:t>Greenfield -- CFR </a:t>
            </a:r>
            <a:br>
              <a:rPr lang="en-US" sz="1600" dirty="0" smtClean="0"/>
            </a:br>
            <a:r>
              <a:rPr lang="en-US" sz="1600" dirty="0" smtClean="0">
                <a:solidFill>
                  <a:srgbClr val="FF0000"/>
                </a:solidFill>
              </a:rPr>
              <a:t>Dow </a:t>
            </a:r>
            <a:r>
              <a:rPr lang="en-US" sz="1600" dirty="0" smtClean="0">
                <a:solidFill>
                  <a:srgbClr val="FF0000"/>
                </a:solidFill>
              </a:rPr>
              <a:t>Jones &amp; Co (Wall Street Journal): </a:t>
            </a:r>
            <a:r>
              <a:rPr lang="en-US" sz="1600" dirty="0" smtClean="0">
                <a:solidFill>
                  <a:srgbClr val="FF0000"/>
                </a:solidFill>
              </a:rPr>
              <a:t>                               </a:t>
            </a:r>
            <a:r>
              <a:rPr lang="en-US" sz="1600" dirty="0" smtClean="0"/>
              <a:t>Richard </a:t>
            </a:r>
            <a:r>
              <a:rPr lang="en-US" sz="1600" dirty="0" smtClean="0"/>
              <a:t>Wood -- CFR </a:t>
            </a:r>
            <a:br>
              <a:rPr lang="en-US" sz="1600" dirty="0" smtClean="0"/>
            </a:br>
            <a:r>
              <a:rPr lang="en-US" sz="1600" dirty="0" smtClean="0"/>
              <a:t>Robert Bartley -- CFR, TC </a:t>
            </a:r>
            <a:br>
              <a:rPr lang="en-US" sz="1600" dirty="0" smtClean="0"/>
            </a:br>
            <a:r>
              <a:rPr lang="en-US" sz="1600" dirty="0" smtClean="0"/>
              <a:t>Karen House -- CFR </a:t>
            </a:r>
            <a:br>
              <a:rPr lang="en-US" sz="1600" dirty="0" smtClean="0"/>
            </a:br>
            <a:r>
              <a:rPr lang="en-US" sz="1600" dirty="0" smtClean="0">
                <a:solidFill>
                  <a:srgbClr val="FF0000"/>
                </a:solidFill>
              </a:rPr>
              <a:t>National Review:</a:t>
            </a:r>
            <a:r>
              <a:rPr lang="en-US" sz="1600" dirty="0" smtClean="0"/>
              <a:t> </a:t>
            </a:r>
            <a:r>
              <a:rPr lang="en-US" sz="1600" dirty="0" smtClean="0"/>
              <a:t>                                                                     Wm</a:t>
            </a:r>
            <a:r>
              <a:rPr lang="en-US" sz="1600" dirty="0" smtClean="0"/>
              <a:t>. F. Buckley, Jr. -- CFR </a:t>
            </a:r>
            <a:br>
              <a:rPr lang="en-US" sz="1600" dirty="0" smtClean="0"/>
            </a:br>
            <a:r>
              <a:rPr lang="en-US" sz="1600" dirty="0" smtClean="0">
                <a:solidFill>
                  <a:srgbClr val="FF0000"/>
                </a:solidFill>
              </a:rPr>
              <a:t>Readers Digest: </a:t>
            </a:r>
            <a:r>
              <a:rPr lang="en-US" sz="1600" dirty="0" smtClean="0">
                <a:solidFill>
                  <a:srgbClr val="FF0000"/>
                </a:solidFill>
              </a:rPr>
              <a:t> </a:t>
            </a:r>
            <a:r>
              <a:rPr lang="en-US" sz="1600" dirty="0" smtClean="0"/>
              <a:t>                                                                       George </a:t>
            </a:r>
            <a:r>
              <a:rPr lang="en-US" sz="1600" dirty="0" smtClean="0"/>
              <a:t>V. Grune, CEO </a:t>
            </a:r>
            <a:r>
              <a:rPr lang="en-US" sz="1600" dirty="0" smtClean="0"/>
              <a:t>--CFR </a:t>
            </a:r>
            <a:r>
              <a:rPr lang="en-US" sz="1600" dirty="0" smtClean="0"/>
              <a:t/>
            </a:r>
            <a:br>
              <a:rPr lang="en-US" sz="1600" dirty="0" smtClean="0"/>
            </a:br>
            <a:endParaRPr lang="en-US" sz="1600" dirty="0" smtClean="0"/>
          </a:p>
          <a:p>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Companies Under CFR Control</a:t>
            </a:r>
            <a:endParaRPr lang="en-US" u="sng" dirty="0">
              <a:solidFill>
                <a:srgbClr val="0070C0"/>
              </a:solidFill>
            </a:endParaRPr>
          </a:p>
        </p:txBody>
      </p:sp>
      <p:sp>
        <p:nvSpPr>
          <p:cNvPr id="3" name="Content Placeholder 2"/>
          <p:cNvSpPr>
            <a:spLocks noGrp="1"/>
          </p:cNvSpPr>
          <p:nvPr>
            <p:ph idx="1"/>
          </p:nvPr>
        </p:nvSpPr>
        <p:spPr>
          <a:xfrm>
            <a:off x="2819400" y="685800"/>
            <a:ext cx="6324600" cy="6172200"/>
          </a:xfrm>
        </p:spPr>
        <p:txBody>
          <a:bodyPr>
            <a:normAutofit fontScale="55000" lnSpcReduction="20000"/>
          </a:bodyPr>
          <a:lstStyle/>
          <a:p>
            <a:r>
              <a:rPr lang="en-US" sz="3800" dirty="0" smtClean="0"/>
              <a:t>Halliburton of</a:t>
            </a:r>
            <a:br>
              <a:rPr lang="en-US" sz="3800" dirty="0" smtClean="0"/>
            </a:br>
            <a:r>
              <a:rPr lang="en-US" sz="3800" dirty="0" smtClean="0"/>
              <a:t>Dubai</a:t>
            </a:r>
          </a:p>
          <a:p>
            <a:r>
              <a:rPr lang="en-US" sz="3800" dirty="0" smtClean="0"/>
              <a:t>British Petroleum</a:t>
            </a:r>
          </a:p>
          <a:p>
            <a:r>
              <a:rPr lang="en-US" sz="3800" dirty="0" smtClean="0"/>
              <a:t>Dutch Royal Shell</a:t>
            </a:r>
          </a:p>
          <a:p>
            <a:r>
              <a:rPr lang="en-US" sz="3800" dirty="0" smtClean="0"/>
              <a:t>Exxon Mobile</a:t>
            </a:r>
          </a:p>
          <a:p>
            <a:r>
              <a:rPr lang="en-US" sz="3800" dirty="0" smtClean="0"/>
              <a:t>General Electric</a:t>
            </a:r>
            <a:br>
              <a:rPr lang="en-US" sz="3800" dirty="0" smtClean="0"/>
            </a:br>
            <a:r>
              <a:rPr lang="en-US" sz="3800" dirty="0" smtClean="0"/>
              <a:t>(NBC)</a:t>
            </a:r>
          </a:p>
          <a:p>
            <a:r>
              <a:rPr lang="en-US" sz="3800" dirty="0" smtClean="0"/>
              <a:t>Chevron</a:t>
            </a:r>
          </a:p>
          <a:p>
            <a:r>
              <a:rPr lang="en-US" sz="3800" dirty="0" smtClean="0"/>
              <a:t>Lockheed Martin</a:t>
            </a:r>
          </a:p>
          <a:p>
            <a:r>
              <a:rPr lang="en-US" sz="3800" dirty="0" smtClean="0"/>
              <a:t>Merck</a:t>
            </a:r>
            <a:br>
              <a:rPr lang="en-US" sz="3800" dirty="0" smtClean="0"/>
            </a:br>
            <a:r>
              <a:rPr lang="en-US" sz="3800" dirty="0" smtClean="0"/>
              <a:t>Pharmaceuticals</a:t>
            </a:r>
          </a:p>
          <a:p>
            <a:r>
              <a:rPr lang="en-US" sz="3800" dirty="0" smtClean="0"/>
              <a:t>News Corp (FOX)</a:t>
            </a:r>
          </a:p>
          <a:p>
            <a:r>
              <a:rPr lang="en-US" sz="3800" dirty="0" smtClean="0"/>
              <a:t>Bloomberg</a:t>
            </a:r>
          </a:p>
          <a:p>
            <a:r>
              <a:rPr lang="en-US" sz="3800" dirty="0" smtClean="0"/>
              <a:t>IBM</a:t>
            </a:r>
          </a:p>
          <a:p>
            <a:r>
              <a:rPr lang="en-US" sz="3800" dirty="0" smtClean="0"/>
              <a:t>Time Warner</a:t>
            </a:r>
          </a:p>
          <a:p>
            <a:r>
              <a:rPr lang="en-US" sz="3800" dirty="0" smtClean="0"/>
              <a:t>JP Morgan/ Chase</a:t>
            </a:r>
            <a:br>
              <a:rPr lang="en-US" sz="3800" dirty="0" smtClean="0"/>
            </a:br>
            <a:r>
              <a:rPr lang="en-US" sz="3800" dirty="0" smtClean="0"/>
              <a:t>Manhattan </a:t>
            </a:r>
          </a:p>
          <a:p>
            <a:r>
              <a:rPr lang="en-US" sz="3800" dirty="0" smtClean="0"/>
              <a:t>&amp; several other</a:t>
            </a:r>
            <a:br>
              <a:rPr lang="en-US" sz="3800" dirty="0" smtClean="0"/>
            </a:br>
            <a:r>
              <a:rPr lang="en-US" sz="3800" dirty="0" smtClean="0"/>
              <a:t>major financial institutions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u="sng" dirty="0" smtClean="0">
                <a:solidFill>
                  <a:srgbClr val="00B0F0"/>
                </a:solidFill>
              </a:rPr>
              <a:t>More Companies</a:t>
            </a:r>
            <a:endParaRPr lang="en-US" u="sng" dirty="0">
              <a:solidFill>
                <a:srgbClr val="00B0F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200" u="sng" dirty="0" smtClean="0">
                <a:solidFill>
                  <a:srgbClr val="0070C0"/>
                </a:solidFill>
              </a:rPr>
              <a:t>General Motors Corp.: </a:t>
            </a:r>
            <a:r>
              <a:rPr lang="en-US" sz="2200" u="sng" dirty="0" smtClean="0">
                <a:solidFill>
                  <a:srgbClr val="0070C0"/>
                </a:solidFill>
              </a:rPr>
              <a:t>                         </a:t>
            </a:r>
            <a:r>
              <a:rPr lang="en-US" sz="2200" dirty="0" smtClean="0"/>
              <a:t>Marina </a:t>
            </a:r>
            <a:r>
              <a:rPr lang="en-US" sz="2200" dirty="0" smtClean="0"/>
              <a:t>V.N. Whitman, VP -- CFR, TC </a:t>
            </a:r>
            <a:br>
              <a:rPr lang="en-US" sz="2200" dirty="0" smtClean="0"/>
            </a:br>
            <a:r>
              <a:rPr lang="en-US" sz="2200" dirty="0" smtClean="0"/>
              <a:t/>
            </a:r>
            <a:br>
              <a:rPr lang="en-US" sz="2200" dirty="0" smtClean="0"/>
            </a:br>
            <a:r>
              <a:rPr lang="en-US" sz="2200" u="sng" dirty="0" smtClean="0">
                <a:solidFill>
                  <a:srgbClr val="0070C0"/>
                </a:solidFill>
              </a:rPr>
              <a:t>Ford Motor Company: </a:t>
            </a:r>
            <a:r>
              <a:rPr lang="en-US" sz="2200" u="sng" dirty="0" smtClean="0">
                <a:solidFill>
                  <a:srgbClr val="0070C0"/>
                </a:solidFill>
              </a:rPr>
              <a:t>                         </a:t>
            </a:r>
            <a:r>
              <a:rPr lang="en-US" sz="2200" dirty="0" smtClean="0"/>
              <a:t>Clifton </a:t>
            </a:r>
            <a:r>
              <a:rPr lang="en-US" sz="2200" dirty="0" smtClean="0"/>
              <a:t>R. Wharton, Dir. -- CFR </a:t>
            </a:r>
            <a:br>
              <a:rPr lang="en-US" sz="2200" dirty="0" smtClean="0"/>
            </a:br>
            <a:r>
              <a:rPr lang="en-US" sz="2200" dirty="0" smtClean="0"/>
              <a:t>Roberto C. </a:t>
            </a:r>
            <a:r>
              <a:rPr lang="en-US" sz="2200" dirty="0" err="1" smtClean="0"/>
              <a:t>Goizueta</a:t>
            </a:r>
            <a:r>
              <a:rPr lang="en-US" sz="2200" dirty="0" smtClean="0"/>
              <a:t>, Dir. -- CFR </a:t>
            </a:r>
            <a:br>
              <a:rPr lang="en-US" sz="2200" dirty="0" smtClean="0"/>
            </a:br>
            <a:r>
              <a:rPr lang="en-US" sz="2200" u="sng" dirty="0" smtClean="0">
                <a:solidFill>
                  <a:srgbClr val="0070C0"/>
                </a:solidFill>
              </a:rPr>
              <a:t>GE/NBC Corp.: </a:t>
            </a:r>
            <a:r>
              <a:rPr lang="en-US" sz="2200" u="sng" dirty="0" smtClean="0">
                <a:solidFill>
                  <a:srgbClr val="0070C0"/>
                </a:solidFill>
              </a:rPr>
              <a:t>                                       </a:t>
            </a:r>
            <a:r>
              <a:rPr lang="en-US" sz="2200" dirty="0" smtClean="0"/>
              <a:t>John </a:t>
            </a:r>
            <a:r>
              <a:rPr lang="en-US" sz="2200" dirty="0" smtClean="0"/>
              <a:t>F. Welch, Jr. Chairman -- CFR </a:t>
            </a:r>
            <a:br>
              <a:rPr lang="en-US" sz="2200" dirty="0" smtClean="0"/>
            </a:br>
            <a:r>
              <a:rPr lang="en-US" sz="2200" dirty="0" smtClean="0"/>
              <a:t>David C. Jones -- CFR </a:t>
            </a:r>
            <a:br>
              <a:rPr lang="en-US" sz="2200" dirty="0" smtClean="0"/>
            </a:br>
            <a:r>
              <a:rPr lang="en-US" sz="2200" u="sng" dirty="0" smtClean="0">
                <a:solidFill>
                  <a:srgbClr val="0070C0"/>
                </a:solidFill>
              </a:rPr>
              <a:t> </a:t>
            </a:r>
            <a:r>
              <a:rPr lang="en-US" sz="2200" u="sng" dirty="0" smtClean="0">
                <a:solidFill>
                  <a:srgbClr val="0070C0"/>
                </a:solidFill>
              </a:rPr>
              <a:t>Deere &amp; Co: </a:t>
            </a:r>
            <a:r>
              <a:rPr lang="en-US" sz="2200" u="sng" dirty="0" smtClean="0">
                <a:solidFill>
                  <a:srgbClr val="0070C0"/>
                </a:solidFill>
              </a:rPr>
              <a:t>                                          </a:t>
            </a:r>
            <a:r>
              <a:rPr lang="en-US" sz="2200" dirty="0" smtClean="0"/>
              <a:t>Hans </a:t>
            </a:r>
            <a:r>
              <a:rPr lang="en-US" sz="2200" dirty="0" smtClean="0"/>
              <a:t>W. Becherer, Chairman/CEO -- CFR </a:t>
            </a:r>
            <a:br>
              <a:rPr lang="en-US" sz="2200" dirty="0" smtClean="0"/>
            </a:br>
            <a:r>
              <a:rPr lang="en-US" sz="2200" u="sng" dirty="0" smtClean="0">
                <a:solidFill>
                  <a:srgbClr val="0070C0"/>
                </a:solidFill>
              </a:rPr>
              <a:t>IBM: </a:t>
            </a:r>
            <a:r>
              <a:rPr lang="en-US" sz="2200" u="sng" dirty="0" smtClean="0">
                <a:solidFill>
                  <a:srgbClr val="0070C0"/>
                </a:solidFill>
              </a:rPr>
              <a:t>                                                        </a:t>
            </a:r>
            <a:r>
              <a:rPr lang="en-US" sz="2200" dirty="0" smtClean="0"/>
              <a:t>John </a:t>
            </a:r>
            <a:r>
              <a:rPr lang="en-US" sz="2200" dirty="0" smtClean="0"/>
              <a:t>F. Akers, Chairman -- CFR </a:t>
            </a:r>
            <a:br>
              <a:rPr lang="en-US" sz="2200" dirty="0" smtClean="0"/>
            </a:br>
            <a:r>
              <a:rPr lang="en-US" sz="2200" dirty="0" smtClean="0"/>
              <a:t>C. Michael Armstrong, Sr. VP -- CFR </a:t>
            </a:r>
            <a:br>
              <a:rPr lang="en-US" sz="2200" dirty="0" smtClean="0"/>
            </a:br>
            <a:r>
              <a:rPr lang="en-US" sz="2200" u="sng" dirty="0" smtClean="0">
                <a:solidFill>
                  <a:srgbClr val="00B0F0"/>
                </a:solidFill>
              </a:rPr>
              <a:t>Amtrak: </a:t>
            </a:r>
            <a:r>
              <a:rPr lang="en-US" sz="2200" u="sng" dirty="0" smtClean="0">
                <a:solidFill>
                  <a:srgbClr val="00B0F0"/>
                </a:solidFill>
              </a:rPr>
              <a:t>                                                  </a:t>
            </a:r>
            <a:r>
              <a:rPr lang="en-US" sz="2200" dirty="0" smtClean="0"/>
              <a:t>William </a:t>
            </a:r>
            <a:r>
              <a:rPr lang="en-US" sz="2200" dirty="0" smtClean="0"/>
              <a:t>S. Norman, Executive VP -- CFR </a:t>
            </a:r>
            <a:br>
              <a:rPr lang="en-US" sz="2200" dirty="0" smtClean="0"/>
            </a:br>
            <a:r>
              <a:rPr lang="en-US" sz="2200" u="sng" dirty="0" smtClean="0">
                <a:solidFill>
                  <a:srgbClr val="00B0F0"/>
                </a:solidFill>
              </a:rPr>
              <a:t>AT&amp;T: </a:t>
            </a:r>
            <a:r>
              <a:rPr lang="en-US" sz="2200" u="sng" dirty="0" smtClean="0">
                <a:solidFill>
                  <a:srgbClr val="00B0F0"/>
                </a:solidFill>
              </a:rPr>
              <a:t>                                                       </a:t>
            </a:r>
            <a:r>
              <a:rPr lang="en-US" sz="2200" dirty="0" smtClean="0"/>
              <a:t>Robert </a:t>
            </a:r>
            <a:r>
              <a:rPr lang="en-US" sz="2200" dirty="0" smtClean="0"/>
              <a:t>E. Allen, Chairman &amp; CEO -- CFR </a:t>
            </a:r>
            <a:br>
              <a:rPr lang="en-US" sz="2200" dirty="0" smtClean="0"/>
            </a:br>
            <a:r>
              <a:rPr lang="en-US" sz="2200" dirty="0" smtClean="0"/>
              <a:t>Randall L. Tobias, Vice Chairman -- CFR </a:t>
            </a:r>
            <a:br>
              <a:rPr lang="en-US" sz="2200" dirty="0" smtClean="0"/>
            </a:br>
            <a:r>
              <a:rPr lang="en-US" sz="2200" u="sng" dirty="0" smtClean="0">
                <a:solidFill>
                  <a:srgbClr val="00B0F0"/>
                </a:solidFill>
              </a:rPr>
              <a:t>Chrysler </a:t>
            </a:r>
            <a:r>
              <a:rPr lang="en-US" sz="2200" u="sng" dirty="0" smtClean="0">
                <a:solidFill>
                  <a:srgbClr val="00B0F0"/>
                </a:solidFill>
              </a:rPr>
              <a:t>Corp.: </a:t>
            </a:r>
            <a:r>
              <a:rPr lang="en-US" sz="2200" u="sng" dirty="0" smtClean="0">
                <a:solidFill>
                  <a:srgbClr val="00B0F0"/>
                </a:solidFill>
              </a:rPr>
              <a:t>                                       </a:t>
            </a:r>
            <a:r>
              <a:rPr lang="en-US" sz="2200" dirty="0" smtClean="0"/>
              <a:t>Joseph </a:t>
            </a:r>
            <a:r>
              <a:rPr lang="en-US" sz="2200" dirty="0" smtClean="0"/>
              <a:t>A. Califano, Jr., Dir. -- CFR </a:t>
            </a:r>
            <a:br>
              <a:rPr lang="en-US" sz="2200" dirty="0" smtClean="0"/>
            </a:br>
            <a:r>
              <a:rPr lang="en-US" sz="2200" dirty="0" smtClean="0"/>
              <a:t>Peter A. </a:t>
            </a:r>
            <a:r>
              <a:rPr lang="en-US" sz="2200" dirty="0" err="1" smtClean="0"/>
              <a:t>Magowan</a:t>
            </a:r>
            <a:r>
              <a:rPr lang="en-US" sz="2200" dirty="0" smtClean="0"/>
              <a:t>, Dir. -- CFR </a:t>
            </a:r>
            <a:br>
              <a:rPr lang="en-US" sz="2200" dirty="0" smtClean="0"/>
            </a:br>
            <a:r>
              <a:rPr lang="en-US" sz="2200" u="sng" dirty="0" smtClean="0">
                <a:solidFill>
                  <a:srgbClr val="00B0F0"/>
                </a:solidFill>
              </a:rPr>
              <a:t>American Express Co.: </a:t>
            </a:r>
            <a:r>
              <a:rPr lang="en-US" sz="2200" u="sng" dirty="0" smtClean="0">
                <a:solidFill>
                  <a:srgbClr val="00B0F0"/>
                </a:solidFill>
              </a:rPr>
              <a:t>                         </a:t>
            </a:r>
            <a:r>
              <a:rPr lang="en-US" sz="2200" dirty="0" smtClean="0"/>
              <a:t>James </a:t>
            </a:r>
            <a:r>
              <a:rPr lang="en-US" sz="2200" dirty="0" smtClean="0"/>
              <a:t>D. </a:t>
            </a:r>
            <a:r>
              <a:rPr lang="en-US" sz="2200" dirty="0" err="1" smtClean="0"/>
              <a:t>Robinson,Ceo</a:t>
            </a:r>
            <a:r>
              <a:rPr lang="en-US" sz="2200" dirty="0" smtClean="0"/>
              <a:t> -- CFR </a:t>
            </a:r>
            <a:br>
              <a:rPr lang="en-US" sz="2200" dirty="0" smtClean="0"/>
            </a:br>
            <a:r>
              <a:rPr lang="en-US" sz="2200" dirty="0" smtClean="0"/>
              <a:t>Joan Edelman </a:t>
            </a:r>
            <a:r>
              <a:rPr lang="en-US" sz="2200" dirty="0" err="1" smtClean="0"/>
              <a:t>Spero</a:t>
            </a:r>
            <a:r>
              <a:rPr lang="en-US" sz="2200" dirty="0" smtClean="0"/>
              <a:t> -- TC </a:t>
            </a:r>
            <a:br>
              <a:rPr lang="en-US" sz="2200" dirty="0" smtClean="0"/>
            </a:br>
            <a:r>
              <a:rPr lang="en-US" sz="2200" dirty="0" smtClean="0"/>
              <a:t>Anne L. Armstrong -- CFR </a:t>
            </a:r>
            <a:br>
              <a:rPr lang="en-US" sz="2200" dirty="0" smtClean="0"/>
            </a:br>
            <a:endParaRPr lang="en-US" sz="2200" dirty="0"/>
          </a:p>
        </p:txBody>
      </p:sp>
      <p:sp>
        <p:nvSpPr>
          <p:cNvPr id="4" name="Rectangle 3"/>
          <p:cNvSpPr/>
          <p:nvPr/>
        </p:nvSpPr>
        <p:spPr>
          <a:xfrm flipH="1">
            <a:off x="-990601" y="2400013"/>
            <a:ext cx="45719" cy="2554545"/>
          </a:xfrm>
          <a:prstGeom prst="rect">
            <a:avLst/>
          </a:prstGeom>
        </p:spPr>
        <p:txBody>
          <a:bodyPr wrap="square">
            <a:spAutoFit/>
          </a:bodyPr>
          <a:lstStyle/>
          <a:p>
            <a:r>
              <a:rPr lang="en-US" sz="3200" u="sng" dirty="0" smtClean="0">
                <a:solidFill>
                  <a:srgbClr val="0070C0"/>
                </a:solidFill>
              </a:rPr>
              <a:t>IBM: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r>
              <a:rPr lang="en-US" u="sng" dirty="0" smtClean="0">
                <a:solidFill>
                  <a:srgbClr val="0070C0"/>
                </a:solidFill>
              </a:rPr>
              <a:t>Crazy</a:t>
            </a:r>
            <a:endParaRPr lang="en-US" u="sng" dirty="0">
              <a:solidFill>
                <a:srgbClr val="0070C0"/>
              </a:solidFill>
            </a:endParaRPr>
          </a:p>
        </p:txBody>
      </p:sp>
      <p:sp>
        <p:nvSpPr>
          <p:cNvPr id="3" name="Content Placeholder 2"/>
          <p:cNvSpPr>
            <a:spLocks noGrp="1"/>
          </p:cNvSpPr>
          <p:nvPr>
            <p:ph idx="1"/>
          </p:nvPr>
        </p:nvSpPr>
        <p:spPr>
          <a:xfrm>
            <a:off x="0" y="381000"/>
            <a:ext cx="8991600" cy="6477000"/>
          </a:xfrm>
        </p:spPr>
        <p:txBody>
          <a:bodyPr>
            <a:noAutofit/>
          </a:bodyPr>
          <a:lstStyle/>
          <a:p>
            <a:r>
              <a:rPr lang="en-US" sz="2100" dirty="0" smtClean="0"/>
              <a:t>Richard D. Wood, CEO, Eli Lily &amp; Co -- CFR </a:t>
            </a:r>
            <a:br>
              <a:rPr lang="en-US" sz="2100" dirty="0" smtClean="0"/>
            </a:br>
            <a:r>
              <a:rPr lang="en-US" sz="2100" dirty="0" smtClean="0"/>
              <a:t>Richard M. Furlaud, CEO, Bristol-Myers Squibb Co -- CFR </a:t>
            </a:r>
            <a:br>
              <a:rPr lang="en-US" sz="2100" dirty="0" smtClean="0"/>
            </a:br>
            <a:r>
              <a:rPr lang="en-US" sz="2100" dirty="0" smtClean="0"/>
              <a:t>Frank Peter Popoff, CEO, Dow Chemical Co. -- CFR </a:t>
            </a:r>
            <a:br>
              <a:rPr lang="en-US" sz="2100" dirty="0" smtClean="0"/>
            </a:br>
            <a:r>
              <a:rPr lang="en-US" sz="2100" dirty="0" smtClean="0"/>
              <a:t>Charles Peter McColough, Chmn Ex. Comm, Xerox -- CFR </a:t>
            </a:r>
            <a:br>
              <a:rPr lang="en-US" sz="2100" dirty="0" smtClean="0"/>
            </a:br>
            <a:r>
              <a:rPr lang="en-US" sz="2100" dirty="0" smtClean="0"/>
              <a:t>Rozanne L. Ridgewar, Dir., 3M, RJR Nabisco, Union Carbide -- CFR </a:t>
            </a:r>
            <a:br>
              <a:rPr lang="en-US" sz="2100" dirty="0" smtClean="0"/>
            </a:br>
            <a:r>
              <a:rPr lang="en-US" sz="2100" dirty="0" smtClean="0"/>
              <a:t>Rand </a:t>
            </a:r>
            <a:r>
              <a:rPr lang="en-US" sz="2100" dirty="0" smtClean="0"/>
              <a:t>V. Araskog, CEO, ITT Corp. -- CFR, TC </a:t>
            </a:r>
            <a:br>
              <a:rPr lang="en-US" sz="2100" dirty="0" smtClean="0"/>
            </a:br>
            <a:r>
              <a:rPr lang="en-US" sz="2100" dirty="0" smtClean="0"/>
              <a:t>Joseph </a:t>
            </a:r>
            <a:r>
              <a:rPr lang="en-US" sz="2100" dirty="0" smtClean="0"/>
              <a:t>John Sisco, Dir., Geico, Raytheon, Gillette -- CFR </a:t>
            </a:r>
            <a:br>
              <a:rPr lang="en-US" sz="2100" dirty="0" smtClean="0"/>
            </a:br>
            <a:r>
              <a:rPr lang="en-US" sz="2100" dirty="0" smtClean="0"/>
              <a:t>J.Fred Bucy, Former Pres, CEO, Texas Instruments -- CFR </a:t>
            </a:r>
            <a:br>
              <a:rPr lang="en-US" sz="2100" dirty="0" smtClean="0"/>
            </a:br>
            <a:r>
              <a:rPr lang="en-US" sz="2100" dirty="0" smtClean="0"/>
              <a:t>Paul A. Allaire, Chairman, CEO, Xerox Corp. -- TC </a:t>
            </a:r>
            <a:br>
              <a:rPr lang="en-US" sz="2100" dirty="0" smtClean="0"/>
            </a:br>
            <a:r>
              <a:rPr lang="en-US" sz="2100" dirty="0" smtClean="0"/>
              <a:t>James </a:t>
            </a:r>
            <a:r>
              <a:rPr lang="en-US" sz="2100" dirty="0" smtClean="0"/>
              <a:t>E. Burke, Chairman, CEO Em., Johnson &amp; Johnson -- TC </a:t>
            </a:r>
            <a:br>
              <a:rPr lang="en-US" sz="2100" dirty="0" smtClean="0"/>
            </a:br>
            <a:r>
              <a:rPr lang="en-US" sz="2100" dirty="0" smtClean="0"/>
              <a:t>D. Wayne Calloway, Chairman, CEO, Pepsico -- TC </a:t>
            </a:r>
            <a:br>
              <a:rPr lang="en-US" sz="2100" dirty="0" smtClean="0"/>
            </a:br>
            <a:r>
              <a:rPr lang="en-US" sz="2100" dirty="0" smtClean="0"/>
              <a:t>Frank C. Carlucci, Vice Chmn., The Carlyle Group -- TC </a:t>
            </a:r>
            <a:br>
              <a:rPr lang="en-US" sz="2100" dirty="0" smtClean="0"/>
            </a:br>
            <a:r>
              <a:rPr lang="en-US" sz="2100" dirty="0" smtClean="0"/>
              <a:t>Stephen </a:t>
            </a:r>
            <a:r>
              <a:rPr lang="en-US" sz="2100" dirty="0" smtClean="0"/>
              <a:t>Friedman, Sr., VP, Co-Chairman, Goldman, Sachs -- TC </a:t>
            </a:r>
            <a:br>
              <a:rPr lang="en-US" sz="2100" dirty="0" smtClean="0"/>
            </a:br>
            <a:r>
              <a:rPr lang="en-US" sz="2100" dirty="0" smtClean="0"/>
              <a:t>Louis V. Gerstner, Jr., Chairman, CEO, RJR Nabisco -- TC </a:t>
            </a:r>
            <a:br>
              <a:rPr lang="en-US" sz="2100" dirty="0" smtClean="0"/>
            </a:br>
            <a:r>
              <a:rPr lang="en-US" sz="2100" dirty="0" smtClean="0"/>
              <a:t>Maurice </a:t>
            </a:r>
            <a:r>
              <a:rPr lang="en-US" sz="2100" dirty="0" smtClean="0"/>
              <a:t>R. Greenberg, Chairman, CEO, American International Group -- TC </a:t>
            </a:r>
            <a:r>
              <a:rPr lang="en-US" sz="2100" dirty="0" smtClean="0"/>
              <a:t>  Robert </a:t>
            </a:r>
            <a:r>
              <a:rPr lang="en-US" sz="2100" dirty="0" smtClean="0"/>
              <a:t>D. Hass, Chairman, CEO, Levi Strauss -- TC </a:t>
            </a:r>
            <a:br>
              <a:rPr lang="en-US" sz="2100" dirty="0" smtClean="0"/>
            </a:br>
            <a:r>
              <a:rPr lang="en-US" sz="2100" dirty="0" smtClean="0"/>
              <a:t>Robert </a:t>
            </a:r>
            <a:r>
              <a:rPr lang="en-US" sz="2100" dirty="0" smtClean="0"/>
              <a:t>D. Hormats, Vice Chairman, Goldman Sachs Int. -- TC </a:t>
            </a:r>
            <a:br>
              <a:rPr lang="en-US" sz="2100" dirty="0" smtClean="0"/>
            </a:br>
            <a:r>
              <a:rPr lang="en-US" sz="2100" dirty="0" smtClean="0"/>
              <a:t>Donald </a:t>
            </a:r>
            <a:r>
              <a:rPr lang="en-US" sz="2100" dirty="0" smtClean="0"/>
              <a:t>R. Keough, President, CEO, The Coca Cola Co. -- TC </a:t>
            </a:r>
            <a:r>
              <a:rPr lang="en-US" sz="2100" dirty="0" smtClean="0"/>
              <a:t>Robert </a:t>
            </a:r>
            <a:r>
              <a:rPr lang="en-US" sz="2100" dirty="0" smtClean="0"/>
              <a:t>S. McNamara, Former President, The World Bank -- TC </a:t>
            </a:r>
            <a:br>
              <a:rPr lang="en-US" sz="2100" dirty="0" smtClean="0"/>
            </a:br>
            <a:r>
              <a:rPr lang="en-US" sz="2100" dirty="0" smtClean="0"/>
              <a:t>Henry </a:t>
            </a:r>
            <a:r>
              <a:rPr lang="en-US" sz="2100" dirty="0" smtClean="0"/>
              <a:t>Wendt, Chmn, Smith Kline Beecham -- TC </a:t>
            </a:r>
            <a:endParaRPr lang="en-US"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F0"/>
                </a:solidFill>
              </a:rPr>
              <a:t>Supreme Court Catholics</a:t>
            </a:r>
            <a:endParaRPr lang="en-US" u="sng" dirty="0">
              <a:solidFill>
                <a:srgbClr val="00B0F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685800" y="1524000"/>
            <a:ext cx="7467600" cy="3134519"/>
          </a:xfrm>
          <a:prstGeom prst="rect">
            <a:avLst/>
          </a:prstGeom>
          <a:noFill/>
          <a:ln w="9525">
            <a:noFill/>
            <a:miter lim="800000"/>
            <a:headEnd/>
            <a:tailEnd/>
          </a:ln>
        </p:spPr>
      </p:pic>
      <p:sp>
        <p:nvSpPr>
          <p:cNvPr id="5" name="Rectangle 4"/>
          <p:cNvSpPr/>
          <p:nvPr/>
        </p:nvSpPr>
        <p:spPr>
          <a:xfrm>
            <a:off x="2286000" y="4549676"/>
            <a:ext cx="4572000" cy="2308324"/>
          </a:xfrm>
          <a:prstGeom prst="rect">
            <a:avLst/>
          </a:prstGeom>
        </p:spPr>
        <p:txBody>
          <a:bodyPr wrap="square">
            <a:spAutoFit/>
          </a:bodyPr>
          <a:lstStyle/>
          <a:p>
            <a:r>
              <a:rPr lang="en-US" dirty="0" smtClean="0"/>
              <a:t>The </a:t>
            </a:r>
            <a:r>
              <a:rPr lang="en-US" b="1" dirty="0" smtClean="0"/>
              <a:t>Roberts Court</a:t>
            </a:r>
            <a:r>
              <a:rPr lang="en-US" dirty="0" smtClean="0"/>
              <a:t>, 2009</a:t>
            </a:r>
            <a:br>
              <a:rPr lang="en-US" dirty="0" smtClean="0"/>
            </a:br>
            <a:r>
              <a:rPr lang="en-US" dirty="0" smtClean="0"/>
              <a:t>Front row: Associate Justices </a:t>
            </a:r>
            <a:r>
              <a:rPr lang="en-US" dirty="0" smtClean="0">
                <a:hlinkClick r:id="rId3" tooltip="Anthony M. Kennedy"/>
              </a:rPr>
              <a:t>Anthony M. Kennedy</a:t>
            </a:r>
            <a:r>
              <a:rPr lang="en-US" dirty="0" smtClean="0"/>
              <a:t>, </a:t>
            </a:r>
            <a:r>
              <a:rPr lang="en-US" dirty="0" smtClean="0">
                <a:hlinkClick r:id="rId4" tooltip="John Paul Stevens"/>
              </a:rPr>
              <a:t>John Paul Stevens</a:t>
            </a:r>
            <a:r>
              <a:rPr lang="en-US" dirty="0" smtClean="0"/>
              <a:t>, </a:t>
            </a:r>
            <a:r>
              <a:rPr lang="en-US" dirty="0" smtClean="0">
                <a:hlinkClick r:id="rId5" tooltip="Chief Justice of the United States"/>
              </a:rPr>
              <a:t>Chief Justice</a:t>
            </a:r>
            <a:r>
              <a:rPr lang="en-US" dirty="0" smtClean="0"/>
              <a:t> </a:t>
            </a:r>
            <a:r>
              <a:rPr lang="en-US" dirty="0" smtClean="0">
                <a:hlinkClick r:id="rId6" tooltip="John G. Roberts"/>
              </a:rPr>
              <a:t>John G. Roberts</a:t>
            </a:r>
            <a:r>
              <a:rPr lang="en-US" dirty="0" smtClean="0"/>
              <a:t>, </a:t>
            </a:r>
            <a:r>
              <a:rPr lang="en-US" dirty="0" err="1" smtClean="0">
                <a:hlinkClick r:id="rId7" tooltip="Antonin G. Scalia"/>
              </a:rPr>
              <a:t>Antonin</a:t>
            </a:r>
            <a:r>
              <a:rPr lang="en-US" dirty="0" smtClean="0">
                <a:hlinkClick r:id="rId7" tooltip="Antonin G. Scalia"/>
              </a:rPr>
              <a:t> G. Scalia</a:t>
            </a:r>
            <a:r>
              <a:rPr lang="en-US" dirty="0" smtClean="0"/>
              <a:t>, and </a:t>
            </a:r>
            <a:r>
              <a:rPr lang="en-US" dirty="0" smtClean="0">
                <a:hlinkClick r:id="rId8" tooltip="Clarence Thomas"/>
              </a:rPr>
              <a:t>Clarence Thomas</a:t>
            </a:r>
            <a:r>
              <a:rPr lang="en-US" dirty="0" smtClean="0"/>
              <a:t>.</a:t>
            </a:r>
            <a:br>
              <a:rPr lang="en-US" dirty="0" smtClean="0"/>
            </a:br>
            <a:r>
              <a:rPr lang="en-US" dirty="0" smtClean="0"/>
              <a:t>Back row: Associate Justices </a:t>
            </a:r>
            <a:r>
              <a:rPr lang="en-US" dirty="0" smtClean="0">
                <a:hlinkClick r:id="rId9" tooltip="Samuel A. Alito"/>
              </a:rPr>
              <a:t>Samuel A. Alito</a:t>
            </a:r>
            <a:r>
              <a:rPr lang="en-US" dirty="0" smtClean="0"/>
              <a:t>, </a:t>
            </a:r>
            <a:r>
              <a:rPr lang="en-US" dirty="0" smtClean="0">
                <a:hlinkClick r:id="rId10" tooltip="Ruth Bader Ginsburg"/>
              </a:rPr>
              <a:t>Ruth Bader Ginsburg</a:t>
            </a:r>
            <a:r>
              <a:rPr lang="en-US" dirty="0" smtClean="0"/>
              <a:t>, </a:t>
            </a:r>
            <a:r>
              <a:rPr lang="en-US" dirty="0" smtClean="0">
                <a:hlinkClick r:id="rId11" tooltip="Stephen G. Breyer"/>
              </a:rPr>
              <a:t>Stephen G. Breyer</a:t>
            </a:r>
            <a:r>
              <a:rPr lang="en-US" dirty="0" smtClean="0"/>
              <a:t>, and </a:t>
            </a:r>
            <a:r>
              <a:rPr lang="en-US" dirty="0" smtClean="0">
                <a:hlinkClick r:id="rId12" tooltip="Sonia Sotomayor"/>
              </a:rPr>
              <a:t>Sonia Sotomayor</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8</a:t>
            </a:r>
            <a:r>
              <a:rPr lang="en-US" u="sng" dirty="0" smtClean="0">
                <a:solidFill>
                  <a:srgbClr val="FF0000"/>
                </a:solidFill>
              </a:rPr>
              <a:t> Out of 9!!!!!</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Autofit/>
          </a:bodyPr>
          <a:lstStyle/>
          <a:p>
            <a:r>
              <a:rPr lang="en-US" sz="4400" dirty="0" smtClean="0">
                <a:solidFill>
                  <a:srgbClr val="FF0000"/>
                </a:solidFill>
              </a:rPr>
              <a:t>John </a:t>
            </a:r>
            <a:r>
              <a:rPr lang="en-US" sz="4400" dirty="0" smtClean="0">
                <a:solidFill>
                  <a:srgbClr val="FF0000"/>
                </a:solidFill>
              </a:rPr>
              <a:t>Roberts(Chief </a:t>
            </a:r>
            <a:r>
              <a:rPr lang="en-US" sz="4400" dirty="0" smtClean="0">
                <a:solidFill>
                  <a:srgbClr val="FF0000"/>
                </a:solidFill>
              </a:rPr>
              <a:t>Justice) </a:t>
            </a:r>
            <a:r>
              <a:rPr lang="en-US" sz="4400" dirty="0" smtClean="0">
                <a:solidFill>
                  <a:srgbClr val="FF0000"/>
                </a:solidFill>
                <a:hlinkClick r:id="rId2"/>
              </a:rPr>
              <a:t>Catholic</a:t>
            </a:r>
            <a:r>
              <a:rPr lang="en-US" sz="4400" dirty="0" smtClean="0">
                <a:solidFill>
                  <a:srgbClr val="FF0000"/>
                </a:solidFill>
              </a:rPr>
              <a:t> </a:t>
            </a:r>
            <a:r>
              <a:rPr lang="en-US" sz="4400" dirty="0" smtClean="0">
                <a:solidFill>
                  <a:srgbClr val="FF0000"/>
                </a:solidFill>
              </a:rPr>
              <a:t>,Stephen </a:t>
            </a:r>
            <a:r>
              <a:rPr lang="en-US" sz="4400" dirty="0" smtClean="0">
                <a:solidFill>
                  <a:srgbClr val="FF0000"/>
                </a:solidFill>
              </a:rPr>
              <a:t>G. </a:t>
            </a:r>
            <a:r>
              <a:rPr lang="en-US" sz="4400" dirty="0" smtClean="0">
                <a:solidFill>
                  <a:srgbClr val="FF0000"/>
                </a:solidFill>
              </a:rPr>
              <a:t>Breyer </a:t>
            </a:r>
            <a:r>
              <a:rPr lang="en-US" sz="4400" dirty="0" smtClean="0">
                <a:solidFill>
                  <a:srgbClr val="FF0000"/>
                </a:solidFill>
                <a:hlinkClick r:id="rId3"/>
              </a:rPr>
              <a:t>Jewish</a:t>
            </a:r>
            <a:r>
              <a:rPr lang="en-US" sz="4400" dirty="0" smtClean="0">
                <a:solidFill>
                  <a:srgbClr val="FF0000"/>
                </a:solidFill>
              </a:rPr>
              <a:t>(CFR), </a:t>
            </a:r>
            <a:r>
              <a:rPr lang="en-US" sz="4400" dirty="0" smtClean="0">
                <a:solidFill>
                  <a:srgbClr val="FF0000"/>
                </a:solidFill>
              </a:rPr>
              <a:t>Ruth Bader Ginsburg </a:t>
            </a:r>
            <a:r>
              <a:rPr lang="en-US" sz="4400" dirty="0" smtClean="0">
                <a:solidFill>
                  <a:srgbClr val="FF0000"/>
                </a:solidFill>
                <a:hlinkClick r:id="rId4"/>
              </a:rPr>
              <a:t>Jewish</a:t>
            </a:r>
            <a:r>
              <a:rPr lang="en-US" sz="4400" dirty="0" smtClean="0">
                <a:solidFill>
                  <a:srgbClr val="FF0000"/>
                </a:solidFill>
              </a:rPr>
              <a:t>(CFR), </a:t>
            </a:r>
            <a:r>
              <a:rPr lang="en-US" sz="4400" dirty="0" smtClean="0">
                <a:solidFill>
                  <a:srgbClr val="FF0000"/>
                </a:solidFill>
              </a:rPr>
              <a:t>Anthony M. Kennedy </a:t>
            </a:r>
            <a:r>
              <a:rPr lang="en-US" sz="4400" dirty="0" smtClean="0">
                <a:solidFill>
                  <a:srgbClr val="FF0000"/>
                </a:solidFill>
                <a:hlinkClick r:id="rId5"/>
              </a:rPr>
              <a:t>Catholic</a:t>
            </a:r>
            <a:r>
              <a:rPr lang="en-US" sz="4400" dirty="0" smtClean="0">
                <a:solidFill>
                  <a:srgbClr val="FF0000"/>
                </a:solidFill>
              </a:rPr>
              <a:t> </a:t>
            </a:r>
            <a:r>
              <a:rPr lang="en-US" sz="4400" dirty="0" smtClean="0">
                <a:solidFill>
                  <a:srgbClr val="FF0000"/>
                </a:solidFill>
              </a:rPr>
              <a:t>, </a:t>
            </a:r>
            <a:r>
              <a:rPr lang="en-US" sz="4400" dirty="0" err="1" smtClean="0">
                <a:solidFill>
                  <a:srgbClr val="FF0000"/>
                </a:solidFill>
              </a:rPr>
              <a:t>Antonin</a:t>
            </a:r>
            <a:r>
              <a:rPr lang="en-US" sz="4400" dirty="0" smtClean="0">
                <a:solidFill>
                  <a:srgbClr val="FF0000"/>
                </a:solidFill>
              </a:rPr>
              <a:t> </a:t>
            </a:r>
            <a:r>
              <a:rPr lang="en-US" sz="4400" dirty="0" smtClean="0">
                <a:solidFill>
                  <a:srgbClr val="FF0000"/>
                </a:solidFill>
              </a:rPr>
              <a:t>Scalia </a:t>
            </a:r>
            <a:r>
              <a:rPr lang="en-US" sz="4400" dirty="0" smtClean="0">
                <a:solidFill>
                  <a:srgbClr val="FF0000"/>
                </a:solidFill>
                <a:hlinkClick r:id="rId6"/>
              </a:rPr>
              <a:t>Catholic</a:t>
            </a:r>
            <a:r>
              <a:rPr lang="en-US" sz="4400" dirty="0" smtClean="0">
                <a:solidFill>
                  <a:srgbClr val="FF0000"/>
                </a:solidFill>
              </a:rPr>
              <a:t> </a:t>
            </a:r>
            <a:r>
              <a:rPr lang="en-US" sz="4400" dirty="0" smtClean="0">
                <a:solidFill>
                  <a:srgbClr val="FF0000"/>
                </a:solidFill>
              </a:rPr>
              <a:t>, </a:t>
            </a:r>
            <a:r>
              <a:rPr lang="en-US" sz="4400" dirty="0" smtClean="0">
                <a:solidFill>
                  <a:srgbClr val="FF0000"/>
                </a:solidFill>
              </a:rPr>
              <a:t>John Paul Stevens </a:t>
            </a:r>
            <a:r>
              <a:rPr lang="en-US" sz="4400" dirty="0" smtClean="0">
                <a:solidFill>
                  <a:srgbClr val="FF0000"/>
                </a:solidFill>
                <a:hlinkClick r:id="rId7"/>
              </a:rPr>
              <a:t>Protestant</a:t>
            </a:r>
            <a:r>
              <a:rPr lang="en-US" sz="4400" dirty="0" smtClean="0">
                <a:solidFill>
                  <a:srgbClr val="FF0000"/>
                </a:solidFill>
              </a:rPr>
              <a:t> </a:t>
            </a:r>
            <a:r>
              <a:rPr lang="en-US" sz="4400" dirty="0" smtClean="0">
                <a:solidFill>
                  <a:srgbClr val="FF0000"/>
                </a:solidFill>
              </a:rPr>
              <a:t>,Clarence </a:t>
            </a:r>
            <a:r>
              <a:rPr lang="en-US" sz="4400" dirty="0" smtClean="0">
                <a:solidFill>
                  <a:srgbClr val="FF0000"/>
                </a:solidFill>
              </a:rPr>
              <a:t>Thomas </a:t>
            </a:r>
            <a:r>
              <a:rPr lang="en-US" sz="4400" dirty="0" smtClean="0">
                <a:solidFill>
                  <a:srgbClr val="FF0000"/>
                </a:solidFill>
                <a:hlinkClick r:id="rId8"/>
              </a:rPr>
              <a:t>Catholic</a:t>
            </a:r>
            <a:r>
              <a:rPr lang="en-US" sz="4400" dirty="0" smtClean="0">
                <a:solidFill>
                  <a:srgbClr val="FF0000"/>
                </a:solidFill>
              </a:rPr>
              <a:t> </a:t>
            </a:r>
            <a:r>
              <a:rPr lang="en-US" sz="4400" dirty="0" smtClean="0">
                <a:solidFill>
                  <a:srgbClr val="FF0000"/>
                </a:solidFill>
              </a:rPr>
              <a:t>,Samuel </a:t>
            </a:r>
            <a:r>
              <a:rPr lang="en-US" sz="4400" dirty="0" smtClean="0">
                <a:solidFill>
                  <a:srgbClr val="FF0000"/>
                </a:solidFill>
              </a:rPr>
              <a:t>Alito </a:t>
            </a:r>
            <a:r>
              <a:rPr lang="en-US" sz="4400" dirty="0" smtClean="0">
                <a:solidFill>
                  <a:srgbClr val="FF0000"/>
                </a:solidFill>
                <a:hlinkClick r:id="rId9"/>
              </a:rPr>
              <a:t>Catholic</a:t>
            </a:r>
            <a:r>
              <a:rPr lang="en-US" sz="4400" dirty="0" smtClean="0">
                <a:solidFill>
                  <a:srgbClr val="FF0000"/>
                </a:solidFill>
              </a:rPr>
              <a:t>,</a:t>
            </a:r>
            <a:r>
              <a:rPr lang="en-US" sz="4400" dirty="0" smtClean="0">
                <a:solidFill>
                  <a:srgbClr val="FF0000"/>
                </a:solidFill>
                <a:hlinkClick r:id="rId10" tooltip="Sonia Sotomayor"/>
              </a:rPr>
              <a:t> Sonia </a:t>
            </a:r>
            <a:r>
              <a:rPr lang="en-US" sz="4400" dirty="0" smtClean="0">
                <a:solidFill>
                  <a:srgbClr val="FF0000"/>
                </a:solidFill>
                <a:hlinkClick r:id="rId10" tooltip="Sonia Sotomayor"/>
              </a:rPr>
              <a:t>Sotomayor</a:t>
            </a:r>
            <a:r>
              <a:rPr lang="en-US" sz="4400" dirty="0" smtClean="0">
                <a:solidFill>
                  <a:srgbClr val="FF0000"/>
                </a:solidFill>
              </a:rPr>
              <a:t>, </a:t>
            </a:r>
            <a:r>
              <a:rPr lang="en-US" sz="4400" dirty="0" smtClean="0">
                <a:solidFill>
                  <a:schemeClr val="accent1"/>
                </a:solidFill>
              </a:rPr>
              <a:t>Catholic.</a:t>
            </a:r>
            <a:endParaRPr lang="en-US" sz="4400"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Pathetic</a:t>
            </a:r>
            <a:endParaRPr lang="en-US" u="sng"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Judge Sonia Sotomayor has much to distinguish her, but one element of her biography stands out in the world of those interested in religion and the public square: she is Catholic, and, if approved as a Supreme Court justice, she will be the sixth Catholic on the nine-member court. That is a remarkable accomplishment for American Catholics, who make up 23 percent of the nation's population, and will now potentially hold 67 percent of the high court's seats. Two of the justices are Jewish; the resignation of Justice David Souter, who is an Episcopalian, will leave, amazingly given the history of this nation, just one Protestant on the Supreme Court, 89-year-old Justice John Paul Stevens.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Chiniquy Knew</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“Under the shadows of those great cities, the Americans consider themselves a giant unconquerable race. They look upon the poor Irish Catholics with supreme contempt, as only fit to dig their canals, sweep their streets and work in their kitchens. Let no one awake those sleeping lions, today. Let us pray God that they continue to sleep a few years longer, waking only to find their votes outnumbered as we will turn them forever, out of every position of honor, power and profit!… What will those so-called giants think when not a single senator or member of Congress will be chosen, unless he has submitted to our holy father the pope!</a:t>
            </a:r>
          </a:p>
          <a:p>
            <a:r>
              <a:rPr lang="en-US" dirty="0" smtClean="0"/>
              <a:t>We will not only elect the president, but fill and command the armies, man the navies, and hold the keys of the public treasury!…</a:t>
            </a:r>
          </a:p>
          <a:p>
            <a:r>
              <a:rPr lang="en-US" dirty="0" smtClean="0"/>
              <a:t>Then, yes! then, we will rule the United States and lay them at the feet of the Vicar of Jesus Christ, that he may put an end to their godless system of education and impious laws of liberty of conscience, which are an insult to God and man! — Charles Chiniquy, Fifty Years in the Church of Rome, Chick Publications, pp. 281,282.</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Senators</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David L. Boren (D-OK) -- CFR </a:t>
            </a:r>
            <a:br>
              <a:rPr lang="en-US" dirty="0" smtClean="0"/>
            </a:br>
            <a:r>
              <a:rPr lang="en-US" dirty="0" smtClean="0"/>
              <a:t>William Bradley (D-NJ) -- CFR </a:t>
            </a:r>
            <a:br>
              <a:rPr lang="en-US" dirty="0" smtClean="0"/>
            </a:br>
            <a:r>
              <a:rPr lang="en-US" u="sng" dirty="0" smtClean="0"/>
              <a:t>John H. Chafee (R-RI) -- CFR, TC </a:t>
            </a:r>
            <a:r>
              <a:rPr lang="en-US" dirty="0" smtClean="0"/>
              <a:t/>
            </a:r>
            <a:br>
              <a:rPr lang="en-US" dirty="0" smtClean="0"/>
            </a:br>
            <a:r>
              <a:rPr lang="en-US" dirty="0" smtClean="0"/>
              <a:t>William S. Cohen (R-ME) -- CFR, TC </a:t>
            </a:r>
            <a:br>
              <a:rPr lang="en-US" dirty="0" smtClean="0"/>
            </a:br>
            <a:r>
              <a:rPr lang="en-US" dirty="0" smtClean="0"/>
              <a:t>Christopher J. Dodd (D-CT) -- CFR </a:t>
            </a:r>
            <a:br>
              <a:rPr lang="en-US" dirty="0" smtClean="0"/>
            </a:br>
            <a:r>
              <a:rPr lang="en-US" u="sng" dirty="0" smtClean="0"/>
              <a:t>Dianne Feinstein (D-CA) -- TC </a:t>
            </a:r>
            <a:r>
              <a:rPr lang="en-US" dirty="0" smtClean="0"/>
              <a:t/>
            </a:r>
            <a:br>
              <a:rPr lang="en-US" dirty="0" smtClean="0"/>
            </a:br>
            <a:r>
              <a:rPr lang="en-US" u="sng" dirty="0" smtClean="0"/>
              <a:t>Bob Graham (D-FL) -- CFR </a:t>
            </a:r>
            <a:r>
              <a:rPr lang="en-US" dirty="0" smtClean="0"/>
              <a:t/>
            </a:r>
            <a:br>
              <a:rPr lang="en-US" dirty="0" smtClean="0"/>
            </a:br>
            <a:r>
              <a:rPr lang="en-US" u="sng" dirty="0" smtClean="0"/>
              <a:t>Joseph I. Lieberman (D-CT) -- CFR </a:t>
            </a:r>
            <a:r>
              <a:rPr lang="en-US" dirty="0" smtClean="0"/>
              <a:t/>
            </a:r>
            <a:br>
              <a:rPr lang="en-US" dirty="0" smtClean="0"/>
            </a:br>
            <a:r>
              <a:rPr lang="en-US" dirty="0" smtClean="0"/>
              <a:t>George J. </a:t>
            </a:r>
            <a:r>
              <a:rPr lang="en-US" dirty="0" smtClean="0"/>
              <a:t>Mitchell </a:t>
            </a:r>
            <a:r>
              <a:rPr lang="en-US" dirty="0" smtClean="0"/>
              <a:t>(D-ME) -- CFR </a:t>
            </a:r>
            <a:br>
              <a:rPr lang="en-US" dirty="0" smtClean="0"/>
            </a:br>
            <a:r>
              <a:rPr lang="en-US" dirty="0" smtClean="0"/>
              <a:t>Claiborne Pell (D-RI) -- CFR </a:t>
            </a:r>
            <a:br>
              <a:rPr lang="en-US" dirty="0" smtClean="0"/>
            </a:br>
            <a:r>
              <a:rPr lang="en-US" dirty="0" smtClean="0"/>
              <a:t>Larry </a:t>
            </a:r>
            <a:r>
              <a:rPr lang="en-US" dirty="0" err="1" smtClean="0"/>
              <a:t>Pressler</a:t>
            </a:r>
            <a:r>
              <a:rPr lang="en-US" dirty="0" smtClean="0"/>
              <a:t> (R-SD) -- CFR </a:t>
            </a:r>
            <a:br>
              <a:rPr lang="en-US" dirty="0" smtClean="0"/>
            </a:br>
            <a:r>
              <a:rPr lang="en-US" dirty="0" smtClean="0"/>
              <a:t>Charles S. Robb (D-VA) -- CFR, TC </a:t>
            </a:r>
            <a:br>
              <a:rPr lang="en-US" dirty="0" smtClean="0"/>
            </a:br>
            <a:r>
              <a:rPr lang="en-US" dirty="0" smtClean="0"/>
              <a:t>John D. Rockefeller, IV (D-WV) -- CFR, TC </a:t>
            </a:r>
            <a:br>
              <a:rPr lang="en-US" dirty="0" smtClean="0"/>
            </a:br>
            <a:r>
              <a:rPr lang="en-US" dirty="0" smtClean="0"/>
              <a:t>William Roth, Jr. (R-DE) -- CFR, TC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7030A0"/>
                </a:solidFill>
              </a:rPr>
              <a:t>Congressmen</a:t>
            </a:r>
            <a:endParaRPr lang="en-US" u="sng" dirty="0">
              <a:solidFill>
                <a:srgbClr val="7030A0"/>
              </a:solidFill>
            </a:endParaRPr>
          </a:p>
        </p:txBody>
      </p:sp>
      <p:sp>
        <p:nvSpPr>
          <p:cNvPr id="3" name="Content Placeholder 2"/>
          <p:cNvSpPr>
            <a:spLocks noGrp="1"/>
          </p:cNvSpPr>
          <p:nvPr>
            <p:ph idx="1"/>
          </p:nvPr>
        </p:nvSpPr>
        <p:spPr>
          <a:xfrm>
            <a:off x="2362200" y="685800"/>
            <a:ext cx="6781800" cy="6172200"/>
          </a:xfrm>
        </p:spPr>
        <p:txBody>
          <a:bodyPr>
            <a:normAutofit fontScale="70000" lnSpcReduction="20000"/>
          </a:bodyPr>
          <a:lstStyle/>
          <a:p>
            <a:r>
              <a:rPr lang="en-US" dirty="0" smtClean="0"/>
              <a:t>Howard L. Berman (D-CA) -- CFR </a:t>
            </a:r>
            <a:br>
              <a:rPr lang="en-US" dirty="0" smtClean="0"/>
            </a:br>
            <a:r>
              <a:rPr lang="en-US" u="sng" dirty="0" smtClean="0"/>
              <a:t>Thomas S. Foley (D-WA) -- CFR </a:t>
            </a:r>
            <a:r>
              <a:rPr lang="en-US" dirty="0" smtClean="0"/>
              <a:t/>
            </a:r>
            <a:br>
              <a:rPr lang="en-US" dirty="0" smtClean="0"/>
            </a:br>
            <a:r>
              <a:rPr lang="en-US" dirty="0" smtClean="0"/>
              <a:t>Sam Gejdenson (D-CT) -- CFR </a:t>
            </a:r>
            <a:br>
              <a:rPr lang="en-US" dirty="0" smtClean="0"/>
            </a:br>
            <a:r>
              <a:rPr lang="en-US" u="sng" dirty="0" smtClean="0"/>
              <a:t>Richard A. Gephardt (D-MO) -- CFR </a:t>
            </a:r>
            <a:br>
              <a:rPr lang="en-US" u="sng" dirty="0" smtClean="0"/>
            </a:br>
            <a:r>
              <a:rPr lang="en-US" u="sng" dirty="0" smtClean="0"/>
              <a:t>Newton L. Gingrich (R-GA) -- CFR </a:t>
            </a:r>
            <a:r>
              <a:rPr lang="en-US" dirty="0" smtClean="0"/>
              <a:t/>
            </a:r>
            <a:br>
              <a:rPr lang="en-US" dirty="0" smtClean="0"/>
            </a:br>
            <a:r>
              <a:rPr lang="en-US" dirty="0" smtClean="0"/>
              <a:t>Lee H. Hamilton (D-IN) -- TC </a:t>
            </a:r>
            <a:br>
              <a:rPr lang="en-US" dirty="0" smtClean="0"/>
            </a:br>
            <a:r>
              <a:rPr lang="en-US" dirty="0" smtClean="0"/>
              <a:t>Amory Houghton, Jr. (R-NY) -- CFR </a:t>
            </a:r>
            <a:br>
              <a:rPr lang="en-US" dirty="0" smtClean="0"/>
            </a:br>
            <a:r>
              <a:rPr lang="en-US" dirty="0" smtClean="0"/>
              <a:t>Nancy Lee Johnson (R-CT) -- CFR </a:t>
            </a:r>
            <a:br>
              <a:rPr lang="en-US" dirty="0" smtClean="0"/>
            </a:br>
            <a:r>
              <a:rPr lang="en-US" dirty="0" smtClean="0"/>
              <a:t>Jim Leach (R-IA) -- TC </a:t>
            </a:r>
            <a:br>
              <a:rPr lang="en-US" dirty="0" smtClean="0"/>
            </a:br>
            <a:r>
              <a:rPr lang="en-US" dirty="0" smtClean="0"/>
              <a:t>John Lewis (D-GA) -- CFR </a:t>
            </a:r>
            <a:br>
              <a:rPr lang="en-US" dirty="0" smtClean="0"/>
            </a:br>
            <a:r>
              <a:rPr lang="en-US" dirty="0" smtClean="0"/>
              <a:t>Robert T. Matsui (D-CA) -- CFR </a:t>
            </a:r>
            <a:br>
              <a:rPr lang="en-US" dirty="0" smtClean="0"/>
            </a:br>
            <a:r>
              <a:rPr lang="en-US" dirty="0" smtClean="0"/>
              <a:t>Dave K. Mccurdy (D-OK) -- CFR </a:t>
            </a:r>
            <a:br>
              <a:rPr lang="en-US" dirty="0" smtClean="0"/>
            </a:br>
            <a:r>
              <a:rPr lang="en-US" dirty="0" smtClean="0"/>
              <a:t>Eleanor Homes Norton (D-DC) -- CFR </a:t>
            </a:r>
            <a:br>
              <a:rPr lang="en-US" dirty="0" smtClean="0"/>
            </a:br>
            <a:r>
              <a:rPr lang="en-US" dirty="0" smtClean="0"/>
              <a:t>Thomas El Petri (R-WI) -- CFR </a:t>
            </a:r>
            <a:br>
              <a:rPr lang="en-US" dirty="0" smtClean="0"/>
            </a:br>
            <a:r>
              <a:rPr lang="en-US" dirty="0" smtClean="0"/>
              <a:t>Charles B. Rangel (D-NY) -- TC </a:t>
            </a:r>
            <a:br>
              <a:rPr lang="en-US" dirty="0" smtClean="0"/>
            </a:br>
            <a:r>
              <a:rPr lang="en-US" dirty="0" smtClean="0"/>
              <a:t>Carlos A. Romero-</a:t>
            </a:r>
            <a:r>
              <a:rPr lang="en-US" dirty="0" err="1" smtClean="0"/>
              <a:t>Barcelo</a:t>
            </a:r>
            <a:r>
              <a:rPr lang="en-US" dirty="0" smtClean="0"/>
              <a:t> (D-PR) -- CFR </a:t>
            </a:r>
            <a:br>
              <a:rPr lang="en-US" dirty="0" smtClean="0"/>
            </a:br>
            <a:r>
              <a:rPr lang="en-US" dirty="0" smtClean="0"/>
              <a:t>Patricia Schroeder (D-CO) -- CFR </a:t>
            </a:r>
            <a:br>
              <a:rPr lang="en-US" dirty="0" smtClean="0"/>
            </a:br>
            <a:r>
              <a:rPr lang="en-US" dirty="0" smtClean="0"/>
              <a:t>Peter Smith (R-VT) -- CFR </a:t>
            </a:r>
            <a:br>
              <a:rPr lang="en-US" dirty="0" smtClean="0"/>
            </a:br>
            <a:r>
              <a:rPr lang="en-US" dirty="0" smtClean="0"/>
              <a:t>Olympia J. Snow (R-ME) -- CFR </a:t>
            </a:r>
            <a:br>
              <a:rPr lang="en-US" dirty="0" smtClean="0"/>
            </a:br>
            <a:r>
              <a:rPr lang="en-US" dirty="0" smtClean="0"/>
              <a:t>John M. Spratt (D-SC) -- CFR </a:t>
            </a:r>
            <a:br>
              <a:rPr lang="en-US" dirty="0" smtClean="0"/>
            </a:br>
            <a:r>
              <a:rPr lang="en-US" dirty="0" smtClean="0"/>
              <a:t>Louis Stokes (D-OH) -- CFR </a:t>
            </a:r>
            <a:br>
              <a:rPr lang="en-US" dirty="0" smtClean="0"/>
            </a:b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Modern Day Traitors</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
            </a:r>
            <a:br>
              <a:rPr lang="en-US" dirty="0" smtClean="0"/>
            </a:br>
            <a:r>
              <a:rPr lang="en-US" b="1" dirty="0" smtClean="0"/>
              <a:t>Benedict </a:t>
            </a:r>
            <a:r>
              <a:rPr lang="en-US" b="1" dirty="0" smtClean="0"/>
              <a:t>Arnold V</a:t>
            </a:r>
            <a:r>
              <a:rPr lang="en-US" dirty="0" smtClean="0"/>
              <a:t> (January 14, 1741 [</a:t>
            </a:r>
            <a:r>
              <a:rPr lang="en-US" dirty="0" smtClean="0">
                <a:hlinkClick r:id="rId2" tooltip="Old Style and New Style dates"/>
              </a:rPr>
              <a:t>O.S.</a:t>
            </a:r>
            <a:r>
              <a:rPr lang="en-US" dirty="0" smtClean="0"/>
              <a:t> January 3, 1740]</a:t>
            </a:r>
            <a:r>
              <a:rPr lang="en-US" baseline="30000" dirty="0" smtClean="0">
                <a:hlinkClick r:id="rId3"/>
              </a:rPr>
              <a:t>[1]</a:t>
            </a:r>
            <a:r>
              <a:rPr lang="en-US" baseline="30000" dirty="0" smtClean="0">
                <a:hlinkClick r:id="rId4"/>
              </a:rPr>
              <a:t>[2]</a:t>
            </a:r>
            <a:r>
              <a:rPr lang="en-US" dirty="0" smtClean="0"/>
              <a:t> – June 14, 1801) was a </a:t>
            </a:r>
            <a:r>
              <a:rPr lang="en-US" dirty="0" smtClean="0">
                <a:hlinkClick r:id="rId5" tooltip="General officer"/>
              </a:rPr>
              <a:t>general</a:t>
            </a:r>
            <a:r>
              <a:rPr lang="en-US" dirty="0" smtClean="0"/>
              <a:t> during the </a:t>
            </a:r>
            <a:r>
              <a:rPr lang="en-US" dirty="0" smtClean="0">
                <a:hlinkClick r:id="rId6" tooltip="American Revolutionary War"/>
              </a:rPr>
              <a:t>American Revolutionary War</a:t>
            </a:r>
            <a:r>
              <a:rPr lang="en-US" dirty="0" smtClean="0"/>
              <a:t>. He began the war in the </a:t>
            </a:r>
            <a:r>
              <a:rPr lang="en-US" dirty="0" smtClean="0">
                <a:hlinkClick r:id="rId7" tooltip="Continental Army"/>
              </a:rPr>
              <a:t>Continental Army</a:t>
            </a:r>
            <a:r>
              <a:rPr lang="en-US" dirty="0" smtClean="0"/>
              <a:t> but later </a:t>
            </a:r>
            <a:r>
              <a:rPr lang="en-US" dirty="0" smtClean="0">
                <a:hlinkClick r:id="rId8" tooltip="Defection"/>
              </a:rPr>
              <a:t>defected</a:t>
            </a:r>
            <a:r>
              <a:rPr lang="en-US" dirty="0" smtClean="0"/>
              <a:t> to the </a:t>
            </a:r>
            <a:r>
              <a:rPr lang="en-US" dirty="0" smtClean="0">
                <a:hlinkClick r:id="rId9" tooltip="British Army"/>
              </a:rPr>
              <a:t>British Army</a:t>
            </a:r>
            <a:r>
              <a:rPr lang="en-US" dirty="0" smtClean="0"/>
              <a:t>. While he was still a general on the American side, he obtained command of the fort at </a:t>
            </a:r>
            <a:r>
              <a:rPr lang="en-US" dirty="0" smtClean="0">
                <a:hlinkClick r:id="rId10" tooltip="West Point, New York"/>
              </a:rPr>
              <a:t>West Point</a:t>
            </a:r>
            <a:r>
              <a:rPr lang="en-US" dirty="0" smtClean="0"/>
              <a:t>, </a:t>
            </a:r>
            <a:r>
              <a:rPr lang="en-US" dirty="0" smtClean="0">
                <a:hlinkClick r:id="rId11" tooltip="New York"/>
              </a:rPr>
              <a:t>New York</a:t>
            </a:r>
            <a:r>
              <a:rPr lang="en-US" dirty="0" smtClean="0"/>
              <a:t>, and plotted unsuccessfully to surrender it to the </a:t>
            </a:r>
            <a:r>
              <a:rPr lang="en-US" dirty="0" smtClean="0">
                <a:hlinkClick r:id="rId12" tooltip="United Kingdom of Great Britain"/>
              </a:rPr>
              <a:t>British</a:t>
            </a:r>
            <a:r>
              <a:rPr lang="en-US" dirty="0" smtClean="0"/>
              <a:t>. After the plot was exposed in September 1780, he entered the British Army as a brigadier general.</a:t>
            </a:r>
          </a:p>
          <a:p>
            <a:endParaRPr lang="en-US" dirty="0"/>
          </a:p>
        </p:txBody>
      </p:sp>
      <p:pic>
        <p:nvPicPr>
          <p:cNvPr id="2050" name="Picture 2"/>
          <p:cNvPicPr>
            <a:picLocks noGrp="1" noChangeAspect="1" noChangeArrowheads="1"/>
          </p:cNvPicPr>
          <p:nvPr>
            <p:ph sz="half" idx="1"/>
          </p:nvPr>
        </p:nvPicPr>
        <p:blipFill>
          <a:blip r:embed="rId13" cstate="print"/>
          <a:srcRect/>
          <a:stretch>
            <a:fillRect/>
          </a:stretch>
        </p:blipFill>
        <p:spPr bwMode="auto">
          <a:xfrm>
            <a:off x="0" y="1143000"/>
            <a:ext cx="4572000" cy="5715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rPr>
              <a:t>The Death of Protestant America!</a:t>
            </a:r>
            <a:endParaRPr lang="en-US" u="sng" dirty="0">
              <a:solidFill>
                <a:srgbClr val="C00000"/>
              </a:solidFill>
            </a:endParaRPr>
          </a:p>
        </p:txBody>
      </p:sp>
      <p:sp>
        <p:nvSpPr>
          <p:cNvPr id="3" name="Content Placeholder 2"/>
          <p:cNvSpPr>
            <a:spLocks noGrp="1"/>
          </p:cNvSpPr>
          <p:nvPr>
            <p:ph sz="half" idx="1"/>
          </p:nvPr>
        </p:nvSpPr>
        <p:spPr>
          <a:xfrm>
            <a:off x="0" y="1143000"/>
            <a:ext cx="4724400" cy="5715000"/>
          </a:xfrm>
        </p:spPr>
        <p:txBody>
          <a:bodyPr>
            <a:normAutofit fontScale="85000" lnSpcReduction="20000"/>
          </a:bodyPr>
          <a:lstStyle/>
          <a:p>
            <a:r>
              <a:rPr lang="en-US" dirty="0" smtClean="0"/>
              <a:t>With traitors galore controlling the White House and the halls of Congress; with Benedict Arnold’s in control of the Supreme Court and running major corporations and the news media, truly, the United States is in grave and dire trouble. “</a:t>
            </a:r>
            <a:r>
              <a:rPr lang="en-US" b="1" dirty="0" smtClean="0"/>
              <a:t>The </a:t>
            </a:r>
            <a:r>
              <a:rPr lang="en-US" b="1" dirty="0" smtClean="0"/>
              <a:t>United States is in more danger today than she has ever been. A secret terrorist organization has been working within to destroy America, its Constitution, and everything for which she stands. This book gives all the details, and shows how far this terrorist organization has been able to progress in the destruction of America</a:t>
            </a:r>
            <a:r>
              <a:rPr lang="en-US" b="1" dirty="0" smtClean="0"/>
              <a:t>.”</a:t>
            </a:r>
            <a:endParaRPr lang="en-US" dirty="0"/>
          </a:p>
        </p:txBody>
      </p:sp>
      <p:pic>
        <p:nvPicPr>
          <p:cNvPr id="3074" name="Picture 2"/>
          <p:cNvPicPr>
            <a:picLocks noGrp="1" noChangeAspect="1" noChangeArrowheads="1"/>
          </p:cNvPicPr>
          <p:nvPr>
            <p:ph sz="half" idx="2"/>
          </p:nvPr>
        </p:nvPicPr>
        <p:blipFill>
          <a:blip r:embed="rId2" cstate="print"/>
          <a:srcRect/>
          <a:stretch>
            <a:fillRect/>
          </a:stretch>
        </p:blipFill>
        <p:spPr bwMode="auto">
          <a:xfrm>
            <a:off x="4572000" y="1447800"/>
            <a:ext cx="4571999" cy="541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Warring from Within!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 </a:t>
            </a:r>
            <a:r>
              <a:rPr lang="en-US" dirty="0" smtClean="0"/>
              <a:t>nation can survive its fools, and even the ambitious. But it cannot survive treason from within. An enemy at the gates is less formidable, for he is known and carries his banners openly against the city. But the traitor moves among those within the gates freely, his sly whispers rustling through all the alleys, heard in the very halls of government itself. For the traitor appears no traitor; he speaks in the accents familiar to his </a:t>
            </a:r>
            <a:r>
              <a:rPr lang="en-US" dirty="0" smtClean="0"/>
              <a:t>victims</a:t>
            </a:r>
            <a:r>
              <a:rPr lang="en-US" dirty="0" smtClean="0"/>
              <a:t>, and he wears their face and their garments, and he appeals to the baseness that lies deep in the hearts of all men. He rots the soul of a nation; he works secretly and unknown in the night to undermine the pillars of a city; he infects the body politic so that it can no longer resist</a:t>
            </a:r>
            <a:r>
              <a:rPr lang="en-US" dirty="0" smtClean="0"/>
              <a:t>.” </a:t>
            </a:r>
            <a:r>
              <a:rPr lang="en-US" dirty="0" smtClean="0"/>
              <a:t>— Marcus Cicero, speaking to Caesar, Crassus, Pompey and the Roman Senate.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World Domination</a:t>
            </a:r>
            <a:endParaRPr lang="en-US" u="sng"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r>
              <a:rPr lang="en-US" dirty="0" smtClean="0"/>
              <a:t>If one group is effectively in control of national governments and multinational corporations; promotes world government through control of media, foundation grants, and education; and controls and guides the issues of the day; then they control most options available. The Council on Foreign Relations (CFR), and the financial powers behind it, have done all these things, and promote the "New World Order", as they have for over seventy years. </a:t>
            </a:r>
          </a:p>
          <a:p>
            <a:r>
              <a:rPr lang="en-US" dirty="0" smtClean="0"/>
              <a:t>The CFR is the promotional arm of the Ruling Elite in the United States of America. Most influential politicians, academics and media personalities are members, and it uses its influence to infiltrate the New World Order into American life. Its' "experts" write scholarly pieces to be used in decision making, the academics expound on the wisdom of a united world, and the media members disseminate the message. </a:t>
            </a:r>
          </a:p>
          <a:p>
            <a:r>
              <a:rPr lang="en-US" dirty="0" smtClean="0"/>
              <a:t>To understand how the most influential people in America came to be members of an organization working purposefully for the overthrow of the Constitution and American sovereignty, we have to go back at least to the early 1900's, though the story begins much earlier (depending on your viewpoint and beliefs). </a:t>
            </a:r>
          </a:p>
          <a:p>
            <a:r>
              <a:rPr lang="en-US" dirty="0" smtClean="0"/>
              <a:t>That a ruling power elite does indeed control the U.S. government behind the scenes has been attested to by many </a:t>
            </a:r>
            <a:r>
              <a:rPr lang="en-US" dirty="0" err="1" smtClean="0"/>
              <a:t>americans</a:t>
            </a:r>
            <a:r>
              <a:rPr lang="en-US" dirty="0" smtClean="0"/>
              <a:t> in a position to know. Felix Frankfurter, Justice of the Supreme Court (1939-1962), said: "The real rulers in Washington are invisible and exercise power from behind the scenes." In a letter to an associate dated November 21, 1933, President Franklin Roosevelt wrote, "The real truth of the matter is, as you and I know, that a financial element in the large centers has owned the government ever since the days of Andrew Jackson."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Goals</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The goals of </a:t>
            </a:r>
            <a:r>
              <a:rPr lang="en-US" dirty="0" smtClean="0"/>
              <a:t>the CFR </a:t>
            </a:r>
            <a:r>
              <a:rPr lang="en-US" dirty="0" smtClean="0"/>
              <a:t>is best described by its very own members. Bill </a:t>
            </a:r>
            <a:r>
              <a:rPr lang="en-US" dirty="0" smtClean="0"/>
              <a:t>Clinton's Georgetown </a:t>
            </a:r>
            <a:r>
              <a:rPr lang="en-US" dirty="0" smtClean="0"/>
              <a:t>mentor and CFR member Carroll Quigley states: “</a:t>
            </a:r>
            <a:r>
              <a:rPr lang="en-US" dirty="0" smtClean="0"/>
              <a:t>The Council </a:t>
            </a:r>
            <a:r>
              <a:rPr lang="en-US" dirty="0" smtClean="0"/>
              <a:t>on Foreign Relations is the American branch of a </a:t>
            </a:r>
            <a:r>
              <a:rPr lang="en-US" dirty="0" smtClean="0"/>
              <a:t>society which </a:t>
            </a:r>
            <a:r>
              <a:rPr lang="en-US" dirty="0" smtClean="0"/>
              <a:t>originated in England... (and) ...believes national </a:t>
            </a:r>
            <a:r>
              <a:rPr lang="en-US" dirty="0" smtClean="0"/>
              <a:t>boundaries should </a:t>
            </a:r>
            <a:r>
              <a:rPr lang="en-US" dirty="0" smtClean="0"/>
              <a:t>be obliterated and one world rule established.”. </a:t>
            </a:r>
            <a:r>
              <a:rPr lang="en-US" dirty="0" smtClean="0"/>
              <a:t>Quigley differs </a:t>
            </a:r>
            <a:r>
              <a:rPr lang="en-US" dirty="0" smtClean="0"/>
              <a:t>from many of his CFR colleagues in that he believes </a:t>
            </a:r>
            <a:r>
              <a:rPr lang="en-US" dirty="0" smtClean="0"/>
              <a:t>their plan </a:t>
            </a:r>
            <a:r>
              <a:rPr lang="en-US" dirty="0" smtClean="0"/>
              <a:t>for a new world order should be more publicly disclosed. In his</a:t>
            </a:r>
            <a:br>
              <a:rPr lang="en-US" dirty="0" smtClean="0"/>
            </a:br>
            <a:r>
              <a:rPr lang="en-US" dirty="0" smtClean="0"/>
              <a:t>book Tragedy and Hope, Quigley concedes he is unique among his </a:t>
            </a:r>
            <a:r>
              <a:rPr lang="en-US" dirty="0" smtClean="0"/>
              <a:t>peers in </a:t>
            </a:r>
            <a:r>
              <a:rPr lang="en-US" dirty="0" smtClean="0"/>
              <a:t>that he believes the new world order plan of global </a:t>
            </a:r>
            <a:r>
              <a:rPr lang="en-US" dirty="0" smtClean="0"/>
              <a:t>government's “role </a:t>
            </a:r>
            <a:r>
              <a:rPr lang="en-US" dirty="0" smtClean="0"/>
              <a:t>in history is significant enough to be known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Let’s See Now!</a:t>
            </a:r>
            <a:endParaRPr lang="en-US" u="sng"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55000" lnSpcReduction="20000"/>
          </a:bodyPr>
          <a:lstStyle/>
          <a:p>
            <a:r>
              <a:rPr lang="en-US" b="1" dirty="0" smtClean="0"/>
              <a:t>Presidents</a:t>
            </a:r>
            <a:r>
              <a:rPr lang="en-US" dirty="0" smtClean="0"/>
              <a:t> </a:t>
            </a:r>
            <a:r>
              <a:rPr lang="en-US" b="1" dirty="0" smtClean="0"/>
              <a:t>Vice Presidents Secretaries of State</a:t>
            </a:r>
            <a:r>
              <a:rPr lang="en-US" dirty="0" smtClean="0"/>
              <a:t> Herbert Hoover</a:t>
            </a:r>
          </a:p>
          <a:p>
            <a:r>
              <a:rPr lang="en-US" u="sng" dirty="0" smtClean="0"/>
              <a:t>Richard M. Nixon </a:t>
            </a:r>
            <a:r>
              <a:rPr lang="en-US" dirty="0" smtClean="0"/>
              <a:t>Henry L. </a:t>
            </a:r>
            <a:r>
              <a:rPr lang="en-US" dirty="0" smtClean="0"/>
              <a:t>Stimson, </a:t>
            </a:r>
            <a:r>
              <a:rPr lang="en-US" u="sng" dirty="0" smtClean="0"/>
              <a:t>Dwight Eisenhower</a:t>
            </a:r>
            <a:r>
              <a:rPr lang="en-US" dirty="0" smtClean="0"/>
              <a:t>, </a:t>
            </a:r>
            <a:r>
              <a:rPr lang="en-US" u="sng" dirty="0" smtClean="0"/>
              <a:t>Hubert </a:t>
            </a:r>
            <a:r>
              <a:rPr lang="en-US" u="sng" dirty="0" smtClean="0"/>
              <a:t>Humphrey </a:t>
            </a:r>
            <a:r>
              <a:rPr lang="en-US" dirty="0" smtClean="0"/>
              <a:t>Edward R. Stettinius, Jr. </a:t>
            </a:r>
            <a:r>
              <a:rPr lang="en-US" u="sng" dirty="0" smtClean="0"/>
              <a:t>John F. Kennedy* Gerald R. Ford </a:t>
            </a:r>
            <a:r>
              <a:rPr lang="en-US" dirty="0" smtClean="0"/>
              <a:t>Dean G. Acheson Richard M. Nixon Nelson A. Rockefeller </a:t>
            </a:r>
            <a:r>
              <a:rPr lang="en-US" u="sng" dirty="0" smtClean="0"/>
              <a:t>John Foster Dulles </a:t>
            </a:r>
            <a:r>
              <a:rPr lang="en-US" dirty="0" smtClean="0"/>
              <a:t>Gerald R. Ford </a:t>
            </a:r>
            <a:r>
              <a:rPr lang="en-US" u="sng" dirty="0" smtClean="0"/>
              <a:t>Walter Mondale </a:t>
            </a:r>
            <a:r>
              <a:rPr lang="en-US" dirty="0" smtClean="0"/>
              <a:t>Christian A. </a:t>
            </a:r>
            <a:r>
              <a:rPr lang="en-US" dirty="0" smtClean="0"/>
              <a:t>Herter </a:t>
            </a:r>
            <a:r>
              <a:rPr lang="en-US" u="sng" dirty="0" smtClean="0"/>
              <a:t> </a:t>
            </a:r>
            <a:r>
              <a:rPr lang="en-US" u="sng" dirty="0" smtClean="0"/>
              <a:t>Jimmy Carter George </a:t>
            </a:r>
            <a:r>
              <a:rPr lang="en-US" u="sng" dirty="0" smtClean="0"/>
              <a:t>H. W. Bush </a:t>
            </a:r>
            <a:r>
              <a:rPr lang="en-US" dirty="0" smtClean="0"/>
              <a:t>Dean Rusk </a:t>
            </a:r>
            <a:r>
              <a:rPr lang="en-US" u="sng" dirty="0" smtClean="0"/>
              <a:t>George H. W. Bush Richard Cheney </a:t>
            </a:r>
            <a:r>
              <a:rPr lang="en-US" dirty="0" smtClean="0"/>
              <a:t>William P. Rogers </a:t>
            </a:r>
            <a:r>
              <a:rPr lang="en-US" u="sng" dirty="0" smtClean="0"/>
              <a:t>William J. Clinton </a:t>
            </a:r>
            <a:r>
              <a:rPr lang="en-US" dirty="0" smtClean="0"/>
              <a:t> </a:t>
            </a:r>
            <a:r>
              <a:rPr lang="en-US" u="sng" dirty="0" smtClean="0"/>
              <a:t> Henry A. Kissinger </a:t>
            </a:r>
            <a:r>
              <a:rPr lang="en-US" dirty="0" smtClean="0"/>
              <a:t>    </a:t>
            </a:r>
            <a:r>
              <a:rPr lang="en-US" u="sng" dirty="0" smtClean="0"/>
              <a:t>Cyrus R. Vance </a:t>
            </a:r>
            <a:r>
              <a:rPr lang="en-US" dirty="0" smtClean="0"/>
              <a:t>    </a:t>
            </a:r>
            <a:r>
              <a:rPr lang="en-US" u="sng" dirty="0" smtClean="0"/>
              <a:t>Edmund S. Muskie     </a:t>
            </a:r>
            <a:r>
              <a:rPr lang="en-US" dirty="0" smtClean="0"/>
              <a:t>Alexander M. Haig, Jr.    </a:t>
            </a:r>
            <a:r>
              <a:rPr lang="en-US" u="sng" dirty="0" smtClean="0"/>
              <a:t> George P. Shultz </a:t>
            </a:r>
            <a:r>
              <a:rPr lang="en-US" dirty="0" smtClean="0"/>
              <a:t>    Lawrence Eagleburger    </a:t>
            </a:r>
            <a:r>
              <a:rPr lang="en-US" u="sng" dirty="0" smtClean="0"/>
              <a:t> Warren M. Christopher </a:t>
            </a:r>
            <a:r>
              <a:rPr lang="en-US" dirty="0" smtClean="0"/>
              <a:t>    Madeleine K. Albright    </a:t>
            </a:r>
            <a:r>
              <a:rPr lang="en-US" u="sng" dirty="0" smtClean="0"/>
              <a:t> Colin L. Powell     Condoleezza Rice       </a:t>
            </a:r>
            <a:r>
              <a:rPr lang="en-US" b="1" dirty="0" smtClean="0"/>
              <a:t> Secretaries of War/Defense</a:t>
            </a:r>
            <a:r>
              <a:rPr lang="en-US" dirty="0" smtClean="0"/>
              <a:t> </a:t>
            </a:r>
            <a:r>
              <a:rPr lang="en-US" b="1" dirty="0" smtClean="0"/>
              <a:t>Secretaries of the Treasury </a:t>
            </a:r>
            <a:br>
              <a:rPr lang="en-US" b="1" dirty="0" smtClean="0"/>
            </a:br>
            <a:r>
              <a:rPr lang="en-US" b="1" dirty="0" smtClean="0"/>
              <a:t>CIA Directors </a:t>
            </a:r>
            <a:r>
              <a:rPr lang="en-US" dirty="0" smtClean="0"/>
              <a:t> Henry L. Stimson  Andrew W. Mellon  Walter Bedell Smith  Robert P. Patterson  Ogden L. Mills  </a:t>
            </a:r>
            <a:r>
              <a:rPr lang="en-US" u="sng" dirty="0" smtClean="0"/>
              <a:t>Allen W. Dulles </a:t>
            </a:r>
            <a:r>
              <a:rPr lang="en-US" dirty="0" smtClean="0"/>
              <a:t> James V. Forrestal  William H. Woodin  </a:t>
            </a:r>
            <a:r>
              <a:rPr lang="en-US" u="sng" dirty="0" smtClean="0"/>
              <a:t>John A. McCone</a:t>
            </a:r>
            <a:r>
              <a:rPr lang="en-US" dirty="0" smtClean="0"/>
              <a:t>  Robert A. Lovett  Henry Morgenthau, Jr.  Richard Helms  Neil H. McElroy  Robert B. Anderson  James R. Schlesinger  Thomas S. Gates, Jr.  C. Douglas Dillon  William E. Colby  Robert S. McNamara  Henry H. Fowler  George H. W. Bush  Melvin R. Laird  David M. Kennedy  Stansfield Turner  Elliot L. Richardson  </a:t>
            </a:r>
            <a:r>
              <a:rPr lang="en-US" u="sng" dirty="0" smtClean="0"/>
              <a:t>George P. Shultz  William J. Casey </a:t>
            </a:r>
            <a:r>
              <a:rPr lang="en-US" dirty="0" smtClean="0"/>
              <a:t> James R. Schlesinger  William E. Simon  William H. Webster </a:t>
            </a:r>
            <a:r>
              <a:rPr lang="en-US" u="sng" dirty="0" smtClean="0"/>
              <a:t> Donald H. Rumsfeld </a:t>
            </a:r>
            <a:r>
              <a:rPr lang="en-US" dirty="0" smtClean="0"/>
              <a:t>W. Michael Blumenthal  Robert M. Gates  Harold Bown  G. William Miller  R. James Woolsey  Caspar W. Weinberger  Donald T. Regan  John M. Deutch  Frank C. Carlucci  Nicholas F. Brady  George J. Tenet  </a:t>
            </a:r>
            <a:r>
              <a:rPr lang="en-US" u="sng" dirty="0" smtClean="0"/>
              <a:t>Richard B. Cheney </a:t>
            </a:r>
            <a:r>
              <a:rPr lang="en-US" dirty="0" smtClean="0"/>
              <a:t> Lloyd Bentsen  Michael V. Hayden  Les Aspin  Robert Rubin    William Perry  Lawrence H. Summers    William S. Cohen  Henry M. Paulson, Jr.    Donald Rumsfeld**      Robert M. Gates    </a:t>
            </a:r>
            <a:endParaRPr lang="en-US" dirty="0"/>
          </a:p>
        </p:txBody>
      </p:sp>
      <p:sp>
        <p:nvSpPr>
          <p:cNvPr id="4" name="Rectangle 3"/>
          <p:cNvSpPr/>
          <p:nvPr/>
        </p:nvSpPr>
        <p:spPr>
          <a:xfrm>
            <a:off x="9472184" y="2090450"/>
            <a:ext cx="1861407" cy="584775"/>
          </a:xfrm>
          <a:prstGeom prst="rect">
            <a:avLst/>
          </a:prstGeom>
        </p:spPr>
        <p:txBody>
          <a:bodyPr wrap="none">
            <a:spAutoFit/>
          </a:bodyPr>
          <a:lstStyle/>
          <a:p>
            <a:r>
              <a:rPr lang="en-US" sz="3200" u="sng" dirty="0" smtClean="0">
                <a:solidFill>
                  <a:prstClr val="black"/>
                </a:solidFill>
              </a:rPr>
              <a:t>Muskie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2008 Presidential Election</a:t>
            </a:r>
            <a:endParaRPr lang="en-US" u="sng" dirty="0">
              <a:solidFill>
                <a:srgbClr val="0070C0"/>
              </a:solidFill>
            </a:endParaRPr>
          </a:p>
        </p:txBody>
      </p:sp>
      <p:sp>
        <p:nvSpPr>
          <p:cNvPr id="3" name="Content Placeholder 2"/>
          <p:cNvSpPr>
            <a:spLocks noGrp="1"/>
          </p:cNvSpPr>
          <p:nvPr>
            <p:ph idx="1"/>
          </p:nvPr>
        </p:nvSpPr>
        <p:spPr>
          <a:xfrm>
            <a:off x="2971800" y="609600"/>
            <a:ext cx="6172200" cy="6248400"/>
          </a:xfrm>
        </p:spPr>
        <p:txBody>
          <a:bodyPr>
            <a:normAutofit fontScale="92500" lnSpcReduction="20000"/>
          </a:bodyPr>
          <a:lstStyle/>
          <a:p>
            <a:r>
              <a:rPr lang="en-US" b="1" dirty="0" smtClean="0"/>
              <a:t>Democrat CFR</a:t>
            </a:r>
            <a:br>
              <a:rPr lang="en-US" b="1" dirty="0" smtClean="0"/>
            </a:br>
            <a:r>
              <a:rPr lang="en-US" b="1" dirty="0" smtClean="0"/>
              <a:t>Candidates:</a:t>
            </a:r>
            <a:endParaRPr lang="en-US" dirty="0" smtClean="0"/>
          </a:p>
          <a:p>
            <a:r>
              <a:rPr lang="en-US" dirty="0" smtClean="0"/>
              <a:t>Barack Obama</a:t>
            </a:r>
          </a:p>
          <a:p>
            <a:r>
              <a:rPr lang="en-US" dirty="0" smtClean="0"/>
              <a:t>Hillary Clinton</a:t>
            </a:r>
          </a:p>
          <a:p>
            <a:r>
              <a:rPr lang="en-US" dirty="0" smtClean="0"/>
              <a:t>John Edwards</a:t>
            </a:r>
          </a:p>
          <a:p>
            <a:r>
              <a:rPr lang="en-US" dirty="0" smtClean="0"/>
              <a:t>Chris Dodd</a:t>
            </a:r>
          </a:p>
          <a:p>
            <a:r>
              <a:rPr lang="en-US" dirty="0" smtClean="0"/>
              <a:t>Bill Richardson</a:t>
            </a:r>
          </a:p>
          <a:p>
            <a:r>
              <a:rPr lang="en-US" b="1" dirty="0" smtClean="0"/>
              <a:t>Republican CFR</a:t>
            </a:r>
            <a:br>
              <a:rPr lang="en-US" b="1" dirty="0" smtClean="0"/>
            </a:br>
            <a:r>
              <a:rPr lang="en-US" b="1" dirty="0" smtClean="0"/>
              <a:t>Candidates:</a:t>
            </a:r>
            <a:endParaRPr lang="en-US" dirty="0" smtClean="0"/>
          </a:p>
          <a:p>
            <a:r>
              <a:rPr lang="en-US" dirty="0" smtClean="0"/>
              <a:t>Mitt Romney</a:t>
            </a:r>
          </a:p>
          <a:p>
            <a:r>
              <a:rPr lang="en-US" dirty="0" smtClean="0"/>
              <a:t>Rudy Giuliani</a:t>
            </a:r>
          </a:p>
          <a:p>
            <a:r>
              <a:rPr lang="en-US" dirty="0" smtClean="0"/>
              <a:t>John McCain</a:t>
            </a:r>
          </a:p>
          <a:p>
            <a:r>
              <a:rPr lang="en-US" dirty="0" smtClean="0"/>
              <a:t>Fred Thompson </a:t>
            </a:r>
          </a:p>
          <a:p>
            <a:r>
              <a:rPr lang="en-US" dirty="0" smtClean="0"/>
              <a:t>Newt Gingrich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Magazines</a:t>
            </a:r>
            <a:endParaRPr lang="en-US" u="sng" dirty="0">
              <a:solidFill>
                <a:srgbClr val="C00000"/>
              </a:solidFill>
            </a:endParaRPr>
          </a:p>
        </p:txBody>
      </p:sp>
      <p:sp>
        <p:nvSpPr>
          <p:cNvPr id="3" name="Content Placeholder 2"/>
          <p:cNvSpPr>
            <a:spLocks noGrp="1"/>
          </p:cNvSpPr>
          <p:nvPr>
            <p:ph idx="1"/>
          </p:nvPr>
        </p:nvSpPr>
        <p:spPr>
          <a:xfrm>
            <a:off x="2895600" y="762000"/>
            <a:ext cx="5791200" cy="6096000"/>
          </a:xfrm>
        </p:spPr>
        <p:txBody>
          <a:bodyPr>
            <a:normAutofit/>
          </a:bodyPr>
          <a:lstStyle/>
          <a:p>
            <a:r>
              <a:rPr lang="en-US" sz="4000" dirty="0" smtClean="0"/>
              <a:t>Time</a:t>
            </a:r>
          </a:p>
          <a:p>
            <a:r>
              <a:rPr lang="en-US" sz="4000" dirty="0" smtClean="0"/>
              <a:t>Newsweek</a:t>
            </a:r>
          </a:p>
          <a:p>
            <a:r>
              <a:rPr lang="en-US" sz="4000" dirty="0" smtClean="0"/>
              <a:t>US News &amp; World</a:t>
            </a:r>
            <a:br>
              <a:rPr lang="en-US" sz="4000" dirty="0" smtClean="0"/>
            </a:br>
            <a:r>
              <a:rPr lang="en-US" sz="4000" dirty="0" smtClean="0"/>
              <a:t>Report</a:t>
            </a:r>
          </a:p>
          <a:p>
            <a:r>
              <a:rPr lang="en-US" sz="4000" dirty="0" smtClean="0"/>
              <a:t>Atlantic Monthly</a:t>
            </a:r>
          </a:p>
          <a:p>
            <a:r>
              <a:rPr lang="en-US" sz="4000" dirty="0" smtClean="0"/>
              <a:t>Forbes </a:t>
            </a:r>
          </a:p>
          <a:p>
            <a:r>
              <a:rPr lang="en-US" sz="4000" dirty="0" smtClean="0"/>
              <a:t>&amp; several major</a:t>
            </a:r>
            <a:br>
              <a:rPr lang="en-US" sz="4000" dirty="0" smtClean="0"/>
            </a:br>
            <a:r>
              <a:rPr lang="en-US" sz="4000" dirty="0" smtClean="0"/>
              <a:t>publishing houses</a:t>
            </a:r>
          </a:p>
          <a:p>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C00000"/>
                </a:solidFill>
              </a:rPr>
              <a:t>Television and other Media</a:t>
            </a:r>
            <a:endParaRPr lang="en-US" u="sng" dirty="0">
              <a:solidFill>
                <a:srgbClr val="C00000"/>
              </a:solidFill>
            </a:endParaRPr>
          </a:p>
        </p:txBody>
      </p:sp>
      <p:sp>
        <p:nvSpPr>
          <p:cNvPr id="3" name="Content Placeholder 2"/>
          <p:cNvSpPr>
            <a:spLocks noGrp="1"/>
          </p:cNvSpPr>
          <p:nvPr>
            <p:ph idx="1"/>
          </p:nvPr>
        </p:nvSpPr>
        <p:spPr>
          <a:xfrm>
            <a:off x="2286000" y="762000"/>
            <a:ext cx="6400800" cy="6096000"/>
          </a:xfrm>
        </p:spPr>
        <p:txBody>
          <a:bodyPr>
            <a:noAutofit/>
          </a:bodyPr>
          <a:lstStyle/>
          <a:p>
            <a:r>
              <a:rPr lang="en-US" sz="1800" dirty="0" smtClean="0"/>
              <a:t>CBS: </a:t>
            </a:r>
            <a:r>
              <a:rPr lang="en-US" sz="1800" dirty="0" smtClean="0"/>
              <a:t>                                      Laurence </a:t>
            </a:r>
            <a:r>
              <a:rPr lang="en-US" sz="1800" dirty="0" smtClean="0"/>
              <a:t>A. </a:t>
            </a:r>
            <a:r>
              <a:rPr lang="en-US" sz="1800" dirty="0" err="1" smtClean="0"/>
              <a:t>Tisch</a:t>
            </a:r>
            <a:r>
              <a:rPr lang="en-US" sz="1800" dirty="0" smtClean="0"/>
              <a:t>, CEO -- CFR </a:t>
            </a:r>
            <a:br>
              <a:rPr lang="en-US" sz="1800" dirty="0" smtClean="0"/>
            </a:br>
            <a:r>
              <a:rPr lang="en-US" sz="1800" dirty="0" smtClean="0">
                <a:solidFill>
                  <a:srgbClr val="0070C0"/>
                </a:solidFill>
              </a:rPr>
              <a:t>Dan </a:t>
            </a:r>
            <a:r>
              <a:rPr lang="en-US" sz="1800" dirty="0" smtClean="0">
                <a:solidFill>
                  <a:srgbClr val="0070C0"/>
                </a:solidFill>
              </a:rPr>
              <a:t>Rather -- CFR </a:t>
            </a:r>
            <a:r>
              <a:rPr lang="en-US" sz="1800" dirty="0" smtClean="0"/>
              <a:t/>
            </a:r>
            <a:br>
              <a:rPr lang="en-US" sz="1800" dirty="0" smtClean="0"/>
            </a:br>
            <a:r>
              <a:rPr lang="en-US" sz="1800" dirty="0" smtClean="0"/>
              <a:t>NBC/RCA</a:t>
            </a:r>
            <a:r>
              <a:rPr lang="en-US" sz="1800" dirty="0" smtClean="0"/>
              <a:t>: </a:t>
            </a:r>
            <a:r>
              <a:rPr lang="en-US" sz="1800" dirty="0" smtClean="0"/>
              <a:t>                            John </a:t>
            </a:r>
            <a:r>
              <a:rPr lang="en-US" sz="1800" dirty="0" smtClean="0"/>
              <a:t>F. Welch, CEO -- CFR </a:t>
            </a:r>
            <a:br>
              <a:rPr lang="en-US" sz="1800" dirty="0" smtClean="0"/>
            </a:br>
            <a:r>
              <a:rPr lang="en-US" sz="1800" dirty="0" smtClean="0">
                <a:solidFill>
                  <a:srgbClr val="0070C0"/>
                </a:solidFill>
              </a:rPr>
              <a:t>Tom </a:t>
            </a:r>
            <a:r>
              <a:rPr lang="en-US" sz="1800" dirty="0" smtClean="0">
                <a:solidFill>
                  <a:srgbClr val="0070C0"/>
                </a:solidFill>
              </a:rPr>
              <a:t>Brokaw -- CFR </a:t>
            </a:r>
            <a:br>
              <a:rPr lang="en-US" sz="1800" dirty="0" smtClean="0">
                <a:solidFill>
                  <a:srgbClr val="0070C0"/>
                </a:solidFill>
              </a:rPr>
            </a:br>
            <a:r>
              <a:rPr lang="en-US" sz="1800" dirty="0" smtClean="0">
                <a:solidFill>
                  <a:srgbClr val="0070C0"/>
                </a:solidFill>
              </a:rPr>
              <a:t>David Brinkley -- CFR </a:t>
            </a:r>
            <a:br>
              <a:rPr lang="en-US" sz="1800" dirty="0" smtClean="0">
                <a:solidFill>
                  <a:srgbClr val="0070C0"/>
                </a:solidFill>
              </a:rPr>
            </a:br>
            <a:r>
              <a:rPr lang="en-US" sz="1800" dirty="0" smtClean="0">
                <a:solidFill>
                  <a:srgbClr val="0070C0"/>
                </a:solidFill>
              </a:rPr>
              <a:t>John Chancellor -- CFR </a:t>
            </a:r>
            <a:br>
              <a:rPr lang="en-US" sz="1800" dirty="0" smtClean="0">
                <a:solidFill>
                  <a:srgbClr val="0070C0"/>
                </a:solidFill>
              </a:rPr>
            </a:br>
            <a:r>
              <a:rPr lang="en-US" sz="1800" dirty="0" smtClean="0">
                <a:solidFill>
                  <a:srgbClr val="0070C0"/>
                </a:solidFill>
              </a:rPr>
              <a:t>Marvin Kalb -- CFR </a:t>
            </a:r>
            <a:br>
              <a:rPr lang="en-US" sz="1800" dirty="0" smtClean="0">
                <a:solidFill>
                  <a:srgbClr val="0070C0"/>
                </a:solidFill>
              </a:rPr>
            </a:br>
            <a:r>
              <a:rPr lang="en-US" sz="1800" dirty="0" smtClean="0">
                <a:solidFill>
                  <a:srgbClr val="0070C0"/>
                </a:solidFill>
              </a:rPr>
              <a:t>Irving R. Levine -- CFR </a:t>
            </a:r>
            <a:r>
              <a:rPr lang="en-US" sz="1800" dirty="0" smtClean="0"/>
              <a:t/>
            </a:r>
            <a:br>
              <a:rPr lang="en-US" sz="1800" dirty="0" smtClean="0"/>
            </a:br>
            <a:r>
              <a:rPr lang="en-US" sz="1800" dirty="0" smtClean="0"/>
              <a:t>ABC</a:t>
            </a:r>
            <a:r>
              <a:rPr lang="en-US" sz="1800" dirty="0" smtClean="0"/>
              <a:t>: </a:t>
            </a:r>
            <a:r>
              <a:rPr lang="en-US" sz="1800" dirty="0" smtClean="0"/>
              <a:t>                                     Thomas </a:t>
            </a:r>
            <a:r>
              <a:rPr lang="en-US" sz="1800" dirty="0" smtClean="0"/>
              <a:t>S. Murphy, CEO -- CFR </a:t>
            </a:r>
            <a:br>
              <a:rPr lang="en-US" sz="1800" dirty="0" smtClean="0"/>
            </a:br>
            <a:r>
              <a:rPr lang="en-US" sz="1800" dirty="0" smtClean="0">
                <a:solidFill>
                  <a:srgbClr val="0070C0"/>
                </a:solidFill>
              </a:rPr>
              <a:t>Barbara Walters -- CFR </a:t>
            </a:r>
            <a:br>
              <a:rPr lang="en-US" sz="1800" dirty="0" smtClean="0">
                <a:solidFill>
                  <a:srgbClr val="0070C0"/>
                </a:solidFill>
              </a:rPr>
            </a:br>
            <a:r>
              <a:rPr lang="en-US" sz="1800" dirty="0" smtClean="0">
                <a:solidFill>
                  <a:srgbClr val="0070C0"/>
                </a:solidFill>
              </a:rPr>
              <a:t>John Connor -- CFR </a:t>
            </a:r>
            <a:br>
              <a:rPr lang="en-US" sz="1800" dirty="0" smtClean="0">
                <a:solidFill>
                  <a:srgbClr val="0070C0"/>
                </a:solidFill>
              </a:rPr>
            </a:br>
            <a:r>
              <a:rPr lang="en-US" sz="1800" dirty="0" smtClean="0">
                <a:solidFill>
                  <a:srgbClr val="0070C0"/>
                </a:solidFill>
              </a:rPr>
              <a:t>Diane Sawyer -- CFR </a:t>
            </a:r>
            <a:br>
              <a:rPr lang="en-US" sz="1800" dirty="0" smtClean="0">
                <a:solidFill>
                  <a:srgbClr val="0070C0"/>
                </a:solidFill>
              </a:rPr>
            </a:br>
            <a:r>
              <a:rPr lang="en-US" sz="1800" dirty="0" smtClean="0">
                <a:solidFill>
                  <a:srgbClr val="0070C0"/>
                </a:solidFill>
              </a:rPr>
              <a:t>John Scall -- CFR </a:t>
            </a:r>
            <a:r>
              <a:rPr lang="en-US" sz="1800" dirty="0" smtClean="0"/>
              <a:t/>
            </a:r>
            <a:br>
              <a:rPr lang="en-US" sz="1800" dirty="0" smtClean="0"/>
            </a:br>
            <a:r>
              <a:rPr lang="en-US" sz="1800" dirty="0" smtClean="0"/>
              <a:t>Public Broadcast Service: </a:t>
            </a:r>
            <a:r>
              <a:rPr lang="en-US" sz="1800" dirty="0" smtClean="0"/>
              <a:t> Robert </a:t>
            </a:r>
            <a:r>
              <a:rPr lang="en-US" sz="1800" dirty="0" smtClean="0"/>
              <a:t>Mcneil -- CFR </a:t>
            </a:r>
            <a:br>
              <a:rPr lang="en-US" sz="1800" dirty="0" smtClean="0"/>
            </a:br>
            <a:r>
              <a:rPr lang="en-US" sz="1800" dirty="0" smtClean="0">
                <a:solidFill>
                  <a:srgbClr val="0070C0"/>
                </a:solidFill>
              </a:rPr>
              <a:t>Jim Lehrer -- CFR </a:t>
            </a:r>
            <a:br>
              <a:rPr lang="en-US" sz="1800" dirty="0" smtClean="0">
                <a:solidFill>
                  <a:srgbClr val="0070C0"/>
                </a:solidFill>
              </a:rPr>
            </a:br>
            <a:r>
              <a:rPr lang="en-US" sz="1800" dirty="0" smtClean="0">
                <a:solidFill>
                  <a:srgbClr val="0070C0"/>
                </a:solidFill>
              </a:rPr>
              <a:t>C. Hunter-</a:t>
            </a:r>
            <a:r>
              <a:rPr lang="en-US" sz="1800" dirty="0" err="1" smtClean="0">
                <a:solidFill>
                  <a:srgbClr val="0070C0"/>
                </a:solidFill>
              </a:rPr>
              <a:t>Gault</a:t>
            </a:r>
            <a:r>
              <a:rPr lang="en-US" sz="1800" dirty="0" smtClean="0">
                <a:solidFill>
                  <a:srgbClr val="0070C0"/>
                </a:solidFill>
              </a:rPr>
              <a:t> -- CFR </a:t>
            </a:r>
            <a:br>
              <a:rPr lang="en-US" sz="1800" dirty="0" smtClean="0">
                <a:solidFill>
                  <a:srgbClr val="0070C0"/>
                </a:solidFill>
              </a:rPr>
            </a:br>
            <a:r>
              <a:rPr lang="en-US" sz="1800" dirty="0" err="1" smtClean="0">
                <a:solidFill>
                  <a:srgbClr val="0070C0"/>
                </a:solidFill>
              </a:rPr>
              <a:t>Hodding</a:t>
            </a:r>
            <a:r>
              <a:rPr lang="en-US" sz="1800" dirty="0" smtClean="0">
                <a:solidFill>
                  <a:srgbClr val="0070C0"/>
                </a:solidFill>
              </a:rPr>
              <a:t> Carter III -- CFR </a:t>
            </a:r>
            <a:br>
              <a:rPr lang="en-US" sz="1800" dirty="0" smtClean="0">
                <a:solidFill>
                  <a:srgbClr val="0070C0"/>
                </a:solidFill>
              </a:rPr>
            </a:br>
            <a:r>
              <a:rPr lang="en-US" sz="1800" dirty="0" smtClean="0">
                <a:solidFill>
                  <a:srgbClr val="0070C0"/>
                </a:solidFill>
              </a:rPr>
              <a:t>Daniel Schorr -- CFR </a:t>
            </a:r>
            <a:r>
              <a:rPr lang="en-US" sz="1800" dirty="0" smtClean="0"/>
              <a:t/>
            </a:r>
            <a:br>
              <a:rPr lang="en-US" sz="1800" dirty="0" smtClean="0"/>
            </a:br>
            <a:r>
              <a:rPr lang="en-US" sz="1800" dirty="0" smtClean="0"/>
              <a:t>Associated Press: </a:t>
            </a:r>
            <a:r>
              <a:rPr lang="en-US" sz="1800" dirty="0" smtClean="0"/>
              <a:t>               Stanley </a:t>
            </a:r>
            <a:r>
              <a:rPr lang="en-US" sz="1800" dirty="0" err="1" smtClean="0"/>
              <a:t>Swinton</a:t>
            </a:r>
            <a:r>
              <a:rPr lang="en-US" sz="1800" dirty="0" smtClean="0"/>
              <a:t> -- CFR </a:t>
            </a:r>
            <a:br>
              <a:rPr lang="en-US" sz="1800" dirty="0" smtClean="0"/>
            </a:br>
            <a:r>
              <a:rPr lang="en-US" sz="1800" dirty="0" smtClean="0">
                <a:solidFill>
                  <a:srgbClr val="0070C0"/>
                </a:solidFill>
              </a:rPr>
              <a:t>Harold Anderson -- CFR </a:t>
            </a:r>
            <a:br>
              <a:rPr lang="en-US" sz="1800" dirty="0" smtClean="0">
                <a:solidFill>
                  <a:srgbClr val="0070C0"/>
                </a:solidFill>
              </a:rPr>
            </a:br>
            <a:r>
              <a:rPr lang="en-US" sz="1800" dirty="0" smtClean="0">
                <a:solidFill>
                  <a:srgbClr val="0070C0"/>
                </a:solidFill>
              </a:rPr>
              <a:t>Katharine Graham -- CFR, TC </a:t>
            </a:r>
            <a:r>
              <a:rPr lang="en-US" sz="1600" dirty="0" smtClean="0"/>
              <a:t/>
            </a:r>
            <a:br>
              <a:rPr lang="en-US" sz="1600" dirty="0" smtClean="0"/>
            </a:b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TotalTime>
  <Words>1312</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Circus Continues</vt:lpstr>
      <vt:lpstr>Modern Day Traitors</vt:lpstr>
      <vt:lpstr>Warring from Within!</vt:lpstr>
      <vt:lpstr>World Domination</vt:lpstr>
      <vt:lpstr>Goals</vt:lpstr>
      <vt:lpstr>Let’s See Now!</vt:lpstr>
      <vt:lpstr>2008 Presidential Election</vt:lpstr>
      <vt:lpstr>Magazines</vt:lpstr>
      <vt:lpstr>Television and other Media</vt:lpstr>
      <vt:lpstr>Continued</vt:lpstr>
      <vt:lpstr>Companies Under CFR Control</vt:lpstr>
      <vt:lpstr>More Companies</vt:lpstr>
      <vt:lpstr>Crazy</vt:lpstr>
      <vt:lpstr>Supreme Court Catholics</vt:lpstr>
      <vt:lpstr>8 Out of 9!!!!!</vt:lpstr>
      <vt:lpstr>Pathetic</vt:lpstr>
      <vt:lpstr>Chiniquy Knew</vt:lpstr>
      <vt:lpstr>Senators</vt:lpstr>
      <vt:lpstr>Congressmen</vt:lpstr>
      <vt:lpstr>The Death of Protestant America!</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Circus Continues</dc:title>
  <dc:creator>Dad</dc:creator>
  <cp:lastModifiedBy>Dad</cp:lastModifiedBy>
  <cp:revision>10</cp:revision>
  <dcterms:created xsi:type="dcterms:W3CDTF">2010-05-26T14:36:08Z</dcterms:created>
  <dcterms:modified xsi:type="dcterms:W3CDTF">2010-05-31T13:26:47Z</dcterms:modified>
</cp:coreProperties>
</file>