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7" r:id="rId5"/>
    <p:sldId id="258" r:id="rId6"/>
    <p:sldId id="259" r:id="rId7"/>
    <p:sldId id="260" r:id="rId8"/>
    <p:sldId id="261" r:id="rId9"/>
    <p:sldId id="264" r:id="rId10"/>
    <p:sldId id="265" r:id="rId11"/>
    <p:sldId id="280" r:id="rId12"/>
    <p:sldId id="267" r:id="rId13"/>
    <p:sldId id="262" r:id="rId14"/>
    <p:sldId id="268" r:id="rId15"/>
    <p:sldId id="271" r:id="rId16"/>
    <p:sldId id="269" r:id="rId17"/>
    <p:sldId id="266" r:id="rId18"/>
    <p:sldId id="272" r:id="rId19"/>
    <p:sldId id="273" r:id="rId20"/>
    <p:sldId id="276" r:id="rId21"/>
    <p:sldId id="278"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07BAD-8DFD-4D0C-8CF7-8D4A62DF095B}"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56556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07BAD-8DFD-4D0C-8CF7-8D4A62DF095B}"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330847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07BAD-8DFD-4D0C-8CF7-8D4A62DF095B}"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346660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07BAD-8DFD-4D0C-8CF7-8D4A62DF095B}"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382798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207BAD-8DFD-4D0C-8CF7-8D4A62DF095B}"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156051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07BAD-8DFD-4D0C-8CF7-8D4A62DF095B}"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100638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07BAD-8DFD-4D0C-8CF7-8D4A62DF095B}"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213507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07BAD-8DFD-4D0C-8CF7-8D4A62DF095B}"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394838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07BAD-8DFD-4D0C-8CF7-8D4A62DF095B}"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587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207BAD-8DFD-4D0C-8CF7-8D4A62DF095B}"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153077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207BAD-8DFD-4D0C-8CF7-8D4A62DF095B}"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971D-098F-47FD-9F42-AC58F5F6F1AB}" type="slidenum">
              <a:rPr lang="en-US" smtClean="0"/>
              <a:t>‹#›</a:t>
            </a:fld>
            <a:endParaRPr lang="en-US"/>
          </a:p>
        </p:txBody>
      </p:sp>
    </p:spTree>
    <p:extLst>
      <p:ext uri="{BB962C8B-B14F-4D97-AF65-F5344CB8AC3E}">
        <p14:creationId xmlns:p14="http://schemas.microsoft.com/office/powerpoint/2010/main" val="157635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07BAD-8DFD-4D0C-8CF7-8D4A62DF095B}"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B971D-098F-47FD-9F42-AC58F5F6F1AB}" type="slidenum">
              <a:rPr lang="en-US" smtClean="0"/>
              <a:t>‹#›</a:t>
            </a:fld>
            <a:endParaRPr lang="en-US"/>
          </a:p>
        </p:txBody>
      </p:sp>
    </p:spTree>
    <p:extLst>
      <p:ext uri="{BB962C8B-B14F-4D97-AF65-F5344CB8AC3E}">
        <p14:creationId xmlns:p14="http://schemas.microsoft.com/office/powerpoint/2010/main" val="158366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341437"/>
          </a:xfrm>
        </p:spPr>
        <p:txBody>
          <a:bodyPr/>
          <a:lstStyle/>
          <a:p>
            <a:r>
              <a:rPr lang="en-US" b="1" i="1" u="sng" dirty="0" smtClean="0">
                <a:solidFill>
                  <a:srgbClr val="FF0000"/>
                </a:solidFill>
                <a:latin typeface="Arial Black" panose="020B0A04020102020204" pitchFamily="34" charset="0"/>
              </a:rPr>
              <a:t>Mr. Wilson Goes to Moscow</a:t>
            </a:r>
            <a:endParaRPr lang="en-US" b="1" i="1" u="sng" dirty="0">
              <a:solidFill>
                <a:srgbClr val="FF0000"/>
              </a:solidFill>
              <a:latin typeface="Arial Black" panose="020B0A0402010202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80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9652"/>
          </a:xfrm>
        </p:spPr>
        <p:txBody>
          <a:bodyPr>
            <a:normAutofit/>
          </a:bodyPr>
          <a:lstStyle/>
          <a:p>
            <a:r>
              <a:rPr lang="en-US" dirty="0" smtClean="0"/>
              <a:t>  </a:t>
            </a:r>
            <a:r>
              <a:rPr lang="en-US" b="1" i="1" u="sng" dirty="0" smtClean="0">
                <a:solidFill>
                  <a:srgbClr val="FF0000"/>
                </a:solidFill>
                <a:latin typeface="Algerian" panose="04020705040A02060702" pitchFamily="82" charset="0"/>
              </a:rPr>
              <a:t>Francis’ representative Speaks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787400"/>
            <a:ext cx="6019800" cy="6070599"/>
          </a:xfrm>
        </p:spPr>
        <p:txBody>
          <a:bodyPr>
            <a:normAutofit fontScale="92500" lnSpcReduction="20000"/>
          </a:bodyPr>
          <a:lstStyle/>
          <a:p>
            <a:r>
              <a:rPr lang="en-US" dirty="0"/>
              <a:t>Archbishop Celestino Migliore, </a:t>
            </a:r>
            <a:r>
              <a:rPr lang="en-US" dirty="0" smtClean="0"/>
              <a:t>the Vatican </a:t>
            </a:r>
            <a:r>
              <a:rPr lang="en-US" dirty="0"/>
              <a:t>Ambassador for this </a:t>
            </a:r>
            <a:r>
              <a:rPr lang="en-US" dirty="0" smtClean="0"/>
              <a:t>ecumenical event</a:t>
            </a:r>
            <a:r>
              <a:rPr lang="en-US" dirty="0"/>
              <a:t>, brought </a:t>
            </a:r>
            <a:r>
              <a:rPr lang="en-US" dirty="0" smtClean="0"/>
              <a:t>greetings from </a:t>
            </a:r>
            <a:r>
              <a:rPr lang="en-US" dirty="0"/>
              <a:t>Pope Francis. In his speech </a:t>
            </a:r>
            <a:r>
              <a:rPr lang="en-US" dirty="0" smtClean="0"/>
              <a:t>to the </a:t>
            </a:r>
            <a:r>
              <a:rPr lang="en-US" dirty="0"/>
              <a:t>different religious and </a:t>
            </a:r>
            <a:r>
              <a:rPr lang="en-US" dirty="0" smtClean="0"/>
              <a:t>political leaders </a:t>
            </a:r>
            <a:r>
              <a:rPr lang="en-US" dirty="0"/>
              <a:t>he told them the </a:t>
            </a:r>
            <a:r>
              <a:rPr lang="en-US" dirty="0" smtClean="0"/>
              <a:t>Roman Catholic </a:t>
            </a:r>
            <a:r>
              <a:rPr lang="en-US" dirty="0"/>
              <a:t>Church was not only </a:t>
            </a:r>
            <a:r>
              <a:rPr lang="en-US" dirty="0" smtClean="0"/>
              <a:t>proud to </a:t>
            </a:r>
            <a:r>
              <a:rPr lang="en-US" dirty="0"/>
              <a:t>participate in this celebration </a:t>
            </a:r>
            <a:r>
              <a:rPr lang="en-US" dirty="0" smtClean="0"/>
              <a:t>but they </a:t>
            </a:r>
            <a:r>
              <a:rPr lang="en-US" dirty="0"/>
              <a:t>felt it was their “duty.” He </a:t>
            </a:r>
            <a:r>
              <a:rPr lang="en-US" dirty="0" smtClean="0"/>
              <a:t>also said </a:t>
            </a:r>
            <a:r>
              <a:rPr lang="en-US" dirty="0"/>
              <a:t>it was not Rome’s intention </a:t>
            </a:r>
            <a:r>
              <a:rPr lang="en-US" dirty="0" smtClean="0"/>
              <a:t>to focus </a:t>
            </a:r>
            <a:r>
              <a:rPr lang="en-US" dirty="0"/>
              <a:t>on the divisions brought about by the </a:t>
            </a:r>
            <a:r>
              <a:rPr lang="en-US" dirty="0" smtClean="0"/>
              <a:t>Protestant Reformation </a:t>
            </a:r>
            <a:r>
              <a:rPr lang="en-US" dirty="0"/>
              <a:t>which he characterized as a </a:t>
            </a:r>
            <a:r>
              <a:rPr lang="en-US" b="1" i="1" u="sng" dirty="0"/>
              <a:t>“disease </a:t>
            </a:r>
            <a:r>
              <a:rPr lang="en-US" b="1" i="1" u="sng" dirty="0" smtClean="0"/>
              <a:t>of conflict</a:t>
            </a:r>
            <a:r>
              <a:rPr lang="en-US" dirty="0"/>
              <a:t>,” but instead to look forward to a new “</a:t>
            </a:r>
            <a:r>
              <a:rPr lang="en-US" dirty="0" smtClean="0"/>
              <a:t>joint future</a:t>
            </a:r>
            <a:r>
              <a:rPr lang="en-US" dirty="0"/>
              <a:t>” based upon overcoming the “prejudices </a:t>
            </a:r>
            <a:r>
              <a:rPr lang="en-US" dirty="0" smtClean="0"/>
              <a:t>about the </a:t>
            </a:r>
            <a:r>
              <a:rPr lang="en-US" dirty="0"/>
              <a:t>Reformation</a:t>
            </a:r>
            <a:r>
              <a:rPr lang="en-US" dirty="0" smtClean="0"/>
              <a:t>.” </a:t>
            </a:r>
            <a:r>
              <a:rPr lang="en-US" dirty="0"/>
              <a:t>Surprisingly, Archbishop Celestino Migliore </a:t>
            </a:r>
            <a:r>
              <a:rPr lang="en-US" dirty="0" smtClean="0"/>
              <a:t>also </a:t>
            </a:r>
            <a:r>
              <a:rPr lang="en-US" b="1" i="1" u="sng" dirty="0" smtClean="0"/>
              <a:t>praised </a:t>
            </a:r>
            <a:r>
              <a:rPr lang="en-US" b="1" i="1" u="sng" dirty="0"/>
              <a:t>the important understanding that we </a:t>
            </a:r>
            <a:r>
              <a:rPr lang="en-US" b="1" i="1" u="sng" dirty="0" smtClean="0"/>
              <a:t>must maintain </a:t>
            </a:r>
            <a:r>
              <a:rPr lang="en-US" b="1" i="1" u="sng" dirty="0"/>
              <a:t>the “centrality” of the Word of </a:t>
            </a:r>
            <a:r>
              <a:rPr lang="en-US" b="1" i="1" u="sng" dirty="0" smtClean="0"/>
              <a:t>God.</a:t>
            </a:r>
            <a:endParaRPr lang="en-US" b="1" i="1" u="sng" dirty="0"/>
          </a:p>
        </p:txBody>
      </p:sp>
      <p:pic>
        <p:nvPicPr>
          <p:cNvPr id="5" name="Content Placeholder 4"/>
          <p:cNvPicPr>
            <a:picLocks noGrp="1" noChangeAspect="1"/>
          </p:cNvPicPr>
          <p:nvPr>
            <p:ph sz="half" idx="2"/>
          </p:nvPr>
        </p:nvPicPr>
        <p:blipFill>
          <a:blip r:embed="rId2"/>
          <a:stretch>
            <a:fillRect/>
          </a:stretch>
        </p:blipFill>
        <p:spPr>
          <a:xfrm>
            <a:off x="6019801" y="787400"/>
            <a:ext cx="6172200" cy="6070599"/>
          </a:xfrm>
          <a:prstGeom prst="rect">
            <a:avLst/>
          </a:prstGeom>
        </p:spPr>
      </p:pic>
    </p:spTree>
    <p:extLst>
      <p:ext uri="{BB962C8B-B14F-4D97-AF65-F5344CB8AC3E}">
        <p14:creationId xmlns:p14="http://schemas.microsoft.com/office/powerpoint/2010/main" val="335889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43000"/>
          </a:xfrm>
        </p:spPr>
        <p:txBody>
          <a:bodyPr/>
          <a:lstStyle/>
          <a:p>
            <a:r>
              <a:rPr lang="en-US" dirty="0" smtClean="0"/>
              <a:t>                               </a:t>
            </a:r>
            <a:r>
              <a:rPr lang="en-US" b="1" i="1" u="sng" dirty="0" smtClean="0">
                <a:solidFill>
                  <a:srgbClr val="C00000"/>
                </a:solidFill>
              </a:rPr>
              <a:t>Wake Up!!!</a:t>
            </a:r>
            <a:endParaRPr lang="en-US" b="1" i="1" u="sng" dirty="0">
              <a:solidFill>
                <a:srgbClr val="C00000"/>
              </a:solidFill>
            </a:endParaRPr>
          </a:p>
        </p:txBody>
      </p:sp>
      <p:sp>
        <p:nvSpPr>
          <p:cNvPr id="3" name="Content Placeholder 2"/>
          <p:cNvSpPr>
            <a:spLocks noGrp="1"/>
          </p:cNvSpPr>
          <p:nvPr>
            <p:ph idx="1"/>
          </p:nvPr>
        </p:nvSpPr>
        <p:spPr>
          <a:xfrm>
            <a:off x="0" y="850900"/>
            <a:ext cx="12192000" cy="6007100"/>
          </a:xfrm>
        </p:spPr>
        <p:txBody>
          <a:bodyPr>
            <a:normAutofit/>
          </a:bodyPr>
          <a:lstStyle/>
          <a:p>
            <a:r>
              <a:rPr lang="en-US" sz="3200" dirty="0"/>
              <a:t>“The Roman Church now presents a fair front to </a:t>
            </a:r>
            <a:r>
              <a:rPr lang="en-US" sz="3200" dirty="0" smtClean="0"/>
              <a:t>the world</a:t>
            </a:r>
            <a:r>
              <a:rPr lang="en-US" sz="3200" dirty="0"/>
              <a:t>, covering with apologies her record of horrible cruelties. She has clothed herself in </a:t>
            </a:r>
            <a:r>
              <a:rPr lang="en-US" sz="3200" dirty="0" smtClean="0"/>
              <a:t>Christ like garments</a:t>
            </a:r>
            <a:r>
              <a:rPr lang="en-US" sz="3200" dirty="0"/>
              <a:t>; but she is unchanged. Every principle of the papacy that existed in past ages </a:t>
            </a:r>
            <a:r>
              <a:rPr lang="en-US" sz="3200" dirty="0" smtClean="0"/>
              <a:t>exists today</a:t>
            </a:r>
            <a:r>
              <a:rPr lang="en-US" sz="3200" dirty="0"/>
              <a:t>. The doctrines devised in the darkest ages are still held. Let none deceive themselves. </a:t>
            </a:r>
            <a:r>
              <a:rPr lang="en-US" sz="3200" dirty="0" smtClean="0"/>
              <a:t>The papacy </a:t>
            </a:r>
            <a:r>
              <a:rPr lang="en-US" sz="3200" dirty="0"/>
              <a:t>that Protestants are now so ready to honor is the same that ruled the world in the days </a:t>
            </a:r>
            <a:r>
              <a:rPr lang="en-US" sz="3200" dirty="0" smtClean="0"/>
              <a:t>of the </a:t>
            </a:r>
            <a:r>
              <a:rPr lang="en-US" sz="3200" dirty="0"/>
              <a:t>Reformation, when men of God stood up, at the peril of their lives, to expose her </a:t>
            </a:r>
            <a:r>
              <a:rPr lang="en-US" sz="3200" dirty="0" smtClean="0"/>
              <a:t>iniquity. She </a:t>
            </a:r>
            <a:r>
              <a:rPr lang="en-US" sz="3200" dirty="0"/>
              <a:t>possesses the same pride and arrogant assumption that lorded it over kings and princes, </a:t>
            </a:r>
            <a:r>
              <a:rPr lang="en-US" sz="3200" dirty="0" smtClean="0"/>
              <a:t>and claimed </a:t>
            </a:r>
            <a:r>
              <a:rPr lang="en-US" sz="3200" dirty="0"/>
              <a:t>the prerogatives of God. Her spirit is no less cruel and despotic now than when </a:t>
            </a:r>
            <a:r>
              <a:rPr lang="en-US" sz="3200" dirty="0" smtClean="0"/>
              <a:t>she crushed </a:t>
            </a:r>
            <a:r>
              <a:rPr lang="en-US" sz="3200" dirty="0"/>
              <a:t>out human liberty and slew the saints of the Most High.” Great Controversy, pg. 571</a:t>
            </a:r>
          </a:p>
          <a:p>
            <a:endParaRPr lang="en-US" dirty="0"/>
          </a:p>
        </p:txBody>
      </p:sp>
    </p:spTree>
    <p:extLst>
      <p:ext uri="{BB962C8B-B14F-4D97-AF65-F5344CB8AC3E}">
        <p14:creationId xmlns:p14="http://schemas.microsoft.com/office/powerpoint/2010/main" val="386944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33399"/>
          </a:xfrm>
        </p:spPr>
        <p:txBody>
          <a:bodyPr>
            <a:normAutofit fontScale="90000"/>
          </a:bodyPr>
          <a:lstStyle/>
          <a:p>
            <a:r>
              <a:rPr lang="en-US" dirty="0" smtClean="0"/>
              <a:t>                            </a:t>
            </a:r>
            <a:r>
              <a:rPr lang="en-US" b="1" i="1" u="sng" dirty="0" smtClean="0">
                <a:solidFill>
                  <a:srgbClr val="FF0000"/>
                </a:solidFill>
              </a:rPr>
              <a:t>Disease of Conflict</a:t>
            </a:r>
            <a:endParaRPr lang="en-US" b="1" i="1" u="sng" dirty="0">
              <a:solidFill>
                <a:srgbClr val="FF0000"/>
              </a:solidFill>
            </a:endParaRPr>
          </a:p>
        </p:txBody>
      </p:sp>
      <p:sp>
        <p:nvSpPr>
          <p:cNvPr id="3" name="Content Placeholder 2"/>
          <p:cNvSpPr>
            <a:spLocks noGrp="1"/>
          </p:cNvSpPr>
          <p:nvPr>
            <p:ph idx="1"/>
          </p:nvPr>
        </p:nvSpPr>
        <p:spPr>
          <a:xfrm>
            <a:off x="0" y="381000"/>
            <a:ext cx="12192000" cy="6476999"/>
          </a:xfrm>
        </p:spPr>
        <p:txBody>
          <a:bodyPr>
            <a:normAutofit fontScale="92500"/>
          </a:bodyPr>
          <a:lstStyle/>
          <a:p>
            <a:r>
              <a:rPr lang="en-US" dirty="0" smtClean="0"/>
              <a:t>“As </a:t>
            </a:r>
            <a:r>
              <a:rPr lang="en-US" dirty="0"/>
              <a:t>the Christian princes advanced to sign the Confession, Melanchthon interposed, saying: "It is for the theologians and ministers to propose these things; let us reserve for other matters the authority of the mighty ones of the earth." "God forbid," replied John of Saxony, "that you should exclude me. I am resolved to do what is right, without troubling myself about my crown. I desire to confess the Lord. My electoral hat and my ermine are not so precious to me as the cross of Jesus Christ." Having thus spoken, he wrote down his name. Said another of the princes as he took the pen: "If the honor of my Lord Jesus Christ requires it, I am ready . . . to leave my goods and life behind." "I would rather renounce my subjects and my states, rather quit the country of my fathers staff in hand," he continued, "than receive any other doctrine than that which is contained in this Confession." </a:t>
            </a:r>
            <a:r>
              <a:rPr lang="en-US" dirty="0" smtClean="0"/>
              <a:t> </a:t>
            </a:r>
            <a:r>
              <a:rPr lang="en-US" dirty="0"/>
              <a:t>Such was the faith and daring of those men of </a:t>
            </a:r>
            <a:r>
              <a:rPr lang="en-US" dirty="0" smtClean="0"/>
              <a:t>God. The </a:t>
            </a:r>
            <a:r>
              <a:rPr lang="en-US" dirty="0"/>
              <a:t>appointed time came to appear before the emperor. Charles V, seated upon his throne, surrounded by the electors and the princes, gave audience to the Protestant Reformers. The confession of their faith was read. In that august assembly the truths of the gospel were clearly set forth, and the errors of the papal church were pointed out. </a:t>
            </a:r>
            <a:r>
              <a:rPr lang="en-US" b="1" i="1" u="sng" dirty="0"/>
              <a:t>Well has that day been pronounced "the greatest day of the Reformation, and one of the most glorious in the history of Christianity and of mankind</a:t>
            </a:r>
            <a:r>
              <a:rPr lang="en-US" b="1" i="1" u="sng" dirty="0" smtClean="0"/>
              <a:t>.“</a:t>
            </a:r>
            <a:r>
              <a:rPr lang="en-US" dirty="0" smtClean="0"/>
              <a:t> Great Controversy, pg. 207</a:t>
            </a:r>
            <a:endParaRPr lang="en-US" dirty="0"/>
          </a:p>
        </p:txBody>
      </p:sp>
    </p:spTree>
    <p:extLst>
      <p:ext uri="{BB962C8B-B14F-4D97-AF65-F5344CB8AC3E}">
        <p14:creationId xmlns:p14="http://schemas.microsoft.com/office/powerpoint/2010/main" val="168270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rPr>
              <a:t>Open Your Eyes!!!!</a:t>
            </a:r>
            <a:endParaRPr lang="en-US" b="1" i="1" u="sng" dirty="0">
              <a:solidFill>
                <a:srgbClr val="FF0000"/>
              </a:solidFill>
            </a:endParaRPr>
          </a:p>
        </p:txBody>
      </p:sp>
      <p:sp>
        <p:nvSpPr>
          <p:cNvPr id="3" name="Content Placeholder 2"/>
          <p:cNvSpPr>
            <a:spLocks noGrp="1"/>
          </p:cNvSpPr>
          <p:nvPr>
            <p:ph idx="1"/>
          </p:nvPr>
        </p:nvSpPr>
        <p:spPr>
          <a:xfrm>
            <a:off x="0" y="647700"/>
            <a:ext cx="12192000" cy="6210299"/>
          </a:xfrm>
        </p:spPr>
        <p:txBody>
          <a:bodyPr>
            <a:normAutofit/>
          </a:bodyPr>
          <a:lstStyle/>
          <a:p>
            <a:r>
              <a:rPr lang="en-US" sz="4000" dirty="0"/>
              <a:t>Michael </a:t>
            </a:r>
            <a:r>
              <a:rPr lang="en-US" sz="4000" dirty="0" err="1" smtClean="0"/>
              <a:t>Kaminisky</a:t>
            </a:r>
            <a:r>
              <a:rPr lang="en-US" sz="4000" dirty="0"/>
              <a:t>, president of the Adventist Church’s Moscow-based Euro-Asia Division, who interpreted Wilson’s remarks, marveled that senior clergy from the Russian Orthodox Church, the Roman Catholic Church, and the Islamic faith joined their Protestant counterparts in supporting the Bible.</a:t>
            </a:r>
          </a:p>
          <a:p>
            <a:r>
              <a:rPr lang="en-US" sz="4000" b="1" i="1" u="sng" dirty="0">
                <a:solidFill>
                  <a:srgbClr val="FF0000"/>
                </a:solidFill>
              </a:rPr>
              <a:t>“It was interesting to see people from various walks of life find something in common,” he said in an interview. “Everyone spoke about the importance of the Word of God.” </a:t>
            </a:r>
          </a:p>
        </p:txBody>
      </p:sp>
    </p:spTree>
    <p:extLst>
      <p:ext uri="{BB962C8B-B14F-4D97-AF65-F5344CB8AC3E}">
        <p14:creationId xmlns:p14="http://schemas.microsoft.com/office/powerpoint/2010/main" val="352525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0070C0"/>
                </a:solidFill>
                <a:latin typeface="Algerian" panose="04020705040A02060702" pitchFamily="82" charset="0"/>
              </a:rPr>
              <a:t>Centrality of Scripture??????</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23900"/>
            <a:ext cx="6172200" cy="6134100"/>
          </a:xfrm>
          <a:prstGeom prst="rect">
            <a:avLst/>
          </a:prstGeom>
        </p:spPr>
      </p:pic>
      <p:sp>
        <p:nvSpPr>
          <p:cNvPr id="4" name="Content Placeholder 3"/>
          <p:cNvSpPr>
            <a:spLocks noGrp="1"/>
          </p:cNvSpPr>
          <p:nvPr>
            <p:ph sz="half" idx="2"/>
          </p:nvPr>
        </p:nvSpPr>
        <p:spPr>
          <a:xfrm>
            <a:off x="6172200" y="635000"/>
            <a:ext cx="6019800" cy="6223000"/>
          </a:xfrm>
        </p:spPr>
        <p:txBody>
          <a:bodyPr>
            <a:normAutofit fontScale="92500" lnSpcReduction="10000"/>
          </a:bodyPr>
          <a:lstStyle/>
          <a:p>
            <a:r>
              <a:rPr lang="en-US" dirty="0" smtClean="0"/>
              <a:t>“The </a:t>
            </a:r>
            <a:r>
              <a:rPr lang="en-US" dirty="0"/>
              <a:t>bishop of Durham at one time bought of a bookseller who was a friend of Tyndale his whole stock of Bibles, for the purpose of destroying them, supposing that this would greatly hinder the work. But, on the contrary, the money thus furnished, purchased material for a new and better edition, which, but for this, could not have been published. When Tyndale was afterward made a prisoner, his liberty was offered him on condition that he would reveal the names of those who had helped him meet the expense of printing his Bibles. He replied that the bishop of Durham had done more than any other person; for by paying a large price for the books left on hand, he had enabled him to go on with good courage</a:t>
            </a:r>
            <a:r>
              <a:rPr lang="en-US" dirty="0" smtClean="0"/>
              <a:t>.”  GC, pg. 247</a:t>
            </a:r>
            <a:endParaRPr lang="en-US" dirty="0"/>
          </a:p>
        </p:txBody>
      </p:sp>
    </p:spTree>
    <p:extLst>
      <p:ext uri="{BB962C8B-B14F-4D97-AF65-F5344CB8AC3E}">
        <p14:creationId xmlns:p14="http://schemas.microsoft.com/office/powerpoint/2010/main" val="142420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00099"/>
          </a:xfrm>
        </p:spPr>
        <p:txBody>
          <a:bodyPr>
            <a:normAutofit fontScale="90000"/>
          </a:bodyPr>
          <a:lstStyle/>
          <a:p>
            <a:r>
              <a:rPr lang="en-US" dirty="0" smtClean="0">
                <a:solidFill>
                  <a:srgbClr val="0070C0"/>
                </a:solidFill>
              </a:rPr>
              <a:t>                 </a:t>
            </a:r>
            <a:r>
              <a:rPr lang="en-US" b="1" i="1" u="sng" dirty="0" smtClean="0">
                <a:solidFill>
                  <a:srgbClr val="0070C0"/>
                </a:solidFill>
              </a:rPr>
              <a:t>Rome </a:t>
            </a:r>
            <a:r>
              <a:rPr lang="en-US" b="1" i="1" u="sng" dirty="0">
                <a:solidFill>
                  <a:srgbClr val="0070C0"/>
                </a:solidFill>
              </a:rPr>
              <a:t>Hates the Bible and Never Changes</a:t>
            </a:r>
          </a:p>
        </p:txBody>
      </p:sp>
      <p:sp>
        <p:nvSpPr>
          <p:cNvPr id="3" name="Content Placeholder 2"/>
          <p:cNvSpPr>
            <a:spLocks noGrp="1"/>
          </p:cNvSpPr>
          <p:nvPr>
            <p:ph idx="1"/>
          </p:nvPr>
        </p:nvSpPr>
        <p:spPr>
          <a:xfrm>
            <a:off x="0" y="596900"/>
            <a:ext cx="11353800" cy="6261099"/>
          </a:xfrm>
        </p:spPr>
        <p:txBody>
          <a:bodyPr>
            <a:normAutofit/>
          </a:bodyPr>
          <a:lstStyle/>
          <a:p>
            <a:r>
              <a:rPr lang="en-US" sz="3200" dirty="0" smtClean="0"/>
              <a:t>“The </a:t>
            </a:r>
            <a:r>
              <a:rPr lang="en-US" sz="3200" dirty="0"/>
              <a:t>war against the Bible, carried forward for so many centuries in France, culminated in the scenes of the Revolution. That terrible </a:t>
            </a:r>
            <a:r>
              <a:rPr lang="en-US" sz="3200" dirty="0" smtClean="0"/>
              <a:t>out breaking </a:t>
            </a:r>
            <a:r>
              <a:rPr lang="en-US" sz="3200" dirty="0"/>
              <a:t>was but the legitimate result of Rome's suppression of the Scriptures. (See Appendix.) It presented the most striking illustration which the world has ever witnessed of the working out of the papal policy-- an illustration of the results to which for more than a </a:t>
            </a:r>
            <a:r>
              <a:rPr lang="en-US" sz="3200" dirty="0" smtClean="0"/>
              <a:t>thousand years </a:t>
            </a:r>
            <a:r>
              <a:rPr lang="en-US" sz="3200" dirty="0"/>
              <a:t>the teaching of the Roman Church had been </a:t>
            </a:r>
            <a:r>
              <a:rPr lang="en-US" sz="3200" dirty="0" smtClean="0"/>
              <a:t>tending. The </a:t>
            </a:r>
            <a:r>
              <a:rPr lang="en-US" sz="3200" dirty="0"/>
              <a:t>suppression of the Scriptures during the period of papal supremacy was foretold by the prophets; and the Revelator points also to the terrible results that were to accrue especially to France from the domination of the "man of sin</a:t>
            </a:r>
            <a:r>
              <a:rPr lang="en-US" sz="3200" dirty="0" smtClean="0"/>
              <a:t>.“  GC, pgs. 265,266</a:t>
            </a:r>
            <a:endParaRPr lang="en-US" sz="3200" dirty="0"/>
          </a:p>
        </p:txBody>
      </p:sp>
    </p:spTree>
    <p:extLst>
      <p:ext uri="{BB962C8B-B14F-4D97-AF65-F5344CB8AC3E}">
        <p14:creationId xmlns:p14="http://schemas.microsoft.com/office/powerpoint/2010/main" val="267390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rPr>
              <a:t>Spiritualism Embraces the Bible!!!!!</a:t>
            </a:r>
            <a:endParaRPr lang="en-US" b="1" i="1" u="sng" dirty="0">
              <a:solidFill>
                <a:srgbClr val="0070C0"/>
              </a:solidFill>
            </a:endParaRPr>
          </a:p>
        </p:txBody>
      </p:sp>
      <p:sp>
        <p:nvSpPr>
          <p:cNvPr id="3" name="Content Placeholder 2"/>
          <p:cNvSpPr>
            <a:spLocks noGrp="1"/>
          </p:cNvSpPr>
          <p:nvPr>
            <p:ph idx="1"/>
          </p:nvPr>
        </p:nvSpPr>
        <p:spPr>
          <a:xfrm>
            <a:off x="0" y="546100"/>
            <a:ext cx="12192000" cy="6311899"/>
          </a:xfrm>
        </p:spPr>
        <p:txBody>
          <a:bodyPr>
            <a:normAutofit/>
          </a:bodyPr>
          <a:lstStyle/>
          <a:p>
            <a:r>
              <a:rPr lang="en-US" dirty="0" smtClean="0"/>
              <a:t>“It </a:t>
            </a:r>
            <a:r>
              <a:rPr lang="en-US" dirty="0"/>
              <a:t>is true that spiritualism is now changing its form and, veiling some of its more objectionable features, is </a:t>
            </a:r>
            <a:r>
              <a:rPr lang="en-US" dirty="0" smtClean="0"/>
              <a:t>assuming a </a:t>
            </a:r>
            <a:r>
              <a:rPr lang="en-US" dirty="0"/>
              <a:t>Christian guise. But its utterances from the platform and the press have been before the public for many years, and in these its real character stands revealed. These teachings cannot be denied or </a:t>
            </a:r>
            <a:r>
              <a:rPr lang="en-US" dirty="0" smtClean="0"/>
              <a:t>hidden. Even </a:t>
            </a:r>
            <a:r>
              <a:rPr lang="en-US" dirty="0"/>
              <a:t>in its present form, so far from being more worthy of toleration than formerly, it is really a more dangerous, because a more subtle, deception. While it formerly denounced Christ and the Bible, it now professes to accept both. </a:t>
            </a:r>
            <a:r>
              <a:rPr lang="en-US" b="1" i="1" u="sng" dirty="0"/>
              <a:t>But the Bible is interpreted in a manner that is pleasing to the unrenewed heart, while its solemn and vital truths are made of no effect. Love is dwelt upon as the chief attribute of God, but it is degraded to a weak sentimentalism, making little distinction between good and evil. God's justice, His denunciations of sin, the requirements of His holy law, are all kept out of sight. The people are taught to regard the Decalogue as a dead letter. Pleasing, bewitching fables captivate the senses and lead men to reject the Bible as the foundation of their faith. Christ is as verily denied as before; but Satan has so blinded the eyes of the people that the deception is not discerned</a:t>
            </a:r>
            <a:r>
              <a:rPr lang="en-US" b="1" i="1" u="sng" dirty="0" smtClean="0"/>
              <a:t>.”  </a:t>
            </a:r>
            <a:r>
              <a:rPr lang="en-US" dirty="0" smtClean="0"/>
              <a:t>GC, pgs. 557,558</a:t>
            </a:r>
            <a:endParaRPr lang="en-US" dirty="0"/>
          </a:p>
        </p:txBody>
      </p:sp>
    </p:spTree>
    <p:extLst>
      <p:ext uri="{BB962C8B-B14F-4D97-AF65-F5344CB8AC3E}">
        <p14:creationId xmlns:p14="http://schemas.microsoft.com/office/powerpoint/2010/main" val="220576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a:bodyPr>
          <a:lstStyle/>
          <a:p>
            <a:r>
              <a:rPr lang="en-US" dirty="0" smtClean="0"/>
              <a:t>              </a:t>
            </a:r>
            <a:r>
              <a:rPr lang="en-US" b="1" i="1" u="sng" dirty="0" smtClean="0">
                <a:solidFill>
                  <a:srgbClr val="FF0000"/>
                </a:solidFill>
              </a:rPr>
              <a:t>Wilson and the 3 Angel’s Messages</a:t>
            </a:r>
            <a:endParaRPr lang="en-US" b="1" i="1" u="sng" dirty="0">
              <a:solidFill>
                <a:srgbClr val="FF0000"/>
              </a:solidFill>
            </a:endParaRPr>
          </a:p>
        </p:txBody>
      </p:sp>
      <p:sp>
        <p:nvSpPr>
          <p:cNvPr id="3" name="Content Placeholder 2"/>
          <p:cNvSpPr>
            <a:spLocks noGrp="1"/>
          </p:cNvSpPr>
          <p:nvPr>
            <p:ph idx="1"/>
          </p:nvPr>
        </p:nvSpPr>
        <p:spPr>
          <a:xfrm>
            <a:off x="0" y="635000"/>
            <a:ext cx="12192000" cy="6223000"/>
          </a:xfrm>
        </p:spPr>
        <p:txBody>
          <a:bodyPr>
            <a:normAutofit fontScale="92500" lnSpcReduction="10000"/>
          </a:bodyPr>
          <a:lstStyle/>
          <a:p>
            <a:r>
              <a:rPr lang="en-US" dirty="0" smtClean="0"/>
              <a:t>“He </a:t>
            </a:r>
            <a:r>
              <a:rPr lang="en-US" dirty="0"/>
              <a:t>said the Seventh-day Adventist Church was grateful for the foundations of the Reformation, and he singled out several principles as especially important: only the Bible, </a:t>
            </a:r>
            <a:r>
              <a:rPr lang="en-US" b="1" i="1" u="sng" dirty="0"/>
              <a:t>salvation only by faith in Jesus</a:t>
            </a:r>
            <a:r>
              <a:rPr lang="en-US" dirty="0"/>
              <a:t>, Christ is the only mediator, </a:t>
            </a:r>
            <a:r>
              <a:rPr lang="en-US" b="1" i="1" u="sng" dirty="0"/>
              <a:t>eternal life only through the grace of Jesus</a:t>
            </a:r>
            <a:r>
              <a:rPr lang="en-US" dirty="0"/>
              <a:t>, and to God only be the glory. </a:t>
            </a:r>
          </a:p>
          <a:p>
            <a:r>
              <a:rPr lang="en-US" dirty="0"/>
              <a:t>Wilson said that those Reformation truths are proclaimed by sharing the </a:t>
            </a:r>
            <a:r>
              <a:rPr lang="en-US" b="1" i="1" u="sng" dirty="0"/>
              <a:t>three angels’ messages of Christ’s soon coming in Revelation 14. </a:t>
            </a:r>
          </a:p>
          <a:p>
            <a:r>
              <a:rPr lang="en-US" dirty="0"/>
              <a:t>“The very heart of the three angels’ messages is righteousness, the justification of Christ,” he said. </a:t>
            </a:r>
          </a:p>
          <a:p>
            <a:r>
              <a:rPr lang="en-US" dirty="0"/>
              <a:t>Pointing to Jesus’ words in Luke 4:18, Wilson added, “The Reformation must help make Christianity practical. Preach the gospel to the poor. Heal the broken hearted. Preach deliverance to the captives, recovery of sight to the blind, and set at liberty those who are bruised. As the Reformation continues, may these principles burn in our hearts and help us truly fulfill the Protestant Reformation.” </a:t>
            </a:r>
          </a:p>
          <a:p>
            <a:r>
              <a:rPr lang="en-US" dirty="0"/>
              <a:t>He also thanked the Russian government for protecting religious freedom in a part of the world where it can be difficult for Protestants to spread the gospel</a:t>
            </a:r>
            <a:r>
              <a:rPr lang="en-US" dirty="0" smtClean="0"/>
              <a:t>.”  ANN, Nov. 1, 2107</a:t>
            </a:r>
            <a:endParaRPr lang="en-US" dirty="0"/>
          </a:p>
        </p:txBody>
      </p:sp>
    </p:spTree>
    <p:extLst>
      <p:ext uri="{BB962C8B-B14F-4D97-AF65-F5344CB8AC3E}">
        <p14:creationId xmlns:p14="http://schemas.microsoft.com/office/powerpoint/2010/main" val="40304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70C0"/>
                </a:solidFill>
                <a:latin typeface="Algerian" panose="04020705040A02060702" pitchFamily="82" charset="0"/>
              </a:rPr>
              <a:t>Salvation only by faith in Jesus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1" y="685800"/>
            <a:ext cx="6019799" cy="6172199"/>
          </a:xfrm>
        </p:spPr>
        <p:txBody>
          <a:bodyPr>
            <a:normAutofit fontScale="92500" lnSpcReduction="20000"/>
          </a:bodyPr>
          <a:lstStyle/>
          <a:p>
            <a:r>
              <a:rPr lang="en-US" dirty="0" smtClean="0"/>
              <a:t>Just believe in Jesus???  Who in that room, of all those denominations, could not feel content with that comment</a:t>
            </a:r>
            <a:r>
              <a:rPr lang="en-US" dirty="0"/>
              <a:t>???  “Thou believest that there is one God; thou doest well: the devils also believe, and tremble</a:t>
            </a:r>
            <a:r>
              <a:rPr lang="en-US" dirty="0" smtClean="0"/>
              <a:t>. </a:t>
            </a:r>
            <a:r>
              <a:rPr lang="en-US" dirty="0"/>
              <a:t>But wilt thou know, O vain man, that faith without works is dead</a:t>
            </a:r>
            <a:r>
              <a:rPr lang="en-US" dirty="0" smtClean="0"/>
              <a:t>?”  James 2:19,20</a:t>
            </a:r>
          </a:p>
          <a:p>
            <a:r>
              <a:rPr lang="en-US" dirty="0" smtClean="0"/>
              <a:t>“While </a:t>
            </a:r>
            <a:r>
              <a:rPr lang="en-US" dirty="0"/>
              <a:t>it formerly denounced Christ and the Bible, it now professes to accept both. But the Bible is interpreted in a manner that is pleasing to the unrenewed heart, while its solemn and vital truths are made of no effect. Love is dwelt upon as the chief attribute of God, but it is degraded to a weak sentimentalism, making little distinction between good and evil. God's justice, His denunciations of sin, the requirements of His holy law, are all kept out of sight</a:t>
            </a:r>
            <a:r>
              <a:rPr lang="en-US" dirty="0" smtClean="0"/>
              <a:t>.”  GC, pg. 558</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85800"/>
            <a:ext cx="6172199" cy="6172199"/>
          </a:xfrm>
          <a:prstGeom prst="rect">
            <a:avLst/>
          </a:prstGeom>
        </p:spPr>
      </p:pic>
    </p:spTree>
    <p:extLst>
      <p:ext uri="{BB962C8B-B14F-4D97-AF65-F5344CB8AC3E}">
        <p14:creationId xmlns:p14="http://schemas.microsoft.com/office/powerpoint/2010/main" val="347066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Sermons and Articles </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71500"/>
            <a:ext cx="12192000" cy="6286500"/>
          </a:xfrm>
        </p:spPr>
        <p:txBody>
          <a:bodyPr>
            <a:normAutofit/>
          </a:bodyPr>
          <a:lstStyle/>
          <a:p>
            <a:r>
              <a:rPr lang="en-US" sz="3200" dirty="0" smtClean="0"/>
              <a:t>In nearly 8 years, Ted Wilson has repeatedly declared the importance of preaching the three angel’s messages to the world.  In all the messages and articles that I have read, he has never actually discussed and pinpointed who Babylon fallen is in the 2</a:t>
            </a:r>
            <a:r>
              <a:rPr lang="en-US" sz="3200" baseline="30000" dirty="0" smtClean="0"/>
              <a:t>nd</a:t>
            </a:r>
            <a:r>
              <a:rPr lang="en-US" sz="3200" dirty="0" smtClean="0"/>
              <a:t> angel’s message, nor has he discussed the beast and his image in the 3</a:t>
            </a:r>
            <a:r>
              <a:rPr lang="en-US" sz="3200" baseline="30000" dirty="0" smtClean="0"/>
              <a:t>rd</a:t>
            </a:r>
            <a:r>
              <a:rPr lang="en-US" sz="3200" dirty="0" smtClean="0"/>
              <a:t> angel’s message.  When asked at ASI, in August 2014, Wilson declared the mark of the beast is any other day of the week than the 7</a:t>
            </a:r>
            <a:r>
              <a:rPr lang="en-US" sz="3200" baseline="30000" dirty="0" smtClean="0"/>
              <a:t>th</a:t>
            </a:r>
            <a:r>
              <a:rPr lang="en-US" sz="3200" dirty="0" smtClean="0"/>
              <a:t> day Sabbath!  What is this???  He gives lip service to the message, but never speaks on the parts that would make his ecumenical friends unhappy!!!   Even his comments in Moscow  left the ecumenical audience smiling as he spoke!!  Everyone felt good about the 3 angel’s messages as simply believing in Jesus!</a:t>
            </a:r>
            <a:endParaRPr lang="en-US" sz="3200" dirty="0"/>
          </a:p>
        </p:txBody>
      </p:sp>
    </p:spTree>
    <p:extLst>
      <p:ext uri="{BB962C8B-B14F-4D97-AF65-F5344CB8AC3E}">
        <p14:creationId xmlns:p14="http://schemas.microsoft.com/office/powerpoint/2010/main" val="376316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0070C0"/>
                </a:solidFill>
                <a:latin typeface="Algerian" panose="04020705040A02060702" pitchFamily="82" charset="0"/>
              </a:rPr>
              <a:t>Sigh and Cry!!!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a:bodyPr>
          <a:lstStyle/>
          <a:p>
            <a:r>
              <a:rPr lang="en-US" sz="4000" dirty="0" smtClean="0"/>
              <a:t>“And </a:t>
            </a:r>
            <a:r>
              <a:rPr lang="en-US" sz="4000" dirty="0"/>
              <a:t>the LORD said unto him, Go through the midst of the city, through the midst of Jerusalem, and set a mark upon the foreheads of the men that sigh and that cry for all the abominations that be done in the midst </a:t>
            </a:r>
            <a:r>
              <a:rPr lang="en-US" sz="4000" dirty="0" smtClean="0"/>
              <a:t>thereof. And </a:t>
            </a:r>
            <a:r>
              <a:rPr lang="en-US" sz="4000" dirty="0"/>
              <a:t>to the others he said in mine hearing, Go ye after him through the city, and smite: let not your eye spare, neither have ye </a:t>
            </a:r>
            <a:r>
              <a:rPr lang="en-US" sz="4000" dirty="0" smtClean="0"/>
              <a:t>pity: Slay </a:t>
            </a:r>
            <a:r>
              <a:rPr lang="en-US" sz="4000" dirty="0"/>
              <a:t>utterly old and young, both maids, and little children, and women: but come not near any man upon whom is the mark; and begin at my sanctuary. Then they began at the ancient men which were before the house</a:t>
            </a:r>
            <a:r>
              <a:rPr lang="en-US" sz="4000" dirty="0" smtClean="0"/>
              <a:t>.”  Ezekiel 9:4-6</a:t>
            </a:r>
            <a:endParaRPr lang="en-US" sz="4000" dirty="0"/>
          </a:p>
        </p:txBody>
      </p:sp>
    </p:spTree>
    <p:extLst>
      <p:ext uri="{BB962C8B-B14F-4D97-AF65-F5344CB8AC3E}">
        <p14:creationId xmlns:p14="http://schemas.microsoft.com/office/powerpoint/2010/main" val="139314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6019800" cy="838199"/>
          </a:xfrm>
        </p:spPr>
        <p:txBody>
          <a:bodyPr>
            <a:normAutofit/>
          </a:bodyPr>
          <a:lstStyle/>
          <a:p>
            <a:r>
              <a:rPr lang="en-US" dirty="0" smtClean="0"/>
              <a:t>       </a:t>
            </a:r>
            <a:r>
              <a:rPr lang="en-US" b="1" i="1" u="sng" dirty="0" smtClean="0">
                <a:solidFill>
                  <a:srgbClr val="7030A0"/>
                </a:solidFill>
                <a:latin typeface="Algerian" panose="04020705040A02060702" pitchFamily="82" charset="0"/>
              </a:rPr>
              <a:t>Track Record</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1"/>
            <a:ext cx="6172200" cy="6858000"/>
          </a:xfrm>
          <a:prstGeom prst="rect">
            <a:avLst/>
          </a:prstGeom>
        </p:spPr>
      </p:pic>
      <p:sp>
        <p:nvSpPr>
          <p:cNvPr id="4" name="Content Placeholder 3"/>
          <p:cNvSpPr>
            <a:spLocks noGrp="1"/>
          </p:cNvSpPr>
          <p:nvPr>
            <p:ph sz="half" idx="2"/>
          </p:nvPr>
        </p:nvSpPr>
        <p:spPr>
          <a:xfrm>
            <a:off x="6172200" y="685800"/>
            <a:ext cx="6019800" cy="6172200"/>
          </a:xfrm>
        </p:spPr>
        <p:txBody>
          <a:bodyPr>
            <a:noAutofit/>
          </a:bodyPr>
          <a:lstStyle/>
          <a:p>
            <a:r>
              <a:rPr lang="en-US" sz="2000" dirty="0"/>
              <a:t> </a:t>
            </a:r>
            <a:r>
              <a:rPr lang="en-US" sz="2000" dirty="0" smtClean="0"/>
              <a:t>1. General </a:t>
            </a:r>
            <a:r>
              <a:rPr lang="en-US" sz="2000" dirty="0"/>
              <a:t>Conference 2010, Ted Wilson opposes Spiritual Formation. Actually had pushed for it in 2001</a:t>
            </a:r>
            <a:r>
              <a:rPr lang="en-US" sz="2000" dirty="0" smtClean="0"/>
              <a:t>!</a:t>
            </a:r>
            <a:endParaRPr lang="en-US" sz="2000" dirty="0"/>
          </a:p>
          <a:p>
            <a:r>
              <a:rPr lang="en-US" sz="2000" dirty="0"/>
              <a:t>2). Promotes 3 angels messages, but never publicly proclaims with clarity the second or the third </a:t>
            </a:r>
            <a:r>
              <a:rPr lang="en-US" sz="2000" dirty="0" smtClean="0"/>
              <a:t>angel’s </a:t>
            </a:r>
            <a:r>
              <a:rPr lang="en-US" sz="2000" dirty="0"/>
              <a:t>message. </a:t>
            </a:r>
          </a:p>
          <a:p>
            <a:r>
              <a:rPr lang="en-US" sz="2000" dirty="0"/>
              <a:t> </a:t>
            </a:r>
            <a:r>
              <a:rPr lang="en-US" sz="2000" dirty="0" smtClean="0"/>
              <a:t>3</a:t>
            </a:r>
            <a:r>
              <a:rPr lang="en-US" sz="2000" dirty="0"/>
              <a:t>). Promotes Great Controversy, but gives us </a:t>
            </a:r>
            <a:r>
              <a:rPr lang="en-US" sz="2000" dirty="0" smtClean="0"/>
              <a:t>‘The </a:t>
            </a:r>
            <a:r>
              <a:rPr lang="en-US" sz="2000" dirty="0"/>
              <a:t>Great </a:t>
            </a:r>
            <a:r>
              <a:rPr lang="en-US" sz="2000" dirty="0" smtClean="0"/>
              <a:t>Hope’ </a:t>
            </a:r>
            <a:r>
              <a:rPr lang="en-US" sz="2000" dirty="0"/>
              <a:t>with NO clarity on the 2nd or 3rd </a:t>
            </a:r>
            <a:r>
              <a:rPr lang="en-US" sz="2000" dirty="0" smtClean="0"/>
              <a:t>angel’s </a:t>
            </a:r>
            <a:r>
              <a:rPr lang="en-US" sz="2000" dirty="0"/>
              <a:t>message.     </a:t>
            </a:r>
          </a:p>
          <a:p>
            <a:r>
              <a:rPr lang="en-US" sz="2000" dirty="0"/>
              <a:t> </a:t>
            </a:r>
            <a:r>
              <a:rPr lang="en-US" sz="2000" dirty="0" smtClean="0"/>
              <a:t>4</a:t>
            </a:r>
            <a:r>
              <a:rPr lang="en-US" sz="2000" dirty="0"/>
              <a:t>). Goes to Russia, mentions like always, 3 </a:t>
            </a:r>
            <a:r>
              <a:rPr lang="en-US" sz="2000" dirty="0" smtClean="0"/>
              <a:t>angel’s </a:t>
            </a:r>
            <a:r>
              <a:rPr lang="en-US" sz="2000" dirty="0"/>
              <a:t>messages, but says nothing of 2nd or 3rd </a:t>
            </a:r>
            <a:r>
              <a:rPr lang="en-US" sz="2000" dirty="0" smtClean="0"/>
              <a:t>angel’s </a:t>
            </a:r>
            <a:r>
              <a:rPr lang="en-US" sz="2000" dirty="0"/>
              <a:t>message.  </a:t>
            </a:r>
          </a:p>
          <a:p>
            <a:r>
              <a:rPr lang="en-US" sz="2000" dirty="0"/>
              <a:t>  </a:t>
            </a:r>
            <a:r>
              <a:rPr lang="en-US" sz="2000" dirty="0" smtClean="0"/>
              <a:t>5</a:t>
            </a:r>
            <a:r>
              <a:rPr lang="en-US" sz="2000" dirty="0"/>
              <a:t>). States publicly on 3ABN that Mark of The Beast is any other day than Saturday. He must know better than this?</a:t>
            </a:r>
          </a:p>
          <a:p>
            <a:r>
              <a:rPr lang="en-US" sz="2000" dirty="0"/>
              <a:t> </a:t>
            </a:r>
            <a:r>
              <a:rPr lang="en-US" sz="2000" dirty="0" smtClean="0"/>
              <a:t> </a:t>
            </a:r>
            <a:r>
              <a:rPr lang="en-US" sz="2000" dirty="0"/>
              <a:t>Until Ted Wilson states publicly his position on The Mark of the Beast, Who Babylon fallen is, and the entire 3 </a:t>
            </a:r>
            <a:r>
              <a:rPr lang="en-US" sz="2000" dirty="0" smtClean="0"/>
              <a:t>angel’s </a:t>
            </a:r>
            <a:r>
              <a:rPr lang="en-US" sz="2000" dirty="0"/>
              <a:t>messages, there will surely always be doubts as to where he stands on these important issues.</a:t>
            </a:r>
          </a:p>
          <a:p>
            <a:endParaRPr lang="en-US" sz="2000" dirty="0"/>
          </a:p>
        </p:txBody>
      </p:sp>
    </p:spTree>
    <p:extLst>
      <p:ext uri="{BB962C8B-B14F-4D97-AF65-F5344CB8AC3E}">
        <p14:creationId xmlns:p14="http://schemas.microsoft.com/office/powerpoint/2010/main" val="32395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latin typeface="Algerian" panose="04020705040A02060702" pitchFamily="82" charset="0"/>
              </a:rPr>
              <a:t>Long Time Coming</a:t>
            </a:r>
            <a:endParaRPr lang="en-US" b="1" i="1" u="sng" dirty="0">
              <a:latin typeface="Algerian" panose="04020705040A02060702" pitchFamily="82" charset="0"/>
            </a:endParaRPr>
          </a:p>
        </p:txBody>
      </p:sp>
      <p:sp>
        <p:nvSpPr>
          <p:cNvPr id="3" name="Content Placeholder 2"/>
          <p:cNvSpPr>
            <a:spLocks noGrp="1"/>
          </p:cNvSpPr>
          <p:nvPr>
            <p:ph idx="1"/>
          </p:nvPr>
        </p:nvSpPr>
        <p:spPr>
          <a:xfrm>
            <a:off x="0" y="800100"/>
            <a:ext cx="12192000" cy="5943600"/>
          </a:xfrm>
        </p:spPr>
        <p:txBody>
          <a:bodyPr>
            <a:normAutofit lnSpcReduction="10000"/>
          </a:bodyPr>
          <a:lstStyle/>
          <a:p>
            <a:r>
              <a:rPr lang="en-US" dirty="0" smtClean="0"/>
              <a:t>For decades, the Seventh day Adventist leaders have been imbibing the ecumenical spirit of Rome! </a:t>
            </a:r>
          </a:p>
          <a:p>
            <a:r>
              <a:rPr lang="en-US" dirty="0" smtClean="0"/>
              <a:t>1.  Froom and Anderson rewrote Adventist doctrine to go along with Rome in the 1950’s!</a:t>
            </a:r>
          </a:p>
          <a:p>
            <a:r>
              <a:rPr lang="en-US" dirty="0"/>
              <a:t>2</a:t>
            </a:r>
            <a:r>
              <a:rPr lang="en-US" dirty="0" smtClean="0"/>
              <a:t>.  Arthur Maxwell, BB Beach and others sung the praises of Rome at Vatican II.</a:t>
            </a:r>
          </a:p>
          <a:p>
            <a:r>
              <a:rPr lang="en-US" dirty="0" smtClean="0"/>
              <a:t>3. Neal Wilson, in 1975, said our belief in the papacy as the antichrist was in the garbage. </a:t>
            </a:r>
          </a:p>
          <a:p>
            <a:r>
              <a:rPr lang="en-US" dirty="0" smtClean="0"/>
              <a:t>4. George Vandemann, Mervyn Maxwell, and Myron </a:t>
            </a:r>
            <a:r>
              <a:rPr lang="en-US" dirty="0"/>
              <a:t>W</a:t>
            </a:r>
            <a:r>
              <a:rPr lang="en-US" dirty="0" smtClean="0"/>
              <a:t>idmer said that Rome was now a Christian Church and preaches the gospel straight from the Bible.</a:t>
            </a:r>
          </a:p>
          <a:p>
            <a:r>
              <a:rPr lang="en-US" dirty="0" smtClean="0"/>
              <a:t>5. We changed our logo from 3 angel’s to 3 wavy lines to harmonize with the ecumenical council of 1982 in Lima, Peru.</a:t>
            </a:r>
          </a:p>
          <a:p>
            <a:r>
              <a:rPr lang="en-US" dirty="0" smtClean="0"/>
              <a:t>6.  Jan Paulsen and Ted Wilson have bent over backwards to accommodate Rome!</a:t>
            </a:r>
          </a:p>
          <a:p>
            <a:pPr marL="0" indent="0">
              <a:buNone/>
            </a:pPr>
            <a:r>
              <a:rPr lang="en-US" dirty="0"/>
              <a:t> </a:t>
            </a:r>
            <a:r>
              <a:rPr lang="en-US" dirty="0" smtClean="0"/>
              <a:t> When will the voice of protest be heard in Adventism again??? </a:t>
            </a:r>
          </a:p>
          <a:p>
            <a:endParaRPr lang="en-US" dirty="0"/>
          </a:p>
        </p:txBody>
      </p:sp>
    </p:spTree>
    <p:extLst>
      <p:ext uri="{BB962C8B-B14F-4D97-AF65-F5344CB8AC3E}">
        <p14:creationId xmlns:p14="http://schemas.microsoft.com/office/powerpoint/2010/main" val="392126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FF0000"/>
                </a:solidFill>
                <a:latin typeface="Algerian" panose="04020705040A02060702" pitchFamily="82" charset="0"/>
              </a:rPr>
              <a:t>Uniting on Common Points!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60400"/>
            <a:ext cx="12192000" cy="6197599"/>
          </a:xfrm>
        </p:spPr>
        <p:txBody>
          <a:bodyPr>
            <a:normAutofit/>
          </a:bodyPr>
          <a:lstStyle/>
          <a:p>
            <a:r>
              <a:rPr lang="en-US" sz="4800" dirty="0" smtClean="0"/>
              <a:t>“When </a:t>
            </a:r>
            <a:r>
              <a:rPr lang="en-US" sz="4800" dirty="0"/>
              <a:t>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sz="4800" dirty="0" smtClean="0"/>
              <a:t>.”  GC, pg. 445</a:t>
            </a:r>
            <a:endParaRPr lang="en-US" sz="4800" dirty="0"/>
          </a:p>
        </p:txBody>
      </p:sp>
    </p:spTree>
    <p:extLst>
      <p:ext uri="{BB962C8B-B14F-4D97-AF65-F5344CB8AC3E}">
        <p14:creationId xmlns:p14="http://schemas.microsoft.com/office/powerpoint/2010/main" val="183552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Will You be Part of This Work?</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73100"/>
            <a:ext cx="12192000" cy="6184899"/>
          </a:xfrm>
        </p:spPr>
        <p:txBody>
          <a:bodyPr>
            <a:normAutofit fontScale="92500"/>
          </a:bodyPr>
          <a:lstStyle/>
          <a:p>
            <a:r>
              <a:rPr lang="en-US" dirty="0" smtClean="0"/>
              <a:t>“In </a:t>
            </a:r>
            <a:r>
              <a:rPr lang="en-US" dirty="0"/>
              <a:t>the closing work of God in the earth, the standard of His law will be again exalted. False religion may </a:t>
            </a:r>
            <a:r>
              <a:rPr lang="en-US" smtClean="0"/>
              <a:t>prevail,iniquity</a:t>
            </a:r>
            <a:r>
              <a:rPr lang="en-US" dirty="0" smtClean="0"/>
              <a:t> </a:t>
            </a:r>
            <a:r>
              <a:rPr lang="en-US" dirty="0"/>
              <a:t>may abound, the love of many may wax cold, the cross of Calvary may be lost sight of, and darkness, like the pall of death, may spread over the world; the whole force of the popular current may be turned against the truth; plot after plot may be formed to overthrow the people of God; 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Boldly will men of God's appointment denounce the union of the church with the world.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 . . If any man worship the beast and his image, and receive his mark in his forehead, or in his hand, the same shall drink of the wine of the wrath of God, which is poured out without mixture into the cup of His indignation." Revelation 14:7-10.</a:t>
            </a:r>
          </a:p>
        </p:txBody>
      </p:sp>
    </p:spTree>
    <p:extLst>
      <p:ext uri="{BB962C8B-B14F-4D97-AF65-F5344CB8AC3E}">
        <p14:creationId xmlns:p14="http://schemas.microsoft.com/office/powerpoint/2010/main" val="141243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7030A0"/>
                </a:solidFill>
                <a:latin typeface="Algerian" panose="04020705040A02060702" pitchFamily="82" charset="0"/>
              </a:rPr>
              <a:t>No Cloak!</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09600"/>
            <a:ext cx="12192000" cy="6248399"/>
          </a:xfrm>
        </p:spPr>
        <p:txBody>
          <a:bodyPr>
            <a:normAutofit/>
          </a:bodyPr>
          <a:lstStyle/>
          <a:p>
            <a:r>
              <a:rPr lang="en-US" dirty="0" smtClean="0"/>
              <a:t>“In </a:t>
            </a:r>
            <a:r>
              <a:rPr lang="en-US" dirty="0"/>
              <a:t>the time when His wrath shall go forth in judgments, these humble, devoted followers of Christ will be distinguished from the rest of the world by their soul anguish, which is expressed in lamentation and weeping, reproofs and warnings. While others try to throw a cloak over the existing evil, and excuse the great wickedness everywhere prevalent, those who have a zeal for God's honor and a love for souls will not hold their peace to obtain favor of any. Their righteous souls are vexed day by day with the unholy works and conversation of the unrighteous. They are powerless to stop the rushing torrent of iniquity, and hence they are filled with grief and alarm. They mourn before God to see religion despised in the very homes of those who have had great light. They lament and afflict their souls because pride, avarice, selfishness, and deception of almost every kind are in the church. The Spirit of God, which prompts to reproof, is trampled underfoot, while the servants of Satan triumph. God is dishonored, the truth made of none effect</a:t>
            </a:r>
            <a:r>
              <a:rPr lang="en-US" dirty="0" smtClean="0"/>
              <a:t>.”  5 Testimonies, pg. 210</a:t>
            </a:r>
            <a:endParaRPr lang="en-US" dirty="0"/>
          </a:p>
        </p:txBody>
      </p:sp>
    </p:spTree>
    <p:extLst>
      <p:ext uri="{BB962C8B-B14F-4D97-AF65-F5344CB8AC3E}">
        <p14:creationId xmlns:p14="http://schemas.microsoft.com/office/powerpoint/2010/main" val="373946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199" cy="6857999"/>
          </a:xfrm>
          <a:prstGeom prst="rect">
            <a:avLst/>
          </a:prstGeom>
        </p:spPr>
      </p:pic>
      <p:sp>
        <p:nvSpPr>
          <p:cNvPr id="4" name="Content Placeholder 3"/>
          <p:cNvSpPr>
            <a:spLocks noGrp="1"/>
          </p:cNvSpPr>
          <p:nvPr>
            <p:ph sz="half" idx="2"/>
          </p:nvPr>
        </p:nvSpPr>
        <p:spPr>
          <a:xfrm>
            <a:off x="6172200" y="0"/>
            <a:ext cx="6019800" cy="6857999"/>
          </a:xfrm>
        </p:spPr>
        <p:txBody>
          <a:bodyPr/>
          <a:lstStyle/>
          <a:p>
            <a:r>
              <a:rPr lang="en-US" dirty="0" smtClean="0"/>
              <a:t>500 years ago, on October 31, 1517, German monk Martin Luther nailed the 95 theses or protests on the church door in Wittenberg, Germany. The world has never been the same sense.  Luther’s Reformation brought the great principles of:</a:t>
            </a:r>
          </a:p>
          <a:p>
            <a:r>
              <a:rPr lang="en-US" dirty="0" smtClean="0"/>
              <a:t>1. civil and religious freedom for everyone.</a:t>
            </a:r>
          </a:p>
          <a:p>
            <a:r>
              <a:rPr lang="en-US" dirty="0" smtClean="0"/>
              <a:t>2. the middle class.</a:t>
            </a:r>
          </a:p>
          <a:p>
            <a:r>
              <a:rPr lang="en-US" dirty="0" smtClean="0"/>
              <a:t>3. the right of all men to worship God according to the dictates of his/her own conscience.</a:t>
            </a:r>
          </a:p>
          <a:p>
            <a:r>
              <a:rPr lang="en-US" dirty="0" smtClean="0"/>
              <a:t>500 years later, October 31,2017 saw a reformation too……….just not like Luther’s!!!  </a:t>
            </a:r>
            <a:endParaRPr lang="en-US" dirty="0"/>
          </a:p>
        </p:txBody>
      </p:sp>
    </p:spTree>
    <p:extLst>
      <p:ext uri="{BB962C8B-B14F-4D97-AF65-F5344CB8AC3E}">
        <p14:creationId xmlns:p14="http://schemas.microsoft.com/office/powerpoint/2010/main" val="232137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2099"/>
            <a:ext cx="10515600" cy="50799"/>
          </a:xfrm>
        </p:spPr>
        <p:txBody>
          <a:bodyPr>
            <a:normAutofit fontScale="90000"/>
          </a:bodyPr>
          <a:lstStyle/>
          <a:p>
            <a:endParaRPr lang="en-US" dirty="0"/>
          </a:p>
        </p:txBody>
      </p:sp>
      <p:sp>
        <p:nvSpPr>
          <p:cNvPr id="3" name="Content Placeholder 2"/>
          <p:cNvSpPr>
            <a:spLocks noGrp="1"/>
          </p:cNvSpPr>
          <p:nvPr>
            <p:ph sz="half" idx="1"/>
          </p:nvPr>
        </p:nvSpPr>
        <p:spPr>
          <a:xfrm>
            <a:off x="0" y="0"/>
            <a:ext cx="6019800" cy="6858000"/>
          </a:xfrm>
        </p:spPr>
        <p:txBody>
          <a:bodyPr>
            <a:normAutofit lnSpcReduction="10000"/>
          </a:bodyPr>
          <a:lstStyle/>
          <a:p>
            <a:r>
              <a:rPr lang="en-US" dirty="0" smtClean="0"/>
              <a:t>The Lutheran World Federation had a Luther Garden planted for the 500</a:t>
            </a:r>
            <a:r>
              <a:rPr lang="en-US" baseline="30000" dirty="0" smtClean="0"/>
              <a:t>th</a:t>
            </a:r>
            <a:r>
              <a:rPr lang="en-US" dirty="0" smtClean="0"/>
              <a:t> anniversary. They said it was in honor of Luther’s Reformation. In reality, the Lutheran Federation website said, “For the Lutheran World Foundation, the worldwide dimension of the project supports its fundamental notion of the church, as it has been phrased in its constitution: "The Lutheran World Foundation confesses the one, holy, catholic and apostolic church and wants to serve the unity of Christianity." On this basis, the Lutheran World Foundation wants to underline the ecumenical significance of the Reformation anniversary and its importance for the ecumenical relationships.”  WOW!</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3553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2499"/>
          </a:xfrm>
        </p:spPr>
        <p:txBody>
          <a:bodyPr/>
          <a:lstStyle/>
          <a:p>
            <a:r>
              <a:rPr lang="en-US" dirty="0" smtClean="0"/>
              <a:t> </a:t>
            </a:r>
            <a:r>
              <a:rPr lang="en-US" b="1" i="1" u="sng" dirty="0" smtClean="0">
                <a:solidFill>
                  <a:srgbClr val="FF0000"/>
                </a:solidFill>
              </a:rPr>
              <a:t>Churches Involved in the Luther Garden Ecumenism</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762000"/>
            <a:ext cx="6451600" cy="6096000"/>
          </a:xfrm>
          <a:prstGeom prst="rect">
            <a:avLst/>
          </a:prstGeom>
        </p:spPr>
      </p:pic>
      <p:sp>
        <p:nvSpPr>
          <p:cNvPr id="4" name="Content Placeholder 3"/>
          <p:cNvSpPr>
            <a:spLocks noGrp="1"/>
          </p:cNvSpPr>
          <p:nvPr>
            <p:ph sz="half" idx="2"/>
          </p:nvPr>
        </p:nvSpPr>
        <p:spPr>
          <a:xfrm>
            <a:off x="6172200" y="762000"/>
            <a:ext cx="6019800" cy="6096000"/>
          </a:xfrm>
        </p:spPr>
        <p:txBody>
          <a:bodyPr>
            <a:normAutofit/>
          </a:bodyPr>
          <a:lstStyle/>
          <a:p>
            <a:r>
              <a:rPr lang="en-US" sz="4400" dirty="0" smtClean="0"/>
              <a:t>Many, if not all major denominations around the globe planted a tree in the Garden, demonstrating their part in being a part of the ecumenical community of churches!</a:t>
            </a:r>
            <a:endParaRPr lang="en-US" sz="4400" dirty="0"/>
          </a:p>
        </p:txBody>
      </p:sp>
    </p:spTree>
    <p:extLst>
      <p:ext uri="{BB962C8B-B14F-4D97-AF65-F5344CB8AC3E}">
        <p14:creationId xmlns:p14="http://schemas.microsoft.com/office/powerpoint/2010/main" val="281055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0070C0"/>
                </a:solidFill>
                <a:latin typeface="Algerian" panose="04020705040A02060702" pitchFamily="82" charset="0"/>
              </a:rPr>
              <a:t>Even the  7</a:t>
            </a:r>
            <a:r>
              <a:rPr lang="en-US" b="1" i="1" u="sng" baseline="30000" dirty="0" smtClean="0">
                <a:solidFill>
                  <a:srgbClr val="0070C0"/>
                </a:solidFill>
                <a:latin typeface="Algerian" panose="04020705040A02060702" pitchFamily="82" charset="0"/>
              </a:rPr>
              <a:t>th</a:t>
            </a:r>
            <a:r>
              <a:rPr lang="en-US" b="1" i="1" u="sng" dirty="0" smtClean="0">
                <a:solidFill>
                  <a:srgbClr val="0070C0"/>
                </a:solidFill>
                <a:latin typeface="Algerian" panose="04020705040A02060702" pitchFamily="82" charset="0"/>
              </a:rPr>
              <a:t> day Adventists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23900"/>
            <a:ext cx="12192000" cy="6134099"/>
          </a:xfrm>
        </p:spPr>
        <p:txBody>
          <a:bodyPr>
            <a:normAutofit/>
          </a:bodyPr>
          <a:lstStyle/>
          <a:p>
            <a:r>
              <a:rPr lang="en-US" sz="4000" dirty="0" smtClean="0"/>
              <a:t>On March 3rd, 2015 a tree was planted for the Seventh-Day Adventist Church in Lower Saxony. The symbolical plantation of the Red Maple tree (Acer rubrum ‘October Glory’ was done by Rev. Ralf Schönfeld (president) and Rev. Detlef Bendig (deputy chairman)… On March 3rd, 2015 Johannes Scheel and Thomas Groß planted a Red Maple Tree (Acer rubrum ‚October Glory’) </a:t>
            </a:r>
            <a:r>
              <a:rPr lang="en-US" sz="4000" b="1" i="1" u="sng" dirty="0" smtClean="0">
                <a:solidFill>
                  <a:srgbClr val="FF0000"/>
                </a:solidFill>
              </a:rPr>
              <a:t>for the Seventh-Day Adventist in Berlin-Central Germany, which is a federation of churches from Berlin, Brandenburg, Saxony, Saxony-Anhalt and Thuringia.</a:t>
            </a:r>
          </a:p>
          <a:p>
            <a:endParaRPr lang="en-US" sz="3600" dirty="0"/>
          </a:p>
        </p:txBody>
      </p:sp>
    </p:spTree>
    <p:extLst>
      <p:ext uri="{BB962C8B-B14F-4D97-AF65-F5344CB8AC3E}">
        <p14:creationId xmlns:p14="http://schemas.microsoft.com/office/powerpoint/2010/main" val="162702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799"/>
          </a:xfrm>
        </p:spPr>
        <p:txBody>
          <a:bodyPr/>
          <a:lstStyle/>
          <a:p>
            <a:r>
              <a:rPr lang="en-US" dirty="0" smtClean="0"/>
              <a:t>      </a:t>
            </a:r>
            <a:r>
              <a:rPr lang="en-US" b="1" i="1" u="sng" dirty="0" smtClean="0">
                <a:solidFill>
                  <a:schemeClr val="accent2">
                    <a:lumMod val="75000"/>
                  </a:schemeClr>
                </a:solidFill>
              </a:rPr>
              <a:t>Where Was Ted Wilson on Reformation Day???</a:t>
            </a:r>
            <a:endParaRPr lang="en-US" b="1" i="1" u="sng" dirty="0">
              <a:solidFill>
                <a:schemeClr val="accent2">
                  <a:lumMod val="75000"/>
                </a:schemeClr>
              </a:solidFill>
            </a:endParaRPr>
          </a:p>
        </p:txBody>
      </p:sp>
      <p:sp>
        <p:nvSpPr>
          <p:cNvPr id="3" name="Content Placeholder 2"/>
          <p:cNvSpPr>
            <a:spLocks noGrp="1"/>
          </p:cNvSpPr>
          <p:nvPr>
            <p:ph sz="half" idx="1"/>
          </p:nvPr>
        </p:nvSpPr>
        <p:spPr>
          <a:xfrm>
            <a:off x="0" y="698500"/>
            <a:ext cx="6172200" cy="6159500"/>
          </a:xfrm>
        </p:spPr>
        <p:txBody>
          <a:bodyPr>
            <a:normAutofit/>
          </a:bodyPr>
          <a:lstStyle/>
          <a:p>
            <a:r>
              <a:rPr lang="en-US" dirty="0" smtClean="0"/>
              <a:t>“It is a great privilege on this day 500 years after the Reformation began, when there seem to be so much instability and challenges in the world, to continue the reformation in our own hearts,” Wilson said in a brief speech to 200 leaders gathered for the “Reformation: 500 Years” event on Oct. 31. ANN, Nov. 1, 2107 </a:t>
            </a:r>
          </a:p>
          <a:p>
            <a:r>
              <a:rPr lang="en-US" dirty="0"/>
              <a:t> </a:t>
            </a:r>
            <a:r>
              <a:rPr lang="en-US" dirty="0" smtClean="0"/>
              <a:t>    Adventist Church president Ted N.C. Wilson, right, speaking at a Reformation forum in Pashkov House in Moscow, Russia, on Oct. 31, 2017. Euro-Asia Division president Michael Kaminski is interpreting.</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698500"/>
            <a:ext cx="6019800" cy="6159500"/>
          </a:xfrm>
          <a:prstGeom prst="rect">
            <a:avLst/>
          </a:prstGeom>
        </p:spPr>
      </p:pic>
    </p:spTree>
    <p:extLst>
      <p:ext uri="{BB962C8B-B14F-4D97-AF65-F5344CB8AC3E}">
        <p14:creationId xmlns:p14="http://schemas.microsoft.com/office/powerpoint/2010/main" val="354090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6400800" cy="6858000"/>
          </a:xfrm>
          <a:prstGeom prst="rect">
            <a:avLst/>
          </a:prstGeom>
        </p:spPr>
      </p:pic>
      <p:sp>
        <p:nvSpPr>
          <p:cNvPr id="4" name="Content Placeholder 3"/>
          <p:cNvSpPr>
            <a:spLocks noGrp="1"/>
          </p:cNvSpPr>
          <p:nvPr>
            <p:ph sz="half" idx="2"/>
          </p:nvPr>
        </p:nvSpPr>
        <p:spPr>
          <a:xfrm>
            <a:off x="6400800" y="-12700"/>
            <a:ext cx="5791200" cy="6870700"/>
          </a:xfrm>
        </p:spPr>
        <p:txBody>
          <a:bodyPr>
            <a:normAutofit/>
          </a:bodyPr>
          <a:lstStyle/>
          <a:p>
            <a:r>
              <a:rPr lang="en-US" sz="3000" dirty="0"/>
              <a:t>Mikhail Kaminsky (far left), president of the Euro-Asian Division of the Seventh-day Adventist Church </a:t>
            </a:r>
            <a:r>
              <a:rPr lang="en-US" sz="3000" dirty="0" smtClean="0"/>
              <a:t>stands next </a:t>
            </a:r>
            <a:r>
              <a:rPr lang="en-US" sz="3000" dirty="0"/>
              <a:t>to Ted Wilson (second from left), President of the General Conference. Together they are standing </a:t>
            </a:r>
            <a:r>
              <a:rPr lang="en-US" sz="3000" dirty="0" smtClean="0"/>
              <a:t>shoulder to </a:t>
            </a:r>
            <a:r>
              <a:rPr lang="en-US" sz="3000" dirty="0"/>
              <a:t>shoulder with Apostolic, Communist, Evangelical, Lutheran, Muslim, Orthodox, Pentecostal with the </a:t>
            </a:r>
            <a:r>
              <a:rPr lang="en-US" sz="3000" dirty="0" smtClean="0"/>
              <a:t>Pope’s representative—Vatican </a:t>
            </a:r>
            <a:r>
              <a:rPr lang="en-US" sz="3000" dirty="0"/>
              <a:t>Ambassador and Roman Catholic, Archbishop Celestino Migliore (red arrow). </a:t>
            </a:r>
          </a:p>
          <a:p>
            <a:endParaRPr lang="en-US" sz="3000" dirty="0"/>
          </a:p>
          <a:p>
            <a:endParaRPr lang="en-US" sz="3000" dirty="0"/>
          </a:p>
        </p:txBody>
      </p:sp>
    </p:spTree>
    <p:extLst>
      <p:ext uri="{BB962C8B-B14F-4D97-AF65-F5344CB8AC3E}">
        <p14:creationId xmlns:p14="http://schemas.microsoft.com/office/powerpoint/2010/main" val="35080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3390</Words>
  <Application>Microsoft Office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Algerian</vt:lpstr>
      <vt:lpstr>Arial</vt:lpstr>
      <vt:lpstr>Arial Black</vt:lpstr>
      <vt:lpstr>Calibri</vt:lpstr>
      <vt:lpstr>Calibri Light</vt:lpstr>
      <vt:lpstr>Office Theme</vt:lpstr>
      <vt:lpstr>Mr. Wilson Goes to Moscow</vt:lpstr>
      <vt:lpstr>                              Sigh and Cry!!!</vt:lpstr>
      <vt:lpstr>                                 No Cloak!</vt:lpstr>
      <vt:lpstr>PowerPoint Presentation</vt:lpstr>
      <vt:lpstr>PowerPoint Presentation</vt:lpstr>
      <vt:lpstr> Churches Involved in the Luther Garden Ecumenism</vt:lpstr>
      <vt:lpstr>         Even the  7th day Adventists</vt:lpstr>
      <vt:lpstr>      Where Was Ted Wilson on Reformation Day???</vt:lpstr>
      <vt:lpstr>PowerPoint Presentation</vt:lpstr>
      <vt:lpstr>  Francis’ representative Speaks</vt:lpstr>
      <vt:lpstr>                               Wake Up!!!</vt:lpstr>
      <vt:lpstr>                            Disease of Conflict</vt:lpstr>
      <vt:lpstr>                      Open Your Eyes!!!!</vt:lpstr>
      <vt:lpstr>              Centrality of Scripture??????</vt:lpstr>
      <vt:lpstr>                 Rome Hates the Bible and Never Changes</vt:lpstr>
      <vt:lpstr>              Spiritualism Embraces the Bible!!!!!</vt:lpstr>
      <vt:lpstr>              Wilson and the 3 Angel’s Messages</vt:lpstr>
      <vt:lpstr>   Salvation only by faith in Jesus</vt:lpstr>
      <vt:lpstr>                     Sermons and Articles </vt:lpstr>
      <vt:lpstr>       Track Record</vt:lpstr>
      <vt:lpstr>                       Long Time Coming</vt:lpstr>
      <vt:lpstr>              Uniting on Common Points!</vt:lpstr>
      <vt:lpstr>               Will You be Part of This Work?</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Wilson Goes to Moscow</dc:title>
  <dc:creator>All Public</dc:creator>
  <cp:lastModifiedBy>All Public</cp:lastModifiedBy>
  <cp:revision>20</cp:revision>
  <dcterms:created xsi:type="dcterms:W3CDTF">2018-03-06T20:18:05Z</dcterms:created>
  <dcterms:modified xsi:type="dcterms:W3CDTF">2018-03-16T18:35:55Z</dcterms:modified>
</cp:coreProperties>
</file>