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3" r:id="rId10"/>
    <p:sldId id="264" r:id="rId11"/>
    <p:sldId id="265" r:id="rId12"/>
    <p:sldId id="267" r:id="rId13"/>
    <p:sldId id="269" r:id="rId14"/>
    <p:sldId id="268" r:id="rId15"/>
    <p:sldId id="266"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1" d="100"/>
          <a:sy n="71" d="100"/>
        </p:scale>
        <p:origin x="-216" y="-15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ED8217-D7E3-4DA9-B06E-4311D35D91EF}"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291025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ED8217-D7E3-4DA9-B06E-4311D35D91EF}"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475165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ED8217-D7E3-4DA9-B06E-4311D35D91EF}"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332158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ED8217-D7E3-4DA9-B06E-4311D35D91EF}"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283983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ED8217-D7E3-4DA9-B06E-4311D35D91EF}"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2773443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ED8217-D7E3-4DA9-B06E-4311D35D91EF}"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377577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ED8217-D7E3-4DA9-B06E-4311D35D91EF}" type="datetimeFigureOut">
              <a:rPr lang="en-US" smtClean="0"/>
              <a:pPr/>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63804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ED8217-D7E3-4DA9-B06E-4311D35D91EF}" type="datetimeFigureOut">
              <a:rPr lang="en-US" smtClean="0"/>
              <a:pPr/>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2737045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D8217-D7E3-4DA9-B06E-4311D35D91EF}" type="datetimeFigureOut">
              <a:rPr lang="en-US" smtClean="0"/>
              <a:pPr/>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49925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ED8217-D7E3-4DA9-B06E-4311D35D91EF}"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107767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ED8217-D7E3-4DA9-B06E-4311D35D91EF}"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653956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D8217-D7E3-4DA9-B06E-4311D35D91EF}" type="datetimeFigureOut">
              <a:rPr lang="en-US" smtClean="0"/>
              <a:pPr/>
              <a:t>3/3/2017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28A2D-D652-47A4-8218-C21FC050A9B1}" type="slidenum">
              <a:rPr lang="en-US" smtClean="0"/>
              <a:pPr/>
              <a:t>‹#›</a:t>
            </a:fld>
            <a:endParaRPr lang="en-US"/>
          </a:p>
        </p:txBody>
      </p:sp>
    </p:spTree>
    <p:extLst>
      <p:ext uri="{BB962C8B-B14F-4D97-AF65-F5344CB8AC3E}">
        <p14:creationId xmlns:p14="http://schemas.microsoft.com/office/powerpoint/2010/main" xmlns="" val="282993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Hebrews 2:10-18</a:t>
            </a:r>
            <a:endParaRPr lang="en-US" b="1" i="1" u="sng" dirty="0">
              <a:solidFill>
                <a:srgbClr val="FF0000"/>
              </a:solidFill>
            </a:endParaRPr>
          </a:p>
        </p:txBody>
      </p:sp>
      <p:sp>
        <p:nvSpPr>
          <p:cNvPr id="3" name="Subtitle 2"/>
          <p:cNvSpPr>
            <a:spLocks noGrp="1"/>
          </p:cNvSpPr>
          <p:nvPr>
            <p:ph type="subTitle" idx="1"/>
          </p:nvPr>
        </p:nvSpPr>
        <p:spPr/>
        <p:txBody>
          <a:bodyPr>
            <a:normAutofit/>
          </a:bodyPr>
          <a:lstStyle/>
          <a:p>
            <a:r>
              <a:rPr lang="en-US" sz="4400" b="1" i="1" u="sng" dirty="0" smtClean="0"/>
              <a:t>Christ’s Human Nature</a:t>
            </a:r>
            <a:endParaRPr lang="en-US" sz="4400" b="1" i="1" u="sng" dirty="0"/>
          </a:p>
        </p:txBody>
      </p:sp>
    </p:spTree>
    <p:extLst>
      <p:ext uri="{BB962C8B-B14F-4D97-AF65-F5344CB8AC3E}">
        <p14:creationId xmlns:p14="http://schemas.microsoft.com/office/powerpoint/2010/main" xmlns="" val="3013479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
            <a:ext cx="9144000" cy="647699"/>
          </a:xfrm>
        </p:spPr>
        <p:txBody>
          <a:bodyPr>
            <a:normAutofit fontScale="90000"/>
          </a:bodyPr>
          <a:lstStyle/>
          <a:p>
            <a:r>
              <a:rPr lang="en-US" b="1" i="1" u="sng" dirty="0" smtClean="0">
                <a:solidFill>
                  <a:srgbClr val="7030A0"/>
                </a:solidFill>
              </a:rPr>
              <a:t>Perfect or Fallen Nature of Adam???</a:t>
            </a:r>
            <a:endParaRPr lang="en-US" b="1" i="1" u="sng" dirty="0">
              <a:solidFill>
                <a:srgbClr val="7030A0"/>
              </a:solidFill>
            </a:endParaRPr>
          </a:p>
        </p:txBody>
      </p:sp>
      <p:sp>
        <p:nvSpPr>
          <p:cNvPr id="3" name="Content Placeholder 2"/>
          <p:cNvSpPr>
            <a:spLocks noGrp="1"/>
          </p:cNvSpPr>
          <p:nvPr>
            <p:ph idx="1"/>
          </p:nvPr>
        </p:nvSpPr>
        <p:spPr>
          <a:xfrm>
            <a:off x="0" y="558800"/>
            <a:ext cx="12192000" cy="6299199"/>
          </a:xfrm>
        </p:spPr>
        <p:txBody>
          <a:bodyPr>
            <a:normAutofit/>
          </a:bodyPr>
          <a:lstStyle/>
          <a:p>
            <a:r>
              <a:rPr lang="en-US" sz="3600" dirty="0" smtClean="0"/>
              <a:t>1.  Born with a fallen, sinful nature.</a:t>
            </a:r>
          </a:p>
          <a:p>
            <a:r>
              <a:rPr lang="en-US" sz="3600" dirty="0" smtClean="0"/>
              <a:t>2. Not born guilty of sin until we manifest sinful behavior.</a:t>
            </a:r>
          </a:p>
          <a:p>
            <a:r>
              <a:rPr lang="en-US" sz="3600" dirty="0" smtClean="0"/>
              <a:t>3. Christ was born with this nature and with the Holy Spirit.</a:t>
            </a:r>
          </a:p>
          <a:p>
            <a:r>
              <a:rPr lang="en-US" sz="3600" dirty="0" smtClean="0"/>
              <a:t>4. He never manifest sinful behavior.</a:t>
            </a:r>
          </a:p>
          <a:p>
            <a:r>
              <a:rPr lang="en-US" sz="3600" dirty="0" smtClean="0"/>
              <a:t>5. The doctrine of Augustine-original sin- says that Christ was born with a perfect nature like Adam’s before he fell.</a:t>
            </a:r>
          </a:p>
          <a:p>
            <a:r>
              <a:rPr lang="en-US" sz="3600" dirty="0" smtClean="0"/>
              <a:t>6. This came about thru the Immaculate </a:t>
            </a:r>
            <a:r>
              <a:rPr lang="en-US" sz="3600" dirty="0"/>
              <a:t>C</a:t>
            </a:r>
            <a:r>
              <a:rPr lang="en-US" sz="3600" dirty="0" smtClean="0"/>
              <a:t>onception of Mary!</a:t>
            </a:r>
          </a:p>
          <a:p>
            <a:r>
              <a:rPr lang="en-US" sz="3600" dirty="0" smtClean="0"/>
              <a:t>7. SDA’s believed for 1oo years that Christ took the fallen nature of man after his fall.  This changed in the 1950’s.</a:t>
            </a:r>
            <a:endParaRPr lang="en-US" sz="3600" dirty="0"/>
          </a:p>
        </p:txBody>
      </p:sp>
    </p:spTree>
    <p:extLst>
      <p:ext uri="{BB962C8B-B14F-4D97-AF65-F5344CB8AC3E}">
        <p14:creationId xmlns:p14="http://schemas.microsoft.com/office/powerpoint/2010/main" xmlns="" val="1754897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5900" y="1"/>
            <a:ext cx="8597900" cy="596899"/>
          </a:xfrm>
        </p:spPr>
        <p:txBody>
          <a:bodyPr>
            <a:normAutofit fontScale="90000"/>
          </a:bodyPr>
          <a:lstStyle/>
          <a:p>
            <a:r>
              <a:rPr lang="en-US" b="1" i="1" u="sng" dirty="0" smtClean="0">
                <a:solidFill>
                  <a:srgbClr val="FF0000"/>
                </a:solidFill>
              </a:rPr>
              <a:t>Questions on Doctrine, 1957</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cstate="print"/>
          <a:stretch>
            <a:fillRect/>
          </a:stretch>
        </p:blipFill>
        <p:spPr>
          <a:xfrm>
            <a:off x="0" y="596900"/>
            <a:ext cx="6172200" cy="6261099"/>
          </a:xfrm>
          <a:prstGeom prst="rect">
            <a:avLst/>
          </a:prstGeom>
        </p:spPr>
      </p:pic>
      <p:sp>
        <p:nvSpPr>
          <p:cNvPr id="4" name="Content Placeholder 3"/>
          <p:cNvSpPr>
            <a:spLocks noGrp="1"/>
          </p:cNvSpPr>
          <p:nvPr>
            <p:ph sz="half" idx="2"/>
          </p:nvPr>
        </p:nvSpPr>
        <p:spPr>
          <a:xfrm>
            <a:off x="6172200" y="596900"/>
            <a:ext cx="6019800" cy="6261099"/>
          </a:xfrm>
        </p:spPr>
        <p:txBody>
          <a:bodyPr>
            <a:normAutofit fontScale="85000" lnSpcReduction="10000"/>
          </a:bodyPr>
          <a:lstStyle/>
          <a:p>
            <a:r>
              <a:rPr lang="en-US" dirty="0" smtClean="0"/>
              <a:t>My final concern arose when I was confronted with Appendix B and the bold heading,</a:t>
            </a:r>
          </a:p>
          <a:p>
            <a:r>
              <a:rPr lang="en-US" dirty="0" smtClean="0"/>
              <a:t>“Took Sinless Human Nature.” This was Herbert Douglass’ main concern with QOD,</a:t>
            </a:r>
            <a:r>
              <a:rPr lang="en-US" dirty="0"/>
              <a:t> </a:t>
            </a:r>
            <a:r>
              <a:rPr lang="en-US" dirty="0" smtClean="0"/>
              <a:t>though he also acknowledged the validity of Andreasen’s protest concerning QOD’s treatment of the atonement. Yet George Knight reports that the authors told Martin that “ ‘the majority of the denomination had always held’ the human nature of Christ ‘to be sinless, holy, and perfect despite the fact that certain of their writers have occasionally gotten into print with contrary views completely repugnant to the church at large.’ ”  These writers “who occasionally” got</a:t>
            </a:r>
          </a:p>
          <a:p>
            <a:r>
              <a:rPr lang="en-US" dirty="0" smtClean="0"/>
              <a:t>into print confirming the fallen human nature of Christ, were categorized as part of the “lunatic fringe” by the authors of QOD</a:t>
            </a:r>
            <a:r>
              <a:rPr lang="en-US" dirty="0"/>
              <a:t>.</a:t>
            </a:r>
          </a:p>
        </p:txBody>
      </p:sp>
    </p:spTree>
    <p:extLst>
      <p:ext uri="{BB962C8B-B14F-4D97-AF65-F5344CB8AC3E}">
        <p14:creationId xmlns:p14="http://schemas.microsoft.com/office/powerpoint/2010/main" xmlns="" val="1406261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952500"/>
          </a:xfrm>
        </p:spPr>
        <p:txBody>
          <a:bodyPr>
            <a:normAutofit/>
          </a:bodyPr>
          <a:lstStyle/>
          <a:p>
            <a:r>
              <a:rPr lang="en-US" b="1" i="1" dirty="0" smtClean="0"/>
              <a:t>                                        </a:t>
            </a:r>
            <a:r>
              <a:rPr lang="en-US" b="1" i="1" u="sng" dirty="0" smtClean="0"/>
              <a:t>Exempt???</a:t>
            </a:r>
            <a:endParaRPr lang="en-US" b="1" i="1" u="sng" dirty="0"/>
          </a:p>
        </p:txBody>
      </p:sp>
      <p:sp>
        <p:nvSpPr>
          <p:cNvPr id="3" name="Content Placeholder 2"/>
          <p:cNvSpPr>
            <a:spLocks noGrp="1"/>
          </p:cNvSpPr>
          <p:nvPr>
            <p:ph sz="half" idx="1"/>
          </p:nvPr>
        </p:nvSpPr>
        <p:spPr>
          <a:xfrm>
            <a:off x="0" y="673100"/>
            <a:ext cx="6019800" cy="6184899"/>
          </a:xfrm>
        </p:spPr>
        <p:txBody>
          <a:bodyPr/>
          <a:lstStyle/>
          <a:p>
            <a:r>
              <a:rPr lang="en-US" sz="4000" dirty="0"/>
              <a:t>In the book ‘Questions on Doctrine, Froom declared “Although born in the flesh, He was nevertheless God, and was exempt from the inherited passions and pollutions that corrupt the natural descendants of Adam. “  QOD, pg. 383</a:t>
            </a:r>
          </a:p>
          <a:p>
            <a:endParaRPr lang="en-US" dirty="0"/>
          </a:p>
        </p:txBody>
      </p:sp>
      <p:sp>
        <p:nvSpPr>
          <p:cNvPr id="4" name="Content Placeholder 3"/>
          <p:cNvSpPr>
            <a:spLocks noGrp="1"/>
          </p:cNvSpPr>
          <p:nvPr>
            <p:ph sz="half" idx="2"/>
          </p:nvPr>
        </p:nvSpPr>
        <p:spPr>
          <a:xfrm>
            <a:off x="6172200" y="774700"/>
            <a:ext cx="6019800" cy="6083299"/>
          </a:xfrm>
        </p:spPr>
        <p:txBody>
          <a:bodyPr>
            <a:noAutofit/>
          </a:bodyPr>
          <a:lstStyle/>
          <a:p>
            <a:r>
              <a:rPr lang="en-US" sz="3600" dirty="0" smtClean="0"/>
              <a:t>Exempt--to </a:t>
            </a:r>
            <a:r>
              <a:rPr lang="en-US" sz="3600" dirty="0"/>
              <a:t>free from an obligation or liability to which others are subject; release: to exempt a student from an examination. See more</a:t>
            </a:r>
            <a:r>
              <a:rPr lang="en-US" sz="3600" dirty="0" smtClean="0"/>
              <a:t>.</a:t>
            </a:r>
          </a:p>
          <a:p>
            <a:r>
              <a:rPr lang="en-US" sz="3600" dirty="0" smtClean="0"/>
              <a:t>Conclusion:  According to the New Theology, Christ was free from the temptations and trials that befall us in sinful flesh today.  This is the Calvinism of today!</a:t>
            </a:r>
            <a:endParaRPr lang="en-US" sz="3600" dirty="0"/>
          </a:p>
        </p:txBody>
      </p:sp>
    </p:spTree>
    <p:extLst>
      <p:ext uri="{BB962C8B-B14F-4D97-AF65-F5344CB8AC3E}">
        <p14:creationId xmlns:p14="http://schemas.microsoft.com/office/powerpoint/2010/main" xmlns="" val="46474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normAutofit/>
          </a:bodyPr>
          <a:lstStyle/>
          <a:p>
            <a:r>
              <a:rPr lang="en-US" dirty="0" smtClean="0"/>
              <a:t>                           </a:t>
            </a:r>
            <a:r>
              <a:rPr lang="en-US" b="1" i="1" u="sng" dirty="0" smtClean="0">
                <a:solidFill>
                  <a:srgbClr val="0070C0"/>
                </a:solidFill>
              </a:rPr>
              <a:t>Contrary to the Bible</a:t>
            </a:r>
            <a:endParaRPr lang="en-US" b="1" i="1" u="sng" dirty="0">
              <a:solidFill>
                <a:srgbClr val="0070C0"/>
              </a:solidFill>
            </a:endParaRPr>
          </a:p>
        </p:txBody>
      </p:sp>
      <p:sp>
        <p:nvSpPr>
          <p:cNvPr id="3" name="Content Placeholder 2"/>
          <p:cNvSpPr>
            <a:spLocks noGrp="1"/>
          </p:cNvSpPr>
          <p:nvPr>
            <p:ph sz="half" idx="1"/>
          </p:nvPr>
        </p:nvSpPr>
        <p:spPr>
          <a:xfrm>
            <a:off x="0" y="635000"/>
            <a:ext cx="6019800" cy="6222999"/>
          </a:xfrm>
        </p:spPr>
        <p:txBody>
          <a:bodyPr>
            <a:normAutofit/>
          </a:bodyPr>
          <a:lstStyle/>
          <a:p>
            <a:r>
              <a:rPr lang="en-US" sz="3600" dirty="0" smtClean="0"/>
              <a:t>“For </a:t>
            </a:r>
            <a:r>
              <a:rPr lang="en-US" sz="3600" dirty="0"/>
              <a:t>what the law could not do, in that it was weak through the flesh, </a:t>
            </a:r>
            <a:r>
              <a:rPr lang="en-US" sz="3600" b="1" i="1" u="sng" dirty="0">
                <a:solidFill>
                  <a:srgbClr val="0070C0"/>
                </a:solidFill>
              </a:rPr>
              <a:t>God sending his own Son in the likeness of sinful flesh, and for sin, condemned sin in the flesh</a:t>
            </a:r>
            <a:r>
              <a:rPr lang="en-US" sz="3600" b="1" i="1" u="sng" dirty="0" smtClean="0">
                <a:solidFill>
                  <a:srgbClr val="0070C0"/>
                </a:solidFill>
              </a:rPr>
              <a:t>: </a:t>
            </a:r>
            <a:r>
              <a:rPr lang="en-US" sz="3600" dirty="0" smtClean="0"/>
              <a:t> </a:t>
            </a:r>
            <a:r>
              <a:rPr lang="en-US" sz="3600" dirty="0"/>
              <a:t>That the righteousness of the law might be fulfilled in us, who walk not after the flesh, but after the Spirit</a:t>
            </a:r>
            <a:r>
              <a:rPr lang="en-US" sz="3600" dirty="0" smtClean="0"/>
              <a:t>.”  Romans 8:3,4</a:t>
            </a:r>
            <a:endParaRPr lang="en-US" sz="3600" dirty="0"/>
          </a:p>
          <a:p>
            <a:endParaRPr lang="en-US" dirty="0"/>
          </a:p>
        </p:txBody>
      </p:sp>
      <p:pic>
        <p:nvPicPr>
          <p:cNvPr id="5" name="Content Placeholder 4"/>
          <p:cNvPicPr>
            <a:picLocks noGrp="1" noChangeAspect="1"/>
          </p:cNvPicPr>
          <p:nvPr>
            <p:ph sz="half" idx="2"/>
          </p:nvPr>
        </p:nvPicPr>
        <p:blipFill>
          <a:blip r:embed="rId2" cstate="print"/>
          <a:stretch>
            <a:fillRect/>
          </a:stretch>
        </p:blipFill>
        <p:spPr>
          <a:xfrm>
            <a:off x="6019800" y="762000"/>
            <a:ext cx="6172200" cy="6096000"/>
          </a:xfrm>
          <a:prstGeom prst="rect">
            <a:avLst/>
          </a:prstGeom>
        </p:spPr>
      </p:pic>
    </p:spTree>
    <p:extLst>
      <p:ext uri="{BB962C8B-B14F-4D97-AF65-F5344CB8AC3E}">
        <p14:creationId xmlns:p14="http://schemas.microsoft.com/office/powerpoint/2010/main" xmlns="" val="500249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11199"/>
          </a:xfrm>
        </p:spPr>
        <p:txBody>
          <a:bodyPr>
            <a:normAutofit/>
          </a:bodyPr>
          <a:lstStyle/>
          <a:p>
            <a:r>
              <a:rPr lang="en-US" b="1" i="1" dirty="0" smtClean="0">
                <a:solidFill>
                  <a:srgbClr val="FF0000"/>
                </a:solidFill>
              </a:rPr>
              <a:t>                 </a:t>
            </a:r>
            <a:r>
              <a:rPr lang="en-US" b="1" i="1" dirty="0" smtClean="0">
                <a:solidFill>
                  <a:srgbClr val="FF0000"/>
                </a:solidFill>
              </a:rPr>
              <a:t>       </a:t>
            </a:r>
            <a:r>
              <a:rPr lang="en-US" b="1" i="1" u="sng" dirty="0" smtClean="0">
                <a:solidFill>
                  <a:srgbClr val="FF0000"/>
                </a:solidFill>
              </a:rPr>
              <a:t>Contrary to EGW</a:t>
            </a:r>
            <a:endParaRPr lang="en-US" b="1" i="1" u="sng" dirty="0">
              <a:solidFill>
                <a:srgbClr val="FF0000"/>
              </a:solidFill>
            </a:endParaRPr>
          </a:p>
        </p:txBody>
      </p:sp>
      <p:sp>
        <p:nvSpPr>
          <p:cNvPr id="3" name="Content Placeholder 2"/>
          <p:cNvSpPr>
            <a:spLocks noGrp="1"/>
          </p:cNvSpPr>
          <p:nvPr>
            <p:ph idx="1"/>
          </p:nvPr>
        </p:nvSpPr>
        <p:spPr>
          <a:xfrm>
            <a:off x="0" y="584201"/>
            <a:ext cx="12192000" cy="6273799"/>
          </a:xfrm>
        </p:spPr>
        <p:txBody>
          <a:bodyPr>
            <a:normAutofit/>
          </a:bodyPr>
          <a:lstStyle/>
          <a:p>
            <a:pPr algn="ctr"/>
            <a:r>
              <a:rPr lang="en-US" sz="3600" dirty="0" smtClean="0"/>
              <a:t>“Christ </a:t>
            </a:r>
            <a:r>
              <a:rPr lang="en-US" sz="3600" dirty="0"/>
              <a:t>is the ladder that Jacob saw, the base resting on the earth, and the topmost round reaching to the gate of heaven, to the very threshold of glory. If that ladder had failed by a single step of reaching the earth, we should have been lost. </a:t>
            </a:r>
            <a:r>
              <a:rPr lang="en-US" sz="3600" b="1" i="1" u="sng" dirty="0">
                <a:solidFill>
                  <a:srgbClr val="00B050"/>
                </a:solidFill>
              </a:rPr>
              <a:t>But Christ reaches us where we are. He took our nature and overcame, that we through taking His </a:t>
            </a:r>
            <a:r>
              <a:rPr lang="en-US" sz="3600" b="1" i="1" u="sng" dirty="0" smtClean="0">
                <a:solidFill>
                  <a:srgbClr val="00B050"/>
                </a:solidFill>
              </a:rPr>
              <a:t>nature </a:t>
            </a:r>
            <a:r>
              <a:rPr lang="en-US" sz="3600" b="1" i="1" u="sng" dirty="0">
                <a:solidFill>
                  <a:srgbClr val="00B050"/>
                </a:solidFill>
              </a:rPr>
              <a:t>might overcome. Made "in the likeness of sinful flesh" (Rom. 8:3), He lived a sinless life. Now by His divinity He lays hold upon the throne of heaven, while by His humanity He reaches us.</a:t>
            </a:r>
            <a:r>
              <a:rPr lang="en-US" sz="3600" dirty="0"/>
              <a:t> He bids us by faith in Him attain to the glory of the character of God. Therefore are we to be perfect, even as our "Father which is in heaven is perfect." </a:t>
            </a:r>
            <a:r>
              <a:rPr lang="en-US" sz="3600" dirty="0" smtClean="0"/>
              <a:t>  DA, pgs. 311,312</a:t>
            </a:r>
            <a:endParaRPr lang="en-US" sz="3600" dirty="0"/>
          </a:p>
        </p:txBody>
      </p:sp>
    </p:spTree>
    <p:extLst>
      <p:ext uri="{BB962C8B-B14F-4D97-AF65-F5344CB8AC3E}">
        <p14:creationId xmlns:p14="http://schemas.microsoft.com/office/powerpoint/2010/main" xmlns="" val="1275624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err="1" smtClean="0">
                <a:solidFill>
                  <a:srgbClr val="0070C0"/>
                </a:solidFill>
              </a:rPr>
              <a:t>Andreason</a:t>
            </a:r>
            <a:r>
              <a:rPr lang="en-US" b="1" i="1" u="sng" dirty="0" smtClean="0">
                <a:solidFill>
                  <a:srgbClr val="0070C0"/>
                </a:solidFill>
              </a:rPr>
              <a:t> </a:t>
            </a:r>
            <a:r>
              <a:rPr lang="en-US" b="1" i="1" u="sng" dirty="0" smtClean="0">
                <a:solidFill>
                  <a:srgbClr val="0070C0"/>
                </a:solidFill>
              </a:rPr>
              <a:t>in line with Inspiration</a:t>
            </a:r>
            <a:endParaRPr lang="en-US" b="1" i="1" u="sng" dirty="0">
              <a:solidFill>
                <a:srgbClr val="0070C0"/>
              </a:solidFill>
            </a:endParaRPr>
          </a:p>
        </p:txBody>
      </p:sp>
      <p:sp>
        <p:nvSpPr>
          <p:cNvPr id="3" name="Content Placeholder 2"/>
          <p:cNvSpPr>
            <a:spLocks noGrp="1"/>
          </p:cNvSpPr>
          <p:nvPr>
            <p:ph idx="1"/>
          </p:nvPr>
        </p:nvSpPr>
        <p:spPr>
          <a:xfrm>
            <a:off x="0" y="520700"/>
            <a:ext cx="12192000" cy="6337299"/>
          </a:xfrm>
        </p:spPr>
        <p:txBody>
          <a:bodyPr>
            <a:normAutofit/>
          </a:bodyPr>
          <a:lstStyle/>
          <a:p>
            <a:r>
              <a:rPr lang="en-US" sz="3600" dirty="0" smtClean="0"/>
              <a:t>The key theological principle that undergirded this Most Holy Place phase of the atonement was Andreasen's Christology. He firmly held that Christ had taken a sinful human nature, just like Adam's after the Fall (in other words, a sinful nature with tendencies to sin). Thus with the empowering Christ as an example to His last-generation followers, the final atonement could be effected from the heavenly sanctuary as it played out through the sinless perfected characters of the embattled saints on earth. This final atonement, final generation theology, was most clearly set forth in the chapter "The Last Generation" in Andreasen's well-known book The Sanctuary Service. </a:t>
            </a:r>
            <a:endParaRPr lang="en-US" sz="3600" dirty="0"/>
          </a:p>
        </p:txBody>
      </p:sp>
    </p:spTree>
    <p:extLst>
      <p:ext uri="{BB962C8B-B14F-4D97-AF65-F5344CB8AC3E}">
        <p14:creationId xmlns:p14="http://schemas.microsoft.com/office/powerpoint/2010/main" xmlns="" val="267797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7030A0"/>
                </a:solidFill>
                <a:latin typeface="Algerian" panose="04020705040A02060702" pitchFamily="82" charset="0"/>
              </a:rPr>
              <a:t>A Faithful Priest</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22300"/>
            <a:ext cx="12192000" cy="6235699"/>
          </a:xfrm>
        </p:spPr>
        <p:txBody>
          <a:bodyPr>
            <a:normAutofit lnSpcReduction="10000"/>
          </a:bodyPr>
          <a:lstStyle/>
          <a:p>
            <a:r>
              <a:rPr lang="en-US" sz="4400" dirty="0" smtClean="0"/>
              <a:t>“Wherefore </a:t>
            </a:r>
            <a:r>
              <a:rPr lang="en-US" sz="4400" dirty="0"/>
              <a:t>in all things </a:t>
            </a:r>
            <a:r>
              <a:rPr lang="en-US" sz="4400" b="1" i="1" u="sng" dirty="0"/>
              <a:t>it </a:t>
            </a:r>
            <a:r>
              <a:rPr lang="en-US" sz="4400" b="1" i="1" u="sng" dirty="0" smtClean="0"/>
              <a:t>behooved </a:t>
            </a:r>
            <a:r>
              <a:rPr lang="en-US" sz="4400" b="1" i="1" u="sng" dirty="0"/>
              <a:t>him to be made like unto his brethren, </a:t>
            </a:r>
            <a:r>
              <a:rPr lang="en-US" sz="4400" dirty="0"/>
              <a:t>that he might be a merciful and faithful high priest in things pertaining to God, to make reconciliation for the sins of the </a:t>
            </a:r>
            <a:r>
              <a:rPr lang="en-US" sz="4400" dirty="0" smtClean="0"/>
              <a:t>people. For </a:t>
            </a:r>
            <a:r>
              <a:rPr lang="en-US" sz="4400" dirty="0"/>
              <a:t>in that he himself hath suffered being tempted, he is able to </a:t>
            </a:r>
            <a:r>
              <a:rPr lang="en-US" sz="4400" dirty="0" smtClean="0"/>
              <a:t>succor </a:t>
            </a:r>
            <a:r>
              <a:rPr lang="en-US" sz="4400" dirty="0"/>
              <a:t>them that are tempted</a:t>
            </a:r>
            <a:r>
              <a:rPr lang="en-US" sz="4400" dirty="0" smtClean="0"/>
              <a:t>.”  Hebrews 2:17,18</a:t>
            </a:r>
          </a:p>
          <a:p>
            <a:r>
              <a:rPr lang="en-US" sz="4400" dirty="0" smtClean="0"/>
              <a:t>If Christ did not taken our nature and live a life of victory in our flesh, THEN the passages quoted would be a farce!</a:t>
            </a:r>
            <a:endParaRPr lang="en-US" sz="4400" dirty="0"/>
          </a:p>
          <a:p>
            <a:endParaRPr lang="en-US" sz="3600" dirty="0"/>
          </a:p>
        </p:txBody>
      </p:sp>
    </p:spTree>
    <p:extLst>
      <p:ext uri="{BB962C8B-B14F-4D97-AF65-F5344CB8AC3E}">
        <p14:creationId xmlns:p14="http://schemas.microsoft.com/office/powerpoint/2010/main" xmlns="" val="3873423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16000"/>
          </a:xfrm>
        </p:spPr>
        <p:txBody>
          <a:bodyPr>
            <a:normAutofit/>
          </a:bodyPr>
          <a:lstStyle/>
          <a:p>
            <a:r>
              <a:rPr lang="en-US" dirty="0" smtClean="0"/>
              <a:t>                      </a:t>
            </a:r>
            <a:r>
              <a:rPr lang="en-US" b="1" i="1" u="sng" dirty="0" smtClean="0">
                <a:solidFill>
                  <a:srgbClr val="7030A0"/>
                </a:solidFill>
                <a:latin typeface="Algerian" panose="04020705040A02060702" pitchFamily="82" charset="0"/>
              </a:rPr>
              <a:t>Tempted Like US!</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73100"/>
            <a:ext cx="12192000" cy="6184899"/>
          </a:xfrm>
        </p:spPr>
        <p:txBody>
          <a:bodyPr>
            <a:normAutofit/>
          </a:bodyPr>
          <a:lstStyle/>
          <a:p>
            <a:endParaRPr lang="en-US" dirty="0"/>
          </a:p>
          <a:p>
            <a:pPr>
              <a:buNone/>
            </a:pPr>
            <a:r>
              <a:rPr lang="en-US" sz="3600" dirty="0"/>
              <a:t> </a:t>
            </a:r>
            <a:r>
              <a:rPr lang="en-US" sz="3600" dirty="0" smtClean="0"/>
              <a:t>  </a:t>
            </a:r>
            <a:r>
              <a:rPr lang="en-US" sz="3600" dirty="0" smtClean="0"/>
              <a:t>“</a:t>
            </a:r>
            <a:r>
              <a:rPr lang="en-US" sz="3600" dirty="0"/>
              <a:t>If any man sin, we have an advocate with the Father, Jesus Christ, the righteous.” How careful is the Lord Jesus to give no occasion for a soul to despair. How He fences about the soul from Satan's fierce attacks. If through manifold temptations we are surprised or deceived into sin, He does not turn from us and leave us to perish. No, no, that is not our Saviour. Christ prayed for us. He was tempted in all points like as we are; and having been tempted, He knows how to succor those who are </a:t>
            </a:r>
            <a:r>
              <a:rPr lang="en-US" sz="3600" dirty="0" smtClean="0"/>
              <a:t>tempted. Our </a:t>
            </a:r>
            <a:r>
              <a:rPr lang="en-US" sz="3600" dirty="0"/>
              <a:t>crucified Lord is pleading for us in the presence of the Father at the throne of grace</a:t>
            </a:r>
            <a:r>
              <a:rPr lang="en-US" sz="3600" dirty="0" smtClean="0"/>
              <a:t>.”  7 BC, pg. 948</a:t>
            </a:r>
            <a:endParaRPr lang="en-US" sz="3600" dirty="0"/>
          </a:p>
          <a:p>
            <a:endParaRPr lang="en-US" sz="3600" dirty="0"/>
          </a:p>
        </p:txBody>
      </p:sp>
    </p:spTree>
    <p:extLst>
      <p:ext uri="{BB962C8B-B14F-4D97-AF65-F5344CB8AC3E}">
        <p14:creationId xmlns:p14="http://schemas.microsoft.com/office/powerpoint/2010/main" xmlns="" val="4020595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9599"/>
          </a:xfrm>
        </p:spPr>
        <p:txBody>
          <a:bodyPr>
            <a:normAutofit fontScale="90000"/>
          </a:bodyPr>
          <a:lstStyle/>
          <a:p>
            <a:r>
              <a:rPr lang="en-US" dirty="0" smtClean="0"/>
              <a:t>   </a:t>
            </a:r>
            <a:r>
              <a:rPr lang="en-US" b="1" i="1" u="sng" dirty="0" smtClean="0">
                <a:solidFill>
                  <a:srgbClr val="FF0000"/>
                </a:solidFill>
              </a:rPr>
              <a:t>Tempted</a:t>
            </a:r>
            <a:r>
              <a:rPr lang="en-US" b="1" i="1" u="sng" dirty="0" smtClean="0">
                <a:solidFill>
                  <a:srgbClr val="FF0000"/>
                </a:solidFill>
              </a:rPr>
              <a:t>, but Never Sinned in our Flesh!</a:t>
            </a:r>
            <a:endParaRPr lang="en-US" b="1" i="1" u="sng" dirty="0">
              <a:solidFill>
                <a:srgbClr val="FF0000"/>
              </a:solidFill>
            </a:endParaRPr>
          </a:p>
        </p:txBody>
      </p:sp>
      <p:sp>
        <p:nvSpPr>
          <p:cNvPr id="3" name="Content Placeholder 2"/>
          <p:cNvSpPr>
            <a:spLocks noGrp="1"/>
          </p:cNvSpPr>
          <p:nvPr>
            <p:ph sz="half" idx="1"/>
          </p:nvPr>
        </p:nvSpPr>
        <p:spPr>
          <a:xfrm>
            <a:off x="0" y="495300"/>
            <a:ext cx="6019800" cy="6362700"/>
          </a:xfrm>
        </p:spPr>
        <p:txBody>
          <a:bodyPr>
            <a:normAutofit fontScale="92500" lnSpcReduction="20000"/>
          </a:bodyPr>
          <a:lstStyle/>
          <a:p>
            <a:r>
              <a:rPr lang="en-US" dirty="0" smtClean="0"/>
              <a:t>“Never</a:t>
            </a:r>
            <a:r>
              <a:rPr lang="en-US" dirty="0"/>
              <a:t>, in any way, leave the slightest impression upon human minds that a taint of, or inclination to corruption rested upon Christ, or that He in any way yielded to corruption. He was tempted in all points like as man is tempted, yet He is called that holy thing. It is a mystery that is left unexplained to mortals that Christ could be tempted in all points like as we are, and yet be without sin. The incarnation of Christ has ever been, and will ever remain a mystery. That which is revealed, is for us and for our children, but let every human being be warned from the ground of making Christ altogether human, such an one as ourselves: for it cannot be. The exact time when humanity blended with divinity, it is not necessary for us to know. We are to keep our feet on the rock, Christ Jesus, as God revealed in humanity. {13MR 19.1}</a:t>
            </a:r>
          </a:p>
        </p:txBody>
      </p:sp>
      <p:pic>
        <p:nvPicPr>
          <p:cNvPr id="5" name="Content Placeholder 4"/>
          <p:cNvPicPr>
            <a:picLocks noGrp="1" noChangeAspect="1"/>
          </p:cNvPicPr>
          <p:nvPr>
            <p:ph sz="half" idx="2"/>
          </p:nvPr>
        </p:nvPicPr>
        <p:blipFill>
          <a:blip r:embed="rId2" cstate="print"/>
          <a:stretch>
            <a:fillRect/>
          </a:stretch>
        </p:blipFill>
        <p:spPr>
          <a:xfrm>
            <a:off x="6019800" y="609600"/>
            <a:ext cx="6172199" cy="6248400"/>
          </a:xfrm>
          <a:prstGeom prst="rect">
            <a:avLst/>
          </a:prstGeom>
        </p:spPr>
      </p:pic>
    </p:spTree>
    <p:extLst>
      <p:ext uri="{BB962C8B-B14F-4D97-AF65-F5344CB8AC3E}">
        <p14:creationId xmlns:p14="http://schemas.microsoft.com/office/powerpoint/2010/main" xmlns="" val="446215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rgbClr val="FF0000"/>
                </a:solidFill>
              </a:rPr>
              <a:t>Hebrews 2:10-13</a:t>
            </a:r>
            <a:endParaRPr lang="en-US" b="1" i="1" u="sng" dirty="0">
              <a:solidFill>
                <a:srgbClr val="FF0000"/>
              </a:solidFill>
            </a:endParaRPr>
          </a:p>
        </p:txBody>
      </p:sp>
      <p:sp>
        <p:nvSpPr>
          <p:cNvPr id="3" name="Content Placeholder 2"/>
          <p:cNvSpPr>
            <a:spLocks noGrp="1"/>
          </p:cNvSpPr>
          <p:nvPr>
            <p:ph idx="1"/>
          </p:nvPr>
        </p:nvSpPr>
        <p:spPr>
          <a:xfrm>
            <a:off x="0" y="546100"/>
            <a:ext cx="12192000" cy="6311900"/>
          </a:xfrm>
        </p:spPr>
        <p:txBody>
          <a:bodyPr>
            <a:normAutofit/>
          </a:bodyPr>
          <a:lstStyle/>
          <a:p>
            <a:r>
              <a:rPr lang="en-US" sz="4000" dirty="0" smtClean="0"/>
              <a:t>“For it became him, for whom are all things, and by whom are all things, in bringing many sons unto glory, to make </a:t>
            </a:r>
            <a:r>
              <a:rPr lang="en-US" sz="4000" b="1" i="1" u="sng" dirty="0" smtClean="0"/>
              <a:t>the captain of their salvation perfect through sufferings</a:t>
            </a:r>
            <a:r>
              <a:rPr lang="en-US" sz="4000" dirty="0" smtClean="0"/>
              <a:t>. For both he that sanctifieth and they who are sanctified are all of one: for which </a:t>
            </a:r>
            <a:r>
              <a:rPr lang="en-US" sz="4000" b="1" i="1" u="sng" dirty="0" smtClean="0"/>
              <a:t>cause he is not ashamed to call them brethren</a:t>
            </a:r>
            <a:r>
              <a:rPr lang="en-US" sz="4000" dirty="0" smtClean="0"/>
              <a:t>,  Saying, I will declare thy name unto my brethren, in the midst of the church will I sing praise unto thee.  And again, I will put my trust in him. And again, Behold I and the children which God hath given me.”  Hebrews 2:10-13</a:t>
            </a:r>
          </a:p>
          <a:p>
            <a:endParaRPr lang="en-US" dirty="0"/>
          </a:p>
        </p:txBody>
      </p:sp>
    </p:spTree>
    <p:extLst>
      <p:ext uri="{BB962C8B-B14F-4D97-AF65-F5344CB8AC3E}">
        <p14:creationId xmlns:p14="http://schemas.microsoft.com/office/powerpoint/2010/main" xmlns="" val="1780351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b="1" i="1" dirty="0" smtClean="0">
                <a:solidFill>
                  <a:srgbClr val="FF0000"/>
                </a:solidFill>
              </a:rPr>
              <a:t>                        </a:t>
            </a:r>
            <a:r>
              <a:rPr lang="en-US" b="1" i="1" u="sng" dirty="0" smtClean="0">
                <a:solidFill>
                  <a:srgbClr val="FF0000"/>
                </a:solidFill>
              </a:rPr>
              <a:t>The Creator Suffered</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cstate="print"/>
          <a:stretch>
            <a:fillRect/>
          </a:stretch>
        </p:blipFill>
        <p:spPr>
          <a:xfrm>
            <a:off x="0" y="596900"/>
            <a:ext cx="6172200" cy="6261100"/>
          </a:xfrm>
          <a:prstGeom prst="rect">
            <a:avLst/>
          </a:prstGeom>
        </p:spPr>
      </p:pic>
      <p:sp>
        <p:nvSpPr>
          <p:cNvPr id="4" name="Content Placeholder 3"/>
          <p:cNvSpPr>
            <a:spLocks noGrp="1"/>
          </p:cNvSpPr>
          <p:nvPr>
            <p:ph sz="half" idx="2"/>
          </p:nvPr>
        </p:nvSpPr>
        <p:spPr>
          <a:xfrm>
            <a:off x="6172200" y="596900"/>
            <a:ext cx="6019800" cy="6261100"/>
          </a:xfrm>
        </p:spPr>
        <p:txBody>
          <a:bodyPr>
            <a:normAutofit fontScale="92500" lnSpcReduction="20000"/>
          </a:bodyPr>
          <a:lstStyle/>
          <a:p>
            <a:r>
              <a:rPr lang="en-US" dirty="0" smtClean="0"/>
              <a:t>“Having made the decision, He fell dying to the ground from which He had partially risen. Where now were His disciples, to place their hands tenderly beneath the head of their fainting Master, and bathe that brow, marred indeed more than the sons of men? The Saviour trod the wine press alone, and of the people there was none with Him. But God suffered with His Son. Angels beheld the Saviour's agony. They saw their Lord enclosed by legions of satanic forces, His nature weighed down with a shuddering, mysterious dread. There was silence in heaven. No harp was touched. Could mortals have viewed the amazement of the angelic host as in silent grief they watched the Father separating His beams of light, love, and glory from His beloved Son, they would better understand how offensive in His sight is sin.”  DA, pg. 693 </a:t>
            </a:r>
          </a:p>
          <a:p>
            <a:endParaRPr lang="en-US" dirty="0"/>
          </a:p>
        </p:txBody>
      </p:sp>
    </p:spTree>
    <p:extLst>
      <p:ext uri="{BB962C8B-B14F-4D97-AF65-F5344CB8AC3E}">
        <p14:creationId xmlns:p14="http://schemas.microsoft.com/office/powerpoint/2010/main" xmlns="" val="801596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03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Only Christ Suffered  Gethsemane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533400"/>
            <a:ext cx="6019800" cy="6324599"/>
          </a:xfrm>
        </p:spPr>
        <p:txBody>
          <a:bodyPr>
            <a:normAutofit/>
          </a:bodyPr>
          <a:lstStyle/>
          <a:p>
            <a:r>
              <a:rPr lang="en-US" sz="3600" dirty="0" smtClean="0"/>
              <a:t>Christ was being separated from His Father because of our sins, not because of His sins!  He was having to decide whether He would go through this for guilty man!  No human being has ever suffered the agony He went through in that garden.  No one has ever had a Gethsemane, but Christ!</a:t>
            </a:r>
            <a:endParaRPr lang="en-US" sz="3600" dirty="0"/>
          </a:p>
        </p:txBody>
      </p:sp>
      <p:pic>
        <p:nvPicPr>
          <p:cNvPr id="5" name="Content Placeholder 4"/>
          <p:cNvPicPr>
            <a:picLocks noGrp="1" noChangeAspect="1"/>
          </p:cNvPicPr>
          <p:nvPr>
            <p:ph sz="half" idx="2"/>
          </p:nvPr>
        </p:nvPicPr>
        <p:blipFill>
          <a:blip r:embed="rId2" cstate="print"/>
          <a:stretch>
            <a:fillRect/>
          </a:stretch>
        </p:blipFill>
        <p:spPr>
          <a:xfrm>
            <a:off x="6019801" y="533401"/>
            <a:ext cx="6172200" cy="6324598"/>
          </a:xfrm>
          <a:prstGeom prst="rect">
            <a:avLst/>
          </a:prstGeom>
        </p:spPr>
      </p:pic>
    </p:spTree>
    <p:extLst>
      <p:ext uri="{BB962C8B-B14F-4D97-AF65-F5344CB8AC3E}">
        <p14:creationId xmlns:p14="http://schemas.microsoft.com/office/powerpoint/2010/main" xmlns="" val="408221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841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We are His Brethren!!</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cstate="print"/>
          <a:stretch>
            <a:fillRect/>
          </a:stretch>
        </p:blipFill>
        <p:spPr>
          <a:xfrm>
            <a:off x="0" y="584200"/>
            <a:ext cx="6172200" cy="6273800"/>
          </a:xfrm>
          <a:prstGeom prst="rect">
            <a:avLst/>
          </a:prstGeom>
        </p:spPr>
      </p:pic>
      <p:sp>
        <p:nvSpPr>
          <p:cNvPr id="4" name="Content Placeholder 3"/>
          <p:cNvSpPr>
            <a:spLocks noGrp="1"/>
          </p:cNvSpPr>
          <p:nvPr>
            <p:ph sz="half" idx="2"/>
          </p:nvPr>
        </p:nvSpPr>
        <p:spPr>
          <a:xfrm>
            <a:off x="6172200" y="584200"/>
            <a:ext cx="6019800" cy="6273800"/>
          </a:xfrm>
        </p:spPr>
        <p:txBody>
          <a:bodyPr>
            <a:normAutofit fontScale="85000" lnSpcReduction="20000"/>
          </a:bodyPr>
          <a:lstStyle/>
          <a:p>
            <a:r>
              <a:rPr lang="en-US" dirty="0" smtClean="0"/>
              <a:t>“By His life and His death, Christ has achieved even more than recovery from the ruin wrought through sin. It was Satan's purpose to bring about an eternal separation between God and man; but in Christ we become more closely united to God than if we had never fallen. </a:t>
            </a:r>
            <a:r>
              <a:rPr lang="en-US" b="1" i="1" u="sng" dirty="0" smtClean="0"/>
              <a:t>In taking our nature, the Saviour has bound Himself to humanity by a tie that is never to be broken. Through the eternal ages He is linked with us. "God so loved the world, that He gave His only-begotten Son." John 3:16. He gave Him not only to bear our sins, and to die as our sacrifice; He gave Him to the fallen race. To assure us of His immutable counsel of peace, God gave His only-begotten Son to become one of the human family, forever to retain His human nature.</a:t>
            </a:r>
            <a:r>
              <a:rPr lang="en-US" dirty="0" smtClean="0"/>
              <a:t> This is the pledge that God will fulfill His word. "Unto  us  a child is born, unto  us  a son is given: and the government shall be upon His shoulder." God has adopted human nature in the person of His Son, and has carried the same into the highest heaven.”  DA, pg. 25</a:t>
            </a:r>
            <a:endParaRPr lang="en-US" dirty="0"/>
          </a:p>
        </p:txBody>
      </p:sp>
    </p:spTree>
    <p:extLst>
      <p:ext uri="{BB962C8B-B14F-4D97-AF65-F5344CB8AC3E}">
        <p14:creationId xmlns:p14="http://schemas.microsoft.com/office/powerpoint/2010/main" xmlns="" val="1735620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71499"/>
          </a:xfrm>
        </p:spPr>
        <p:txBody>
          <a:bodyPr>
            <a:normAutofit fontScale="90000"/>
          </a:bodyPr>
          <a:lstStyle/>
          <a:p>
            <a:r>
              <a:rPr lang="en-US" b="1" i="1" dirty="0" smtClean="0">
                <a:solidFill>
                  <a:srgbClr val="0070C0"/>
                </a:solidFill>
              </a:rPr>
              <a:t>                          </a:t>
            </a:r>
            <a:r>
              <a:rPr lang="en-US" b="1" i="1" u="sng" dirty="0" smtClean="0">
                <a:solidFill>
                  <a:srgbClr val="0070C0"/>
                </a:solidFill>
              </a:rPr>
              <a:t>Hebrews 2:14-16</a:t>
            </a:r>
            <a:endParaRPr lang="en-US" b="1" i="1" u="sng" dirty="0">
              <a:solidFill>
                <a:srgbClr val="0070C0"/>
              </a:solidFill>
            </a:endParaRPr>
          </a:p>
        </p:txBody>
      </p:sp>
      <p:sp>
        <p:nvSpPr>
          <p:cNvPr id="3" name="Content Placeholder 2"/>
          <p:cNvSpPr>
            <a:spLocks noGrp="1"/>
          </p:cNvSpPr>
          <p:nvPr>
            <p:ph idx="1"/>
          </p:nvPr>
        </p:nvSpPr>
        <p:spPr>
          <a:xfrm>
            <a:off x="0" y="571500"/>
            <a:ext cx="12192000" cy="6286500"/>
          </a:xfrm>
        </p:spPr>
        <p:txBody>
          <a:bodyPr/>
          <a:lstStyle/>
          <a:p>
            <a:r>
              <a:rPr lang="en-US" sz="4000" dirty="0" smtClean="0">
                <a:latin typeface="Arial Black" panose="020B0A04020102020204" pitchFamily="34" charset="0"/>
              </a:rPr>
              <a:t>“Forasmuch then as the children are partakers of flesh and blood, he also himself likewise took part of the same; that through death he might destroy him that had the power of death, that is, the devil; And deliver them who through fear of death were all their lifetime subject to bondage.  </a:t>
            </a:r>
            <a:r>
              <a:rPr lang="en-US" sz="4000" b="1" i="1" u="sng" dirty="0" smtClean="0">
                <a:solidFill>
                  <a:srgbClr val="0070C0"/>
                </a:solidFill>
                <a:latin typeface="Arial Black" panose="020B0A04020102020204" pitchFamily="34" charset="0"/>
              </a:rPr>
              <a:t>For verily he took not on him the nature of angels; but he took on him the seed of Abraham.”  </a:t>
            </a:r>
            <a:r>
              <a:rPr lang="en-US" sz="4000" dirty="0" smtClean="0">
                <a:latin typeface="Arial Black" panose="020B0A04020102020204" pitchFamily="34" charset="0"/>
              </a:rPr>
              <a:t>Hebrews 2:14-16</a:t>
            </a:r>
          </a:p>
          <a:p>
            <a:endParaRPr lang="en-US" dirty="0"/>
          </a:p>
        </p:txBody>
      </p:sp>
    </p:spTree>
    <p:extLst>
      <p:ext uri="{BB962C8B-B14F-4D97-AF65-F5344CB8AC3E}">
        <p14:creationId xmlns:p14="http://schemas.microsoft.com/office/powerpoint/2010/main" xmlns="" val="947963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73099"/>
          </a:xfrm>
        </p:spPr>
        <p:txBody>
          <a:bodyPr>
            <a:normAutofit fontScale="90000"/>
          </a:bodyPr>
          <a:lstStyle/>
          <a:p>
            <a:r>
              <a:rPr lang="en-US" dirty="0" smtClean="0">
                <a:solidFill>
                  <a:srgbClr val="0070C0"/>
                </a:solidFill>
              </a:rPr>
              <a:t>        </a:t>
            </a:r>
            <a:r>
              <a:rPr lang="en-US" b="1" i="1" u="sng" dirty="0" smtClean="0">
                <a:solidFill>
                  <a:srgbClr val="0070C0"/>
                </a:solidFill>
              </a:rPr>
              <a:t>Christ </a:t>
            </a:r>
            <a:r>
              <a:rPr lang="en-US" b="1" i="1" u="sng" dirty="0" smtClean="0">
                <a:solidFill>
                  <a:srgbClr val="0070C0"/>
                </a:solidFill>
              </a:rPr>
              <a:t>Took the Nature of Abraham’s Seed</a:t>
            </a:r>
            <a:endParaRPr lang="en-US" b="1" i="1" u="sng" dirty="0">
              <a:solidFill>
                <a:srgbClr val="0070C0"/>
              </a:solidFill>
            </a:endParaRPr>
          </a:p>
        </p:txBody>
      </p:sp>
      <p:sp>
        <p:nvSpPr>
          <p:cNvPr id="3" name="Content Placeholder 2"/>
          <p:cNvSpPr>
            <a:spLocks noGrp="1"/>
          </p:cNvSpPr>
          <p:nvPr>
            <p:ph sz="half" idx="1"/>
          </p:nvPr>
        </p:nvSpPr>
        <p:spPr>
          <a:xfrm>
            <a:off x="0" y="546100"/>
            <a:ext cx="6019800" cy="6311899"/>
          </a:xfrm>
        </p:spPr>
        <p:txBody>
          <a:bodyPr>
            <a:normAutofit/>
          </a:bodyPr>
          <a:lstStyle/>
          <a:p>
            <a:r>
              <a:rPr lang="en-US" sz="4400" dirty="0" smtClean="0"/>
              <a:t>“Concerning his Son Jesus Christ our Lord, which was made of the seed of David according to the flesh;”  Romans 1:3</a:t>
            </a:r>
          </a:p>
          <a:p>
            <a:r>
              <a:rPr lang="en-US" sz="4400" dirty="0" smtClean="0"/>
              <a:t>“Behold, I was shapen in iniquity; and in sin did my mother conceive me.”  Ps. 51:5</a:t>
            </a:r>
            <a:endParaRPr lang="en-US" sz="4400" dirty="0"/>
          </a:p>
        </p:txBody>
      </p:sp>
      <p:pic>
        <p:nvPicPr>
          <p:cNvPr id="5" name="Content Placeholder 4"/>
          <p:cNvPicPr>
            <a:picLocks noGrp="1" noChangeAspect="1"/>
          </p:cNvPicPr>
          <p:nvPr>
            <p:ph sz="half" idx="2"/>
          </p:nvPr>
        </p:nvPicPr>
        <p:blipFill>
          <a:blip r:embed="rId2" cstate="print"/>
          <a:stretch>
            <a:fillRect/>
          </a:stretch>
        </p:blipFill>
        <p:spPr>
          <a:xfrm>
            <a:off x="6019800" y="673100"/>
            <a:ext cx="6172200" cy="6184899"/>
          </a:xfrm>
          <a:prstGeom prst="rect">
            <a:avLst/>
          </a:prstGeom>
        </p:spPr>
      </p:pic>
    </p:spTree>
    <p:extLst>
      <p:ext uri="{BB962C8B-B14F-4D97-AF65-F5344CB8AC3E}">
        <p14:creationId xmlns:p14="http://schemas.microsoft.com/office/powerpoint/2010/main" xmlns="" val="3475649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1"/>
            <a:ext cx="7543800" cy="901700"/>
          </a:xfrm>
        </p:spPr>
        <p:txBody>
          <a:bodyPr>
            <a:normAutofit/>
          </a:bodyPr>
          <a:lstStyle/>
          <a:p>
            <a:r>
              <a:rPr lang="en-US" b="1" i="1" u="sng" dirty="0" smtClean="0">
                <a:solidFill>
                  <a:srgbClr val="C00000"/>
                </a:solidFill>
              </a:rPr>
              <a:t>After 4,000 Years</a:t>
            </a:r>
            <a:endParaRPr lang="en-US" b="1" i="1" u="sng" dirty="0">
              <a:solidFill>
                <a:srgbClr val="C00000"/>
              </a:solidFill>
            </a:endParaRPr>
          </a:p>
        </p:txBody>
      </p:sp>
      <p:sp>
        <p:nvSpPr>
          <p:cNvPr id="3" name="Content Placeholder 2"/>
          <p:cNvSpPr>
            <a:spLocks noGrp="1"/>
          </p:cNvSpPr>
          <p:nvPr>
            <p:ph idx="1"/>
          </p:nvPr>
        </p:nvSpPr>
        <p:spPr>
          <a:xfrm>
            <a:off x="0" y="736600"/>
            <a:ext cx="12192000" cy="6121400"/>
          </a:xfrm>
        </p:spPr>
        <p:txBody>
          <a:bodyPr>
            <a:normAutofit fontScale="92500" lnSpcReduction="10000"/>
          </a:bodyPr>
          <a:lstStyle/>
          <a:p>
            <a:r>
              <a:rPr lang="en-US" dirty="0" smtClean="0"/>
              <a:t>“The story of Bethlehem is an exhaustless theme. In it is hidden "the depth of the riches both of the wisdom and knowledge of God." Rom. 11:33. We marvel at the Saviour's sacrifice in exchanging the throne of heaven for the manger, and the companionship of adoring angels for the beasts of the stall. Human pride and self-sufficiency stand rebuked in His presence. Yet this was but the beginning of His wonderful condescension</a:t>
            </a:r>
            <a:r>
              <a:rPr lang="en-US" b="1" i="1" u="sng" dirty="0" smtClean="0"/>
              <a:t>. </a:t>
            </a:r>
            <a:r>
              <a:rPr lang="en-US" b="1" i="1" u="sng" dirty="0" smtClean="0">
                <a:solidFill>
                  <a:srgbClr val="FF0000"/>
                </a:solidFill>
              </a:rPr>
              <a:t>It would have been an almost infinite humiliation for the Son of God to take man's nature, even when Adam stood in his innocence in Eden. But Jesus accepted humanity when the race had been weakened by four thousand years of sin. Like every child of Adam He accepted the results of the working of the great law of heredity. What these results were is shown in the history of His earthly ancestors. He came with such a heredity to share our sorrows and temptations, and to give us the example of a sinless life. </a:t>
            </a:r>
          </a:p>
          <a:p>
            <a:r>
              <a:rPr lang="en-US" dirty="0" smtClean="0"/>
              <a:t>Satan in heaven had hated Christ for His position in the courts of God. He hated Him the more when he himself was dethroned. He hated Him who pledged Himself to redeem a race of sinners. </a:t>
            </a:r>
            <a:r>
              <a:rPr lang="en-US" b="1" i="1" u="sng" dirty="0" smtClean="0">
                <a:solidFill>
                  <a:srgbClr val="FF0000"/>
                </a:solidFill>
              </a:rPr>
              <a:t>Yet into the world where Satan claimed dominion God permitted His Son to come, a helpless babe, subject to the weakness of humanity. He permitted Him to meet life's peril in common with every human soul, to fight the battle as every child of humanity must fight it, at the risk of failure and eternal loss.”  </a:t>
            </a:r>
            <a:r>
              <a:rPr lang="en-US" dirty="0" smtClean="0"/>
              <a:t>DA, pgs. 48,49 </a:t>
            </a:r>
          </a:p>
          <a:p>
            <a:endParaRPr lang="en-US" dirty="0"/>
          </a:p>
        </p:txBody>
      </p:sp>
    </p:spTree>
    <p:extLst>
      <p:ext uri="{BB962C8B-B14F-4D97-AF65-F5344CB8AC3E}">
        <p14:creationId xmlns:p14="http://schemas.microsoft.com/office/powerpoint/2010/main" xmlns="" val="2008655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2299"/>
          </a:xfrm>
        </p:spPr>
        <p:txBody>
          <a:bodyPr>
            <a:normAutofit fontScale="90000"/>
          </a:bodyPr>
          <a:lstStyle/>
          <a:p>
            <a:r>
              <a:rPr lang="en-US" dirty="0" smtClean="0"/>
              <a:t>                   </a:t>
            </a:r>
            <a:r>
              <a:rPr lang="en-US" b="1" i="1" u="sng" dirty="0" smtClean="0">
                <a:solidFill>
                  <a:srgbClr val="00B050"/>
                </a:solidFill>
                <a:latin typeface="Algerian" panose="04020705040A02060702" pitchFamily="82" charset="0"/>
              </a:rPr>
              <a:t>No Difference from Us!</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520700"/>
            <a:ext cx="12192000" cy="6337299"/>
          </a:xfrm>
        </p:spPr>
        <p:txBody>
          <a:bodyPr>
            <a:normAutofit/>
          </a:bodyPr>
          <a:lstStyle/>
          <a:p>
            <a:r>
              <a:rPr lang="en-US" dirty="0" smtClean="0"/>
              <a:t>“Leaving </a:t>
            </a:r>
            <a:r>
              <a:rPr lang="en-US" dirty="0"/>
              <a:t>the royal courts of heaven Christ came to our world to represent the character of His Father, and thus help humanity to return to their loyalty. The image of Satan was upon men, and Christ came that He might bring to them moral power and efficiency. </a:t>
            </a:r>
            <a:r>
              <a:rPr lang="en-US" b="1" i="1" u="sng" dirty="0"/>
              <a:t>He came as a helpless babe, bearing the humanity we bear. “As the children are partakers of flesh and blood, he also himself likewise took part of the same.” He could not come in the form of an angel; for unless He met man as man, and testified by His connection with God that divine power was not given to Him in a different way to what it will be given to us, He could not be a perfect example for us.</a:t>
            </a:r>
            <a:r>
              <a:rPr lang="en-US" dirty="0"/>
              <a:t> He came in humility, in order that the humblest being upon the face of the earth could have no excuse because of his poverty, or ignorance, and say, Because of these things, I cannot obey the law of Jehovah. Christ clothed His divinity with humanity, that humanity might touch humanity; that He might live with humanity and bear all the trials and afflictions of man. He was tempted in all points like as we are, yet without sin. In His humanity He understood all the temptations that will come to man (Manuscript 21, 1895).</a:t>
            </a:r>
          </a:p>
        </p:txBody>
      </p:sp>
    </p:spTree>
    <p:extLst>
      <p:ext uri="{BB962C8B-B14F-4D97-AF65-F5344CB8AC3E}">
        <p14:creationId xmlns:p14="http://schemas.microsoft.com/office/powerpoint/2010/main" xmlns="" val="2180200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2424</Words>
  <Application>Microsoft Office PowerPoint</Application>
  <PresentationFormat>Custom</PresentationFormat>
  <Paragraphs>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Hebrews 2:10-18</vt:lpstr>
      <vt:lpstr>                         Hebrews 2:10-13</vt:lpstr>
      <vt:lpstr>                        The Creator Suffered</vt:lpstr>
      <vt:lpstr>                Only Christ Suffered  Gethsemane</vt:lpstr>
      <vt:lpstr>                       We are His Brethren!!</vt:lpstr>
      <vt:lpstr>                          Hebrews 2:14-16</vt:lpstr>
      <vt:lpstr>        Christ Took the Nature of Abraham’s Seed</vt:lpstr>
      <vt:lpstr>After 4,000 Years</vt:lpstr>
      <vt:lpstr>                   No Difference from Us!</vt:lpstr>
      <vt:lpstr>Perfect or Fallen Nature of Adam???</vt:lpstr>
      <vt:lpstr>Questions on Doctrine, 1957</vt:lpstr>
      <vt:lpstr>                                        Exempt???</vt:lpstr>
      <vt:lpstr>                           Contrary to the Bible</vt:lpstr>
      <vt:lpstr>                        Contrary to EGW</vt:lpstr>
      <vt:lpstr>        Andreason in line with Inspiration</vt:lpstr>
      <vt:lpstr>                   A Faithful Priest</vt:lpstr>
      <vt:lpstr>                      Tempted Like US!</vt:lpstr>
      <vt:lpstr>   Tempted, but Never Sinned in our Flesh!</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2:10-18</dc:title>
  <dc:creator>All Public</dc:creator>
  <cp:lastModifiedBy>Dad</cp:lastModifiedBy>
  <cp:revision>15</cp:revision>
  <dcterms:created xsi:type="dcterms:W3CDTF">2016-09-14T18:48:37Z</dcterms:created>
  <dcterms:modified xsi:type="dcterms:W3CDTF">2017-03-03T20:24:57Z</dcterms:modified>
</cp:coreProperties>
</file>