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24" r:id="rId3"/>
    <p:sldId id="325" r:id="rId4"/>
    <p:sldId id="270" r:id="rId5"/>
    <p:sldId id="309" r:id="rId6"/>
    <p:sldId id="271" r:id="rId7"/>
    <p:sldId id="277" r:id="rId8"/>
    <p:sldId id="321" r:id="rId9"/>
    <p:sldId id="322" r:id="rId10"/>
    <p:sldId id="310" r:id="rId11"/>
    <p:sldId id="311" r:id="rId12"/>
    <p:sldId id="323" r:id="rId13"/>
    <p:sldId id="312" r:id="rId14"/>
    <p:sldId id="313" r:id="rId15"/>
    <p:sldId id="320" r:id="rId16"/>
    <p:sldId id="314" r:id="rId17"/>
    <p:sldId id="315" r:id="rId18"/>
    <p:sldId id="316" r:id="rId19"/>
    <p:sldId id="317" r:id="rId20"/>
    <p:sldId id="318" r:id="rId21"/>
    <p:sldId id="319" r:id="rId22"/>
    <p:sldId id="269" r:id="rId23"/>
    <p:sldId id="2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8/17/2023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13</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822A3-9BCA-02C4-9C08-DC248E3EBDF9}"/>
              </a:ext>
            </a:extLst>
          </p:cNvPr>
          <p:cNvSpPr>
            <a:spLocks noGrp="1"/>
          </p:cNvSpPr>
          <p:nvPr>
            <p:ph type="title"/>
          </p:nvPr>
        </p:nvSpPr>
        <p:spPr>
          <a:xfrm>
            <a:off x="838200" y="-332105"/>
            <a:ext cx="10515600" cy="1325563"/>
          </a:xfrm>
        </p:spPr>
        <p:txBody>
          <a:bodyPr/>
          <a:lstStyle/>
          <a:p>
            <a:pPr algn="ctr"/>
            <a:r>
              <a:rPr lang="en-US" b="1" u="sng" dirty="0">
                <a:effectLst>
                  <a:outerShdw blurRad="38100" dist="38100" dir="2700000" algn="tl">
                    <a:srgbClr val="000000">
                      <a:alpha val="43137"/>
                    </a:srgbClr>
                  </a:outerShdw>
                </a:effectLst>
              </a:rPr>
              <a:t>History of the Translation</a:t>
            </a:r>
          </a:p>
        </p:txBody>
      </p:sp>
      <p:sp>
        <p:nvSpPr>
          <p:cNvPr id="4" name="TextBox 3">
            <a:extLst>
              <a:ext uri="{FF2B5EF4-FFF2-40B4-BE49-F238E27FC236}">
                <a16:creationId xmlns:a16="http://schemas.microsoft.com/office/drawing/2014/main" id="{247A1191-6C3B-030A-4213-1A8A3AD34782}"/>
              </a:ext>
            </a:extLst>
          </p:cNvPr>
          <p:cNvSpPr txBox="1"/>
          <p:nvPr/>
        </p:nvSpPr>
        <p:spPr>
          <a:xfrm>
            <a:off x="125730" y="1117372"/>
            <a:ext cx="6097904" cy="4832092"/>
          </a:xfrm>
          <a:prstGeom prst="rect">
            <a:avLst/>
          </a:prstGeom>
          <a:noFill/>
        </p:spPr>
        <p:txBody>
          <a:bodyPr wrap="square">
            <a:spAutoFit/>
          </a:bodyPr>
          <a:lstStyle/>
          <a:p>
            <a:r>
              <a:rPr lang="en-US" sz="2800" dirty="0"/>
              <a:t>“The JST/IV was a work in progress throughout Smith's ministry, </a:t>
            </a:r>
            <a:r>
              <a:rPr lang="en-US" sz="2800" b="1" u="sng" dirty="0"/>
              <a:t>the bulk between June 1830 and July 1833. Some parts of the revision (Genesis and the four Gospels) were completed from beginning to end, including unchanged verses from the KJV; some parts were revised more than once, and others revised one verse at a time”</a:t>
            </a:r>
            <a:r>
              <a:rPr lang="en-US" sz="2800" dirty="0"/>
              <a:t>—Wikipedia, Joseph Smith Translation of the Bible</a:t>
            </a:r>
            <a:endParaRPr lang="en-US" sz="2800" b="1" u="sng" dirty="0"/>
          </a:p>
        </p:txBody>
      </p:sp>
      <p:pic>
        <p:nvPicPr>
          <p:cNvPr id="5" name="Picture 4">
            <a:extLst>
              <a:ext uri="{FF2B5EF4-FFF2-40B4-BE49-F238E27FC236}">
                <a16:creationId xmlns:a16="http://schemas.microsoft.com/office/drawing/2014/main" id="{ABDB2B46-0A4B-96B3-0031-A9A07BF7D1CF}"/>
              </a:ext>
            </a:extLst>
          </p:cNvPr>
          <p:cNvPicPr>
            <a:picLocks noChangeAspect="1"/>
          </p:cNvPicPr>
          <p:nvPr/>
        </p:nvPicPr>
        <p:blipFill>
          <a:blip r:embed="rId2"/>
          <a:stretch>
            <a:fillRect/>
          </a:stretch>
        </p:blipFill>
        <p:spPr>
          <a:xfrm>
            <a:off x="6399847" y="1117372"/>
            <a:ext cx="5481935" cy="4311878"/>
          </a:xfrm>
          <a:prstGeom prst="rect">
            <a:avLst/>
          </a:prstGeom>
        </p:spPr>
      </p:pic>
    </p:spTree>
    <p:extLst>
      <p:ext uri="{BB962C8B-B14F-4D97-AF65-F5344CB8AC3E}">
        <p14:creationId xmlns:p14="http://schemas.microsoft.com/office/powerpoint/2010/main" val="12890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62076-AE5B-4250-F7CA-80BF81CFE289}"/>
              </a:ext>
            </a:extLst>
          </p:cNvPr>
          <p:cNvSpPr>
            <a:spLocks noGrp="1"/>
          </p:cNvSpPr>
          <p:nvPr>
            <p:ph type="title"/>
          </p:nvPr>
        </p:nvSpPr>
        <p:spPr>
          <a:xfrm>
            <a:off x="419100" y="-274955"/>
            <a:ext cx="11353800" cy="1325563"/>
          </a:xfrm>
        </p:spPr>
        <p:txBody>
          <a:bodyPr/>
          <a:lstStyle/>
          <a:p>
            <a:r>
              <a:rPr lang="en-US" b="1" u="sng" dirty="0">
                <a:solidFill>
                  <a:srgbClr val="FFC000"/>
                </a:solidFill>
                <a:effectLst>
                  <a:outerShdw blurRad="38100" dist="38100" dir="2700000" algn="tl">
                    <a:srgbClr val="000000">
                      <a:alpha val="43137"/>
                    </a:srgbClr>
                  </a:outerShdw>
                </a:effectLst>
              </a:rPr>
              <a:t>What Changes/Additions/Deletions Were Made?</a:t>
            </a:r>
          </a:p>
        </p:txBody>
      </p:sp>
      <p:sp>
        <p:nvSpPr>
          <p:cNvPr id="4" name="TextBox 3">
            <a:extLst>
              <a:ext uri="{FF2B5EF4-FFF2-40B4-BE49-F238E27FC236}">
                <a16:creationId xmlns:a16="http://schemas.microsoft.com/office/drawing/2014/main" id="{652D06D8-C86B-749D-6AF1-E549CF30B435}"/>
              </a:ext>
            </a:extLst>
          </p:cNvPr>
          <p:cNvSpPr txBox="1"/>
          <p:nvPr/>
        </p:nvSpPr>
        <p:spPr>
          <a:xfrm>
            <a:off x="3455670" y="661988"/>
            <a:ext cx="8736330" cy="6001643"/>
          </a:xfrm>
          <a:prstGeom prst="rect">
            <a:avLst/>
          </a:prstGeom>
          <a:noFill/>
        </p:spPr>
        <p:txBody>
          <a:bodyPr wrap="square">
            <a:spAutoFit/>
          </a:bodyPr>
          <a:lstStyle/>
          <a:p>
            <a:r>
              <a:rPr lang="en-US" sz="2400" dirty="0"/>
              <a:t>Six Basic Types of Changes:</a:t>
            </a:r>
          </a:p>
          <a:p>
            <a:pPr marL="285750" indent="-285750">
              <a:buFont typeface="Arial" panose="020B0604020202020204" pitchFamily="34" charset="0"/>
              <a:buChar char="•"/>
            </a:pPr>
            <a:r>
              <a:rPr lang="en-US" sz="2400" dirty="0"/>
              <a:t>     “Long additions that have little or no biblical parallel, such as the visions of Moses and Enoch, and the passage on Melchizedek</a:t>
            </a:r>
          </a:p>
          <a:p>
            <a:pPr marL="285750" indent="-285750">
              <a:buFont typeface="Arial" panose="020B0604020202020204" pitchFamily="34" charset="0"/>
              <a:buChar char="•"/>
            </a:pPr>
            <a:r>
              <a:rPr lang="en-US" sz="2400" dirty="0"/>
              <a:t>        “Common-sense” changes (e.g., Genesis 6:6 “And it repented the Lord that he had made man” is revised in Moses 8:25 to read: “And it repented Noah, and his heart was pained that the Lord had made man”. God, being perfect, needs no repentance.)</a:t>
            </a:r>
          </a:p>
          <a:p>
            <a:pPr marL="285750" indent="-285750">
              <a:buFont typeface="Arial" panose="020B0604020202020204" pitchFamily="34" charset="0"/>
              <a:buChar char="•"/>
            </a:pPr>
            <a:r>
              <a:rPr lang="en-US" sz="2400" dirty="0"/>
              <a:t>        “Interpretive additions”, often signaled by the phrase “or in other words,” appending to a passage to clarify</a:t>
            </a:r>
          </a:p>
          <a:p>
            <a:pPr marL="285750" indent="-285750">
              <a:buFont typeface="Arial" panose="020B0604020202020204" pitchFamily="34" charset="0"/>
              <a:buChar char="•"/>
            </a:pPr>
            <a:r>
              <a:rPr lang="en-US" sz="2400" dirty="0"/>
              <a:t>        “Harmonization”, reconciled passages that seemed to conflict with other passages</a:t>
            </a:r>
          </a:p>
          <a:p>
            <a:pPr marL="285750" indent="-285750">
              <a:buFont typeface="Arial" panose="020B0604020202020204" pitchFamily="34" charset="0"/>
              <a:buChar char="•"/>
            </a:pPr>
            <a:r>
              <a:rPr lang="en-US" sz="2400" dirty="0"/>
              <a:t>        "Not easily classifiable", frequently the meaning is changed, often idiosyncratically</a:t>
            </a:r>
          </a:p>
          <a:p>
            <a:pPr marL="285750" indent="-285750">
              <a:buFont typeface="Arial" panose="020B0604020202020204" pitchFamily="34" charset="0"/>
              <a:buChar char="•"/>
            </a:pPr>
            <a:r>
              <a:rPr lang="en-US" sz="2400" dirty="0"/>
              <a:t>        Grammatical improvements, technical clarifications, and modernization of terms (by far the most common within the JST/IV)” Wikipedia, Joseph Smith Translation of the Bible</a:t>
            </a:r>
          </a:p>
        </p:txBody>
      </p:sp>
      <p:pic>
        <p:nvPicPr>
          <p:cNvPr id="5" name="Picture 4">
            <a:extLst>
              <a:ext uri="{FF2B5EF4-FFF2-40B4-BE49-F238E27FC236}">
                <a16:creationId xmlns:a16="http://schemas.microsoft.com/office/drawing/2014/main" id="{6EDA76CA-395F-54DD-93B0-02CF11231CC3}"/>
              </a:ext>
            </a:extLst>
          </p:cNvPr>
          <p:cNvPicPr>
            <a:picLocks noChangeAspect="1"/>
          </p:cNvPicPr>
          <p:nvPr/>
        </p:nvPicPr>
        <p:blipFill rotWithShape="1">
          <a:blip r:embed="rId2"/>
          <a:srcRect l="15281" r="14500"/>
          <a:stretch/>
        </p:blipFill>
        <p:spPr>
          <a:xfrm>
            <a:off x="0" y="894582"/>
            <a:ext cx="3455670" cy="2768227"/>
          </a:xfrm>
          <a:prstGeom prst="rect">
            <a:avLst/>
          </a:prstGeom>
        </p:spPr>
      </p:pic>
      <p:pic>
        <p:nvPicPr>
          <p:cNvPr id="6" name="Picture 5">
            <a:extLst>
              <a:ext uri="{FF2B5EF4-FFF2-40B4-BE49-F238E27FC236}">
                <a16:creationId xmlns:a16="http://schemas.microsoft.com/office/drawing/2014/main" id="{F26D82E2-E3FE-DD88-A262-30BB32718F0D}"/>
              </a:ext>
            </a:extLst>
          </p:cNvPr>
          <p:cNvPicPr>
            <a:picLocks noChangeAspect="1"/>
          </p:cNvPicPr>
          <p:nvPr/>
        </p:nvPicPr>
        <p:blipFill>
          <a:blip r:embed="rId3"/>
          <a:stretch>
            <a:fillRect/>
          </a:stretch>
        </p:blipFill>
        <p:spPr>
          <a:xfrm>
            <a:off x="0" y="3795614"/>
            <a:ext cx="3460284" cy="2768227"/>
          </a:xfrm>
          <a:prstGeom prst="rect">
            <a:avLst/>
          </a:prstGeom>
        </p:spPr>
      </p:pic>
    </p:spTree>
    <p:extLst>
      <p:ext uri="{BB962C8B-B14F-4D97-AF65-F5344CB8AC3E}">
        <p14:creationId xmlns:p14="http://schemas.microsoft.com/office/powerpoint/2010/main" val="83144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46AB-6CB0-1F91-84DA-84AD5032DFE5}"/>
              </a:ext>
            </a:extLst>
          </p:cNvPr>
          <p:cNvSpPr>
            <a:spLocks noGrp="1"/>
          </p:cNvSpPr>
          <p:nvPr>
            <p:ph type="title"/>
          </p:nvPr>
        </p:nvSpPr>
        <p:spPr>
          <a:xfrm>
            <a:off x="563880" y="-320675"/>
            <a:ext cx="10515600" cy="1325563"/>
          </a:xfrm>
        </p:spPr>
        <p:txBody>
          <a:bodyPr/>
          <a:lstStyle/>
          <a:p>
            <a:r>
              <a:rPr lang="en-US" b="1" dirty="0">
                <a:solidFill>
                  <a:srgbClr val="00B050"/>
                </a:solidFill>
                <a:effectLst>
                  <a:outerShdw blurRad="38100" dist="38100" dir="2700000" algn="tl">
                    <a:srgbClr val="000000">
                      <a:alpha val="43137"/>
                    </a:srgbClr>
                  </a:outerShdw>
                </a:effectLst>
              </a:rPr>
              <a:t>JST Introduction:</a:t>
            </a:r>
          </a:p>
        </p:txBody>
      </p:sp>
      <p:sp>
        <p:nvSpPr>
          <p:cNvPr id="4" name="TextBox 3">
            <a:extLst>
              <a:ext uri="{FF2B5EF4-FFF2-40B4-BE49-F238E27FC236}">
                <a16:creationId xmlns:a16="http://schemas.microsoft.com/office/drawing/2014/main" id="{36A23F30-C122-3156-04F7-F2646C778518}"/>
              </a:ext>
            </a:extLst>
          </p:cNvPr>
          <p:cNvSpPr txBox="1"/>
          <p:nvPr/>
        </p:nvSpPr>
        <p:spPr>
          <a:xfrm>
            <a:off x="0" y="583913"/>
            <a:ext cx="7329488" cy="6370975"/>
          </a:xfrm>
          <a:prstGeom prst="rect">
            <a:avLst/>
          </a:prstGeom>
          <a:noFill/>
        </p:spPr>
        <p:txBody>
          <a:bodyPr wrap="square">
            <a:spAutoFit/>
          </a:bodyPr>
          <a:lstStyle/>
          <a:p>
            <a:r>
              <a:rPr lang="en-US" sz="2400" dirty="0"/>
              <a:t>“Following are selected portions of the Joseph Smith Translation of the King James Version of the Bible (JST). </a:t>
            </a:r>
            <a:r>
              <a:rPr lang="en-US" sz="2400" b="1" u="sng" dirty="0"/>
              <a:t>The Lord inspired the Prophet Joseph Smith to restore truths to the King James Bible text that had become lost or changed since the original words were written. These restored truths clarified doctrine and improved scriptural understanding</a:t>
            </a:r>
            <a:r>
              <a:rPr lang="en-US" sz="2400" dirty="0"/>
              <a:t>. Because the Lord revealed to Joseph certain truths that the original authors had once recorded, </a:t>
            </a:r>
            <a:r>
              <a:rPr lang="en-US" sz="2400" b="1" u="sng" dirty="0"/>
              <a:t>the Joseph Smith Translation is unlike any other Bible translation in the world. In this sense, the word translation is used in a broader and different way than usual, for Joseph’s translation was more revelation than literal translation from one language into another</a:t>
            </a:r>
            <a:r>
              <a:rPr lang="en-US" sz="2400" dirty="0"/>
              <a:t>.”—Introduction to the JST, churchofjesuschrist.org https://www.churchofjesuschrist.org/study/scriptures/jst/introduction?lang=eng</a:t>
            </a:r>
          </a:p>
        </p:txBody>
      </p:sp>
      <p:pic>
        <p:nvPicPr>
          <p:cNvPr id="5" name="Picture 4">
            <a:extLst>
              <a:ext uri="{FF2B5EF4-FFF2-40B4-BE49-F238E27FC236}">
                <a16:creationId xmlns:a16="http://schemas.microsoft.com/office/drawing/2014/main" id="{9E7AC5BD-E0FA-2B16-0A92-32BE69D1CB67}"/>
              </a:ext>
            </a:extLst>
          </p:cNvPr>
          <p:cNvPicPr>
            <a:picLocks noChangeAspect="1"/>
          </p:cNvPicPr>
          <p:nvPr/>
        </p:nvPicPr>
        <p:blipFill>
          <a:blip r:embed="rId2"/>
          <a:stretch>
            <a:fillRect/>
          </a:stretch>
        </p:blipFill>
        <p:spPr>
          <a:xfrm>
            <a:off x="7529657" y="247649"/>
            <a:ext cx="4485167" cy="6370975"/>
          </a:xfrm>
          <a:prstGeom prst="rect">
            <a:avLst/>
          </a:prstGeom>
        </p:spPr>
      </p:pic>
    </p:spTree>
    <p:extLst>
      <p:ext uri="{BB962C8B-B14F-4D97-AF65-F5344CB8AC3E}">
        <p14:creationId xmlns:p14="http://schemas.microsoft.com/office/powerpoint/2010/main" val="313513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B062-D683-13A9-4E85-AD351E641F63}"/>
              </a:ext>
            </a:extLst>
          </p:cNvPr>
          <p:cNvSpPr>
            <a:spLocks noGrp="1"/>
          </p:cNvSpPr>
          <p:nvPr>
            <p:ph type="title"/>
          </p:nvPr>
        </p:nvSpPr>
        <p:spPr>
          <a:xfrm>
            <a:off x="838200" y="-263525"/>
            <a:ext cx="10515600" cy="1325563"/>
          </a:xfrm>
        </p:spPr>
        <p:txBody>
          <a:bodyPr/>
          <a:lstStyle/>
          <a:p>
            <a:pPr algn="ctr"/>
            <a:r>
              <a:rPr lang="en-US" b="1" i="1" dirty="0">
                <a:solidFill>
                  <a:srgbClr val="C00000"/>
                </a:solidFill>
              </a:rPr>
              <a:t>Bruce R. McConkie Chimes in</a:t>
            </a:r>
          </a:p>
        </p:txBody>
      </p:sp>
      <p:sp>
        <p:nvSpPr>
          <p:cNvPr id="4" name="TextBox 3">
            <a:extLst>
              <a:ext uri="{FF2B5EF4-FFF2-40B4-BE49-F238E27FC236}">
                <a16:creationId xmlns:a16="http://schemas.microsoft.com/office/drawing/2014/main" id="{3F3D9491-570B-AFAC-91A4-00EB10F017C3}"/>
              </a:ext>
            </a:extLst>
          </p:cNvPr>
          <p:cNvSpPr txBox="1"/>
          <p:nvPr/>
        </p:nvSpPr>
        <p:spPr>
          <a:xfrm>
            <a:off x="88582" y="583555"/>
            <a:ext cx="7375208" cy="6001643"/>
          </a:xfrm>
          <a:prstGeom prst="rect">
            <a:avLst/>
          </a:prstGeom>
          <a:noFill/>
        </p:spPr>
        <p:txBody>
          <a:bodyPr wrap="square">
            <a:spAutoFit/>
          </a:bodyPr>
          <a:lstStyle/>
          <a:p>
            <a:r>
              <a:rPr lang="en-US" sz="2400" dirty="0"/>
              <a:t>In 1984, Elder Bruce R. McConkie [</a:t>
            </a:r>
            <a:r>
              <a:rPr lang="en-US" sz="2400" dirty="0">
                <a:effectLst/>
              </a:rPr>
              <a:t>Of the Quorum of the Twelve Apostles</a:t>
            </a:r>
          </a:p>
          <a:p>
            <a:r>
              <a:rPr lang="en-US" sz="2400" i="1" dirty="0">
                <a:effectLst/>
              </a:rPr>
              <a:t>Supplement, A Symposium on the New Testament, 1984</a:t>
            </a:r>
            <a:r>
              <a:rPr lang="en-US" sz="2400" dirty="0">
                <a:effectLst/>
              </a:rPr>
              <a:t> (1984), 1–7</a:t>
            </a:r>
            <a:r>
              <a:rPr lang="en-US" sz="2400" dirty="0"/>
              <a:t>] stated: "</a:t>
            </a:r>
            <a:r>
              <a:rPr lang="en-US" sz="2400" b="1" u="sng" dirty="0"/>
              <a:t>The Joseph Smith Translation, or Inspired Version, is a thousand times over the best Bible now existing on earth. It contains all that the King James Version does, plus pages of additions and corrections and an occasional deletion. It was made by the spirit of revelation, and the changes and additions are the equivalent of the revealed word in the Book of Mormon and the Doctrine and Covenants</a:t>
            </a:r>
            <a:r>
              <a:rPr lang="en-US" sz="2400" dirty="0"/>
              <a:t>... Reference to this section and to the footnotes themselves </a:t>
            </a:r>
            <a:r>
              <a:rPr lang="en-US" sz="2400" b="1" u="sng" dirty="0"/>
              <a:t>will give anyone who has spiritual insight a deep appreciation of this revelatory work of the Prophet Joseph Smith. It is one of the great evidences of his prophetic call." </a:t>
            </a:r>
            <a:r>
              <a:rPr lang="en-US" sz="2400" dirty="0"/>
              <a:t>(The Bible, a Sealed Book, Key Nine, churchofjesuschrist.org)</a:t>
            </a:r>
          </a:p>
        </p:txBody>
      </p:sp>
      <p:pic>
        <p:nvPicPr>
          <p:cNvPr id="5" name="Picture 4">
            <a:extLst>
              <a:ext uri="{FF2B5EF4-FFF2-40B4-BE49-F238E27FC236}">
                <a16:creationId xmlns:a16="http://schemas.microsoft.com/office/drawing/2014/main" id="{7B37C801-0BEF-8AC0-E8B1-A71E722846E5}"/>
              </a:ext>
            </a:extLst>
          </p:cNvPr>
          <p:cNvPicPr>
            <a:picLocks noChangeAspect="1"/>
          </p:cNvPicPr>
          <p:nvPr/>
        </p:nvPicPr>
        <p:blipFill>
          <a:blip r:embed="rId2"/>
          <a:stretch>
            <a:fillRect/>
          </a:stretch>
        </p:blipFill>
        <p:spPr>
          <a:xfrm>
            <a:off x="7441484" y="720089"/>
            <a:ext cx="4661933" cy="5799445"/>
          </a:xfrm>
          <a:prstGeom prst="rect">
            <a:avLst/>
          </a:prstGeom>
        </p:spPr>
      </p:pic>
    </p:spTree>
    <p:extLst>
      <p:ext uri="{BB962C8B-B14F-4D97-AF65-F5344CB8AC3E}">
        <p14:creationId xmlns:p14="http://schemas.microsoft.com/office/powerpoint/2010/main" val="203819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8D5C47-866A-ED14-05F7-B6C820509127}"/>
              </a:ext>
            </a:extLst>
          </p:cNvPr>
          <p:cNvPicPr>
            <a:picLocks noChangeAspect="1"/>
          </p:cNvPicPr>
          <p:nvPr/>
        </p:nvPicPr>
        <p:blipFill>
          <a:blip r:embed="rId2"/>
          <a:stretch>
            <a:fillRect/>
          </a:stretch>
        </p:blipFill>
        <p:spPr>
          <a:xfrm>
            <a:off x="495300" y="4388197"/>
            <a:ext cx="4840662" cy="2420331"/>
          </a:xfrm>
          <a:prstGeom prst="rect">
            <a:avLst/>
          </a:prstGeom>
        </p:spPr>
      </p:pic>
      <p:sp>
        <p:nvSpPr>
          <p:cNvPr id="2" name="Title 1">
            <a:extLst>
              <a:ext uri="{FF2B5EF4-FFF2-40B4-BE49-F238E27FC236}">
                <a16:creationId xmlns:a16="http://schemas.microsoft.com/office/drawing/2014/main" id="{DD62485B-4950-818F-A7AB-EFB4F479BC3E}"/>
              </a:ext>
            </a:extLst>
          </p:cNvPr>
          <p:cNvSpPr>
            <a:spLocks noGrp="1"/>
          </p:cNvSpPr>
          <p:nvPr>
            <p:ph type="title"/>
          </p:nvPr>
        </p:nvSpPr>
        <p:spPr>
          <a:xfrm>
            <a:off x="838200" y="-194945"/>
            <a:ext cx="10515600" cy="1325563"/>
          </a:xfrm>
        </p:spPr>
        <p:txBody>
          <a:bodyPr/>
          <a:lstStyle/>
          <a:p>
            <a:pPr algn="ctr"/>
            <a:r>
              <a:rPr lang="en-US" b="1" dirty="0">
                <a:effectLst>
                  <a:outerShdw blurRad="38100" dist="38100" dir="2700000" algn="tl">
                    <a:srgbClr val="000000">
                      <a:alpha val="43137"/>
                    </a:srgbClr>
                  </a:outerShdw>
                </a:effectLst>
              </a:rPr>
              <a:t>Joseph Smith a </a:t>
            </a:r>
            <a:r>
              <a:rPr lang="en-US" b="1" dirty="0" err="1">
                <a:effectLst>
                  <a:outerShdw blurRad="38100" dist="38100" dir="2700000" algn="tl">
                    <a:srgbClr val="000000">
                      <a:alpha val="43137"/>
                    </a:srgbClr>
                  </a:outerShdw>
                </a:effectLst>
              </a:rPr>
              <a:t>Psuedo</a:t>
            </a:r>
            <a:r>
              <a:rPr lang="en-US" b="1" dirty="0">
                <a:effectLst>
                  <a:outerShdw blurRad="38100" dist="38100" dir="2700000" algn="tl">
                    <a:srgbClr val="000000">
                      <a:alpha val="43137"/>
                    </a:srgbClr>
                  </a:outerShdw>
                </a:effectLst>
              </a:rPr>
              <a:t>-Author</a:t>
            </a:r>
          </a:p>
        </p:txBody>
      </p:sp>
      <p:pic>
        <p:nvPicPr>
          <p:cNvPr id="4" name="Picture 3">
            <a:extLst>
              <a:ext uri="{FF2B5EF4-FFF2-40B4-BE49-F238E27FC236}">
                <a16:creationId xmlns:a16="http://schemas.microsoft.com/office/drawing/2014/main" id="{AD4703F5-E5C4-BBC2-5F72-3A818E6D3C7B}"/>
              </a:ext>
            </a:extLst>
          </p:cNvPr>
          <p:cNvPicPr>
            <a:picLocks noChangeAspect="1"/>
          </p:cNvPicPr>
          <p:nvPr/>
        </p:nvPicPr>
        <p:blipFill>
          <a:blip r:embed="rId3"/>
          <a:stretch>
            <a:fillRect/>
          </a:stretch>
        </p:blipFill>
        <p:spPr>
          <a:xfrm>
            <a:off x="190216" y="921935"/>
            <a:ext cx="11801166" cy="3512905"/>
          </a:xfrm>
          <a:prstGeom prst="rect">
            <a:avLst/>
          </a:prstGeom>
        </p:spPr>
      </p:pic>
      <p:pic>
        <p:nvPicPr>
          <p:cNvPr id="5" name="Picture 4">
            <a:extLst>
              <a:ext uri="{FF2B5EF4-FFF2-40B4-BE49-F238E27FC236}">
                <a16:creationId xmlns:a16="http://schemas.microsoft.com/office/drawing/2014/main" id="{7A061C62-D7E6-25D8-3FD8-0A7D3B6DCC01}"/>
              </a:ext>
            </a:extLst>
          </p:cNvPr>
          <p:cNvPicPr>
            <a:picLocks noChangeAspect="1"/>
          </p:cNvPicPr>
          <p:nvPr/>
        </p:nvPicPr>
        <p:blipFill>
          <a:blip r:embed="rId4"/>
          <a:stretch>
            <a:fillRect/>
          </a:stretch>
        </p:blipFill>
        <p:spPr>
          <a:xfrm>
            <a:off x="400421" y="4341555"/>
            <a:ext cx="1874149" cy="2420330"/>
          </a:xfrm>
          <a:prstGeom prst="rect">
            <a:avLst/>
          </a:prstGeom>
        </p:spPr>
      </p:pic>
      <p:pic>
        <p:nvPicPr>
          <p:cNvPr id="6" name="Picture 5">
            <a:extLst>
              <a:ext uri="{FF2B5EF4-FFF2-40B4-BE49-F238E27FC236}">
                <a16:creationId xmlns:a16="http://schemas.microsoft.com/office/drawing/2014/main" id="{643265F0-0100-ACA9-7E80-01E7E4B8A490}"/>
              </a:ext>
            </a:extLst>
          </p:cNvPr>
          <p:cNvPicPr>
            <a:picLocks noChangeAspect="1"/>
          </p:cNvPicPr>
          <p:nvPr/>
        </p:nvPicPr>
        <p:blipFill>
          <a:blip r:embed="rId5"/>
          <a:stretch>
            <a:fillRect/>
          </a:stretch>
        </p:blipFill>
        <p:spPr>
          <a:xfrm>
            <a:off x="8172450" y="4353861"/>
            <a:ext cx="3703406" cy="2504139"/>
          </a:xfrm>
          <a:prstGeom prst="rect">
            <a:avLst/>
          </a:prstGeom>
        </p:spPr>
      </p:pic>
      <p:pic>
        <p:nvPicPr>
          <p:cNvPr id="8" name="Picture 7">
            <a:extLst>
              <a:ext uri="{FF2B5EF4-FFF2-40B4-BE49-F238E27FC236}">
                <a16:creationId xmlns:a16="http://schemas.microsoft.com/office/drawing/2014/main" id="{453BF6B1-78E4-DF85-D060-48E36AA7D2DC}"/>
              </a:ext>
            </a:extLst>
          </p:cNvPr>
          <p:cNvPicPr>
            <a:picLocks noChangeAspect="1"/>
          </p:cNvPicPr>
          <p:nvPr/>
        </p:nvPicPr>
        <p:blipFill>
          <a:blip r:embed="rId6"/>
          <a:stretch>
            <a:fillRect/>
          </a:stretch>
        </p:blipFill>
        <p:spPr>
          <a:xfrm>
            <a:off x="4689404" y="4434840"/>
            <a:ext cx="1524168" cy="2423160"/>
          </a:xfrm>
          <a:prstGeom prst="rect">
            <a:avLst/>
          </a:prstGeom>
        </p:spPr>
      </p:pic>
      <p:pic>
        <p:nvPicPr>
          <p:cNvPr id="9" name="Picture 8">
            <a:extLst>
              <a:ext uri="{FF2B5EF4-FFF2-40B4-BE49-F238E27FC236}">
                <a16:creationId xmlns:a16="http://schemas.microsoft.com/office/drawing/2014/main" id="{E6355A4C-1AF6-FBB1-B1BE-65DCB97EB3E3}"/>
              </a:ext>
            </a:extLst>
          </p:cNvPr>
          <p:cNvPicPr>
            <a:picLocks noChangeAspect="1"/>
          </p:cNvPicPr>
          <p:nvPr/>
        </p:nvPicPr>
        <p:blipFill>
          <a:blip r:embed="rId7"/>
          <a:stretch>
            <a:fillRect/>
          </a:stretch>
        </p:blipFill>
        <p:spPr>
          <a:xfrm>
            <a:off x="6407267" y="4415374"/>
            <a:ext cx="1649657" cy="2476962"/>
          </a:xfrm>
          <a:prstGeom prst="rect">
            <a:avLst/>
          </a:prstGeom>
        </p:spPr>
      </p:pic>
    </p:spTree>
    <p:extLst>
      <p:ext uri="{BB962C8B-B14F-4D97-AF65-F5344CB8AC3E}">
        <p14:creationId xmlns:p14="http://schemas.microsoft.com/office/powerpoint/2010/main" val="128331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F4C0-3397-5ADD-C5A6-7ACF69D3A268}"/>
              </a:ext>
            </a:extLst>
          </p:cNvPr>
          <p:cNvSpPr>
            <a:spLocks noGrp="1"/>
          </p:cNvSpPr>
          <p:nvPr>
            <p:ph type="title"/>
          </p:nvPr>
        </p:nvSpPr>
        <p:spPr>
          <a:xfrm>
            <a:off x="838200" y="-85031"/>
            <a:ext cx="10515600" cy="1325563"/>
          </a:xfrm>
        </p:spPr>
        <p:txBody>
          <a:bodyPr/>
          <a:lstStyle/>
          <a:p>
            <a:r>
              <a:rPr lang="en-US" b="1" dirty="0">
                <a:solidFill>
                  <a:srgbClr val="002060"/>
                </a:solidFill>
                <a:effectLst>
                  <a:outerShdw blurRad="38100" dist="38100" dir="2700000" algn="tl">
                    <a:srgbClr val="000000">
                      <a:alpha val="43137"/>
                    </a:srgbClr>
                  </a:outerShdw>
                </a:effectLst>
              </a:rPr>
              <a:t>Genesis Extended?</a:t>
            </a:r>
          </a:p>
        </p:txBody>
      </p:sp>
      <p:sp>
        <p:nvSpPr>
          <p:cNvPr id="3" name="TextBox 2">
            <a:extLst>
              <a:ext uri="{FF2B5EF4-FFF2-40B4-BE49-F238E27FC236}">
                <a16:creationId xmlns:a16="http://schemas.microsoft.com/office/drawing/2014/main" id="{0D75797B-2F21-962C-55A3-0BD7D7022ED2}"/>
              </a:ext>
            </a:extLst>
          </p:cNvPr>
          <p:cNvSpPr txBox="1"/>
          <p:nvPr/>
        </p:nvSpPr>
        <p:spPr>
          <a:xfrm>
            <a:off x="308610" y="1017270"/>
            <a:ext cx="11715750" cy="5262979"/>
          </a:xfrm>
          <a:prstGeom prst="rect">
            <a:avLst/>
          </a:prstGeom>
          <a:noFill/>
        </p:spPr>
        <p:txBody>
          <a:bodyPr wrap="square" rtlCol="0">
            <a:spAutoFit/>
          </a:bodyPr>
          <a:lstStyle/>
          <a:p>
            <a:r>
              <a:rPr lang="en-US" sz="2800" dirty="0"/>
              <a:t>Genesis is the first book to be rewritten. Joseph Smith begins his “Book of Moses” not at Creation, but with ‘visions of Moses’. The book contains prophecies which are repeated in the ancient occult pseudepigraphal work called “the book of Enoch” with clear connections with the Apocalypse of Moses. Joseph later even adds a prophecy about himself in Genesis 50 (which has 38 verses, instead of 26 in the KJV):</a:t>
            </a:r>
          </a:p>
          <a:p>
            <a:endParaRPr lang="en-US" sz="2800" dirty="0"/>
          </a:p>
          <a:p>
            <a:r>
              <a:rPr lang="en-US" sz="2800" dirty="0"/>
              <a:t>Gen. 50:33 “</a:t>
            </a:r>
            <a:r>
              <a:rPr lang="en-US" sz="2800" i="1" dirty="0"/>
              <a:t>And that seer will I bless, and they that seek to destroy him shall be confounded; </a:t>
            </a:r>
            <a:r>
              <a:rPr lang="en-US" sz="2800" b="1" i="1" u="sng" dirty="0"/>
              <a:t>for this promise I give unto you; for I will remember you from generation to generation; and his name shall be called Joseph</a:t>
            </a:r>
            <a:r>
              <a:rPr lang="en-US" sz="2800" i="1" dirty="0"/>
              <a:t>, and it shall be after the name of his father; and he shall be like unto you; for the thing which the Lord shall bring forth by his hand shall bring my people unto salvation.”</a:t>
            </a:r>
            <a:endParaRPr lang="en-US" sz="2800" dirty="0"/>
          </a:p>
        </p:txBody>
      </p:sp>
    </p:spTree>
    <p:extLst>
      <p:ext uri="{BB962C8B-B14F-4D97-AF65-F5344CB8AC3E}">
        <p14:creationId xmlns:p14="http://schemas.microsoft.com/office/powerpoint/2010/main" val="199134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B7A1-51DB-78F9-3444-267CF8F2A8E6}"/>
              </a:ext>
            </a:extLst>
          </p:cNvPr>
          <p:cNvSpPr>
            <a:spLocks noGrp="1"/>
          </p:cNvSpPr>
          <p:nvPr>
            <p:ph type="title"/>
          </p:nvPr>
        </p:nvSpPr>
        <p:spPr>
          <a:xfrm>
            <a:off x="838200" y="-229235"/>
            <a:ext cx="10515600" cy="1325563"/>
          </a:xfrm>
        </p:spPr>
        <p:txBody>
          <a:bodyPr/>
          <a:lstStyle/>
          <a:p>
            <a:pPr algn="ctr"/>
            <a:r>
              <a:rPr lang="en-US" b="1" dirty="0">
                <a:effectLst>
                  <a:outerShdw blurRad="38100" dist="38100" dir="2700000" algn="tl">
                    <a:srgbClr val="000000">
                      <a:alpha val="43137"/>
                    </a:srgbClr>
                  </a:outerShdw>
                </a:effectLst>
              </a:rPr>
              <a:t>John 1</a:t>
            </a:r>
          </a:p>
        </p:txBody>
      </p:sp>
      <p:sp>
        <p:nvSpPr>
          <p:cNvPr id="4" name="TextBox 3">
            <a:extLst>
              <a:ext uri="{FF2B5EF4-FFF2-40B4-BE49-F238E27FC236}">
                <a16:creationId xmlns:a16="http://schemas.microsoft.com/office/drawing/2014/main" id="{41A73DB1-2D3C-808C-D3C4-C2289E669349}"/>
              </a:ext>
            </a:extLst>
          </p:cNvPr>
          <p:cNvSpPr txBox="1"/>
          <p:nvPr/>
        </p:nvSpPr>
        <p:spPr>
          <a:xfrm>
            <a:off x="6720840" y="706308"/>
            <a:ext cx="5471160" cy="3046988"/>
          </a:xfrm>
          <a:prstGeom prst="rect">
            <a:avLst/>
          </a:prstGeom>
          <a:noFill/>
        </p:spPr>
        <p:txBody>
          <a:bodyPr wrap="square">
            <a:spAutoFit/>
          </a:bodyPr>
          <a:lstStyle/>
          <a:p>
            <a:r>
              <a:rPr lang="en-US" sz="2400" dirty="0"/>
              <a:t>John 1:1-3 “</a:t>
            </a:r>
            <a:r>
              <a:rPr lang="en-US" sz="2400" b="1" u="sng" dirty="0"/>
              <a:t>In the beginning was the gospel preached through the Son</a:t>
            </a:r>
            <a:r>
              <a:rPr lang="en-US" sz="2400" dirty="0"/>
              <a:t>. </a:t>
            </a:r>
            <a:r>
              <a:rPr lang="en-US" sz="2400" b="1" u="sng" dirty="0"/>
              <a:t>And the gospel was the word, and the word was with the Son, and the Son was with God, and the Son was of God</a:t>
            </a:r>
            <a:r>
              <a:rPr lang="en-US" sz="2400" dirty="0"/>
              <a:t>. The same was in the beginning with God. </a:t>
            </a:r>
            <a:r>
              <a:rPr lang="en-US" sz="2400" b="1" u="sng" dirty="0"/>
              <a:t>All things were made by him; and without him was not anything made which was made</a:t>
            </a:r>
            <a:r>
              <a:rPr lang="en-US" sz="2400" dirty="0"/>
              <a:t>.”</a:t>
            </a:r>
          </a:p>
        </p:txBody>
      </p:sp>
      <p:sp>
        <p:nvSpPr>
          <p:cNvPr id="6" name="TextBox 5">
            <a:extLst>
              <a:ext uri="{FF2B5EF4-FFF2-40B4-BE49-F238E27FC236}">
                <a16:creationId xmlns:a16="http://schemas.microsoft.com/office/drawing/2014/main" id="{60A7F04D-49D6-2393-C33F-1C52A0ADF42C}"/>
              </a:ext>
            </a:extLst>
          </p:cNvPr>
          <p:cNvSpPr txBox="1"/>
          <p:nvPr/>
        </p:nvSpPr>
        <p:spPr>
          <a:xfrm>
            <a:off x="167640" y="706308"/>
            <a:ext cx="5715000" cy="3108543"/>
          </a:xfrm>
          <a:prstGeom prst="rect">
            <a:avLst/>
          </a:prstGeom>
          <a:noFill/>
        </p:spPr>
        <p:txBody>
          <a:bodyPr wrap="square">
            <a:spAutoFit/>
          </a:bodyPr>
          <a:lstStyle/>
          <a:p>
            <a:r>
              <a:rPr lang="en-US" sz="2800" dirty="0"/>
              <a:t>John 1:1-3 “</a:t>
            </a:r>
            <a:r>
              <a:rPr lang="en-US" sz="2800" b="1" u="sng" dirty="0"/>
              <a:t>In the beginning was the Word, and the Word was with God, and the Word was God</a:t>
            </a:r>
            <a:r>
              <a:rPr lang="en-US" sz="2800" dirty="0"/>
              <a:t>. The same was in the beginning with God. All things were made by him; and without him was not any thing made that was made.”</a:t>
            </a:r>
          </a:p>
        </p:txBody>
      </p:sp>
      <p:sp>
        <p:nvSpPr>
          <p:cNvPr id="7" name="TextBox 6">
            <a:extLst>
              <a:ext uri="{FF2B5EF4-FFF2-40B4-BE49-F238E27FC236}">
                <a16:creationId xmlns:a16="http://schemas.microsoft.com/office/drawing/2014/main" id="{0F635F60-9EA2-8463-1455-3076114FDD4E}"/>
              </a:ext>
            </a:extLst>
          </p:cNvPr>
          <p:cNvSpPr txBox="1"/>
          <p:nvPr/>
        </p:nvSpPr>
        <p:spPr>
          <a:xfrm>
            <a:off x="1645920" y="18047"/>
            <a:ext cx="1508760" cy="830997"/>
          </a:xfrm>
          <a:prstGeom prst="rect">
            <a:avLst/>
          </a:prstGeom>
          <a:noFill/>
        </p:spPr>
        <p:txBody>
          <a:bodyPr wrap="square" rtlCol="0">
            <a:spAutoFit/>
          </a:bodyPr>
          <a:lstStyle/>
          <a:p>
            <a:r>
              <a:rPr lang="en-US" sz="4800" b="1" dirty="0">
                <a:solidFill>
                  <a:srgbClr val="FF0000"/>
                </a:solidFill>
                <a:effectLst>
                  <a:outerShdw blurRad="38100" dist="38100" dir="2700000" algn="tl">
                    <a:srgbClr val="000000">
                      <a:alpha val="43137"/>
                    </a:srgbClr>
                  </a:outerShdw>
                </a:effectLst>
              </a:rPr>
              <a:t>KJV</a:t>
            </a:r>
          </a:p>
        </p:txBody>
      </p:sp>
      <p:sp>
        <p:nvSpPr>
          <p:cNvPr id="8" name="TextBox 7">
            <a:extLst>
              <a:ext uri="{FF2B5EF4-FFF2-40B4-BE49-F238E27FC236}">
                <a16:creationId xmlns:a16="http://schemas.microsoft.com/office/drawing/2014/main" id="{32DE48EE-5584-E5DD-38C4-0A4EB5F3315F}"/>
              </a:ext>
            </a:extLst>
          </p:cNvPr>
          <p:cNvSpPr txBox="1"/>
          <p:nvPr/>
        </p:nvSpPr>
        <p:spPr>
          <a:xfrm>
            <a:off x="8553450" y="-21819"/>
            <a:ext cx="1508760" cy="830997"/>
          </a:xfrm>
          <a:prstGeom prst="rect">
            <a:avLst/>
          </a:prstGeom>
          <a:noFill/>
        </p:spPr>
        <p:txBody>
          <a:bodyPr wrap="square" rtlCol="0">
            <a:spAutoFit/>
          </a:bodyPr>
          <a:lstStyle/>
          <a:p>
            <a:r>
              <a:rPr lang="en-US" sz="4800" b="1" dirty="0">
                <a:solidFill>
                  <a:srgbClr val="002060"/>
                </a:solidFill>
                <a:effectLst>
                  <a:outerShdw blurRad="38100" dist="38100" dir="2700000" algn="tl">
                    <a:srgbClr val="000000">
                      <a:alpha val="43137"/>
                    </a:srgbClr>
                  </a:outerShdw>
                </a:effectLst>
              </a:rPr>
              <a:t>JST</a:t>
            </a:r>
          </a:p>
        </p:txBody>
      </p:sp>
      <p:sp>
        <p:nvSpPr>
          <p:cNvPr id="10" name="TextBox 9">
            <a:extLst>
              <a:ext uri="{FF2B5EF4-FFF2-40B4-BE49-F238E27FC236}">
                <a16:creationId xmlns:a16="http://schemas.microsoft.com/office/drawing/2014/main" id="{C8751073-D696-2A29-1D94-A8F9F1A55759}"/>
              </a:ext>
            </a:extLst>
          </p:cNvPr>
          <p:cNvSpPr txBox="1"/>
          <p:nvPr/>
        </p:nvSpPr>
        <p:spPr>
          <a:xfrm>
            <a:off x="6771323" y="3950175"/>
            <a:ext cx="5471160" cy="2677656"/>
          </a:xfrm>
          <a:prstGeom prst="rect">
            <a:avLst/>
          </a:prstGeom>
          <a:noFill/>
        </p:spPr>
        <p:txBody>
          <a:bodyPr wrap="square">
            <a:spAutoFit/>
          </a:bodyPr>
          <a:lstStyle/>
          <a:p>
            <a:r>
              <a:rPr lang="en-US" sz="2400" dirty="0"/>
              <a:t>16 “</a:t>
            </a:r>
            <a:r>
              <a:rPr lang="en-US" sz="2400" b="1" u="sng" dirty="0"/>
              <a:t>For in the beginning was the Word, even the Son, who is made flesh, and sent unto us by the will of the Father</a:t>
            </a:r>
            <a:r>
              <a:rPr lang="en-US" sz="2400" dirty="0"/>
              <a:t>. And as many as believe on his name shall receive of his fullness. And of his fullness have all we received, even immortality and eternal life, through his grace.”</a:t>
            </a:r>
          </a:p>
        </p:txBody>
      </p:sp>
      <p:pic>
        <p:nvPicPr>
          <p:cNvPr id="11" name="Picture 10">
            <a:extLst>
              <a:ext uri="{FF2B5EF4-FFF2-40B4-BE49-F238E27FC236}">
                <a16:creationId xmlns:a16="http://schemas.microsoft.com/office/drawing/2014/main" id="{E104E48A-4203-8431-7FCE-E97D319785BA}"/>
              </a:ext>
            </a:extLst>
          </p:cNvPr>
          <p:cNvPicPr>
            <a:picLocks noChangeAspect="1"/>
          </p:cNvPicPr>
          <p:nvPr/>
        </p:nvPicPr>
        <p:blipFill>
          <a:blip r:embed="rId2"/>
          <a:stretch>
            <a:fillRect/>
          </a:stretch>
        </p:blipFill>
        <p:spPr>
          <a:xfrm>
            <a:off x="421708" y="3753295"/>
            <a:ext cx="5501502" cy="2874535"/>
          </a:xfrm>
          <a:prstGeom prst="rect">
            <a:avLst/>
          </a:prstGeom>
        </p:spPr>
      </p:pic>
    </p:spTree>
    <p:extLst>
      <p:ext uri="{BB962C8B-B14F-4D97-AF65-F5344CB8AC3E}">
        <p14:creationId xmlns:p14="http://schemas.microsoft.com/office/powerpoint/2010/main" val="104377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B7A1-51DB-78F9-3444-267CF8F2A8E6}"/>
              </a:ext>
            </a:extLst>
          </p:cNvPr>
          <p:cNvSpPr>
            <a:spLocks noGrp="1"/>
          </p:cNvSpPr>
          <p:nvPr>
            <p:ph type="title"/>
          </p:nvPr>
        </p:nvSpPr>
        <p:spPr>
          <a:xfrm>
            <a:off x="838200" y="-229235"/>
            <a:ext cx="10515600" cy="1325563"/>
          </a:xfrm>
        </p:spPr>
        <p:txBody>
          <a:bodyPr/>
          <a:lstStyle/>
          <a:p>
            <a:pPr algn="ctr"/>
            <a:r>
              <a:rPr lang="en-US" b="1" dirty="0">
                <a:effectLst>
                  <a:outerShdw blurRad="38100" dist="38100" dir="2700000" algn="tl">
                    <a:srgbClr val="000000">
                      <a:alpha val="43137"/>
                    </a:srgbClr>
                  </a:outerShdw>
                </a:effectLst>
              </a:rPr>
              <a:t>2 Samuel 12</a:t>
            </a:r>
          </a:p>
        </p:txBody>
      </p:sp>
      <p:sp>
        <p:nvSpPr>
          <p:cNvPr id="4" name="TextBox 3">
            <a:extLst>
              <a:ext uri="{FF2B5EF4-FFF2-40B4-BE49-F238E27FC236}">
                <a16:creationId xmlns:a16="http://schemas.microsoft.com/office/drawing/2014/main" id="{41A73DB1-2D3C-808C-D3C4-C2289E669349}"/>
              </a:ext>
            </a:extLst>
          </p:cNvPr>
          <p:cNvSpPr txBox="1"/>
          <p:nvPr/>
        </p:nvSpPr>
        <p:spPr>
          <a:xfrm>
            <a:off x="6572250" y="1330741"/>
            <a:ext cx="5471160" cy="2246769"/>
          </a:xfrm>
          <a:prstGeom prst="rect">
            <a:avLst/>
          </a:prstGeom>
          <a:noFill/>
        </p:spPr>
        <p:txBody>
          <a:bodyPr wrap="square">
            <a:spAutoFit/>
          </a:bodyPr>
          <a:lstStyle/>
          <a:p>
            <a:pPr lvl="0"/>
            <a:r>
              <a:rPr lang="en-US" sz="2800" dirty="0">
                <a:solidFill>
                  <a:prstClr val="black"/>
                </a:solidFill>
                <a:latin typeface="Calibri" panose="020F0502020204030204"/>
              </a:rPr>
              <a:t>2 Sam. 12:13</a:t>
            </a:r>
            <a:r>
              <a:rPr kumimoji="0" lang="en-US" sz="2800" b="0" i="0" u="none" strike="noStrike" kern="1200" cap="none" spc="0" normalizeH="0" baseline="0" noProof="0" dirty="0">
                <a:ln>
                  <a:noFill/>
                </a:ln>
                <a:solidFill>
                  <a:prstClr val="black"/>
                </a:solidFill>
                <a:effectLst/>
                <a:uLnTx/>
                <a:uFillTx/>
                <a:latin typeface="Calibri" panose="020F0502020204030204"/>
              </a:rPr>
              <a:t> “</a:t>
            </a:r>
            <a:r>
              <a:rPr lang="en-US" sz="2800" dirty="0"/>
              <a:t>And David said unto Nathan, I have sinned against the Lord. And Nathan said unto David, The Lord also hath </a:t>
            </a:r>
            <a:r>
              <a:rPr lang="en-US" sz="2800" b="1" dirty="0"/>
              <a:t>not</a:t>
            </a:r>
            <a:r>
              <a:rPr lang="en-US" sz="2800" dirty="0"/>
              <a:t> put away thy sin that thou shalt not die”</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6" name="TextBox 5">
            <a:extLst>
              <a:ext uri="{FF2B5EF4-FFF2-40B4-BE49-F238E27FC236}">
                <a16:creationId xmlns:a16="http://schemas.microsoft.com/office/drawing/2014/main" id="{60A7F04D-49D6-2393-C33F-1C52A0ADF42C}"/>
              </a:ext>
            </a:extLst>
          </p:cNvPr>
          <p:cNvSpPr txBox="1"/>
          <p:nvPr/>
        </p:nvSpPr>
        <p:spPr>
          <a:xfrm>
            <a:off x="148590" y="1330740"/>
            <a:ext cx="5715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2 Sam. 12:13</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800" dirty="0"/>
              <a:t>And David said unto Nathan, I have sinned against the Lord. And Nathan said unto David, The Lord also hath put away thy sin; thou shalt not die”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F635F60-9EA2-8463-1455-3076114FDD4E}"/>
              </a:ext>
            </a:extLst>
          </p:cNvPr>
          <p:cNvSpPr txBox="1"/>
          <p:nvPr/>
        </p:nvSpPr>
        <p:spPr>
          <a:xfrm>
            <a:off x="1645920" y="18047"/>
            <a:ext cx="1508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KJV</a:t>
            </a:r>
          </a:p>
        </p:txBody>
      </p:sp>
      <p:sp>
        <p:nvSpPr>
          <p:cNvPr id="8" name="TextBox 7">
            <a:extLst>
              <a:ext uri="{FF2B5EF4-FFF2-40B4-BE49-F238E27FC236}">
                <a16:creationId xmlns:a16="http://schemas.microsoft.com/office/drawing/2014/main" id="{32DE48EE-5584-E5DD-38C4-0A4EB5F3315F}"/>
              </a:ext>
            </a:extLst>
          </p:cNvPr>
          <p:cNvSpPr txBox="1"/>
          <p:nvPr/>
        </p:nvSpPr>
        <p:spPr>
          <a:xfrm>
            <a:off x="8553450" y="-21819"/>
            <a:ext cx="1508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JST</a:t>
            </a:r>
          </a:p>
        </p:txBody>
      </p:sp>
      <p:pic>
        <p:nvPicPr>
          <p:cNvPr id="3" name="Picture 2">
            <a:extLst>
              <a:ext uri="{FF2B5EF4-FFF2-40B4-BE49-F238E27FC236}">
                <a16:creationId xmlns:a16="http://schemas.microsoft.com/office/drawing/2014/main" id="{9FC434AD-165C-1155-D60C-C4473CE75B2A}"/>
              </a:ext>
            </a:extLst>
          </p:cNvPr>
          <p:cNvPicPr>
            <a:picLocks noChangeAspect="1"/>
          </p:cNvPicPr>
          <p:nvPr/>
        </p:nvPicPr>
        <p:blipFill>
          <a:blip r:embed="rId2"/>
          <a:stretch>
            <a:fillRect/>
          </a:stretch>
        </p:blipFill>
        <p:spPr>
          <a:xfrm>
            <a:off x="3595687" y="3811921"/>
            <a:ext cx="4772025" cy="3038475"/>
          </a:xfrm>
          <a:prstGeom prst="rect">
            <a:avLst/>
          </a:prstGeom>
        </p:spPr>
      </p:pic>
    </p:spTree>
    <p:extLst>
      <p:ext uri="{BB962C8B-B14F-4D97-AF65-F5344CB8AC3E}">
        <p14:creationId xmlns:p14="http://schemas.microsoft.com/office/powerpoint/2010/main" val="46257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B7A1-51DB-78F9-3444-267CF8F2A8E6}"/>
              </a:ext>
            </a:extLst>
          </p:cNvPr>
          <p:cNvSpPr>
            <a:spLocks noGrp="1"/>
          </p:cNvSpPr>
          <p:nvPr>
            <p:ph type="title"/>
          </p:nvPr>
        </p:nvSpPr>
        <p:spPr>
          <a:xfrm>
            <a:off x="838200" y="-229235"/>
            <a:ext cx="10515600" cy="1325563"/>
          </a:xfrm>
        </p:spPr>
        <p:txBody>
          <a:bodyPr/>
          <a:lstStyle/>
          <a:p>
            <a:pPr algn="ctr"/>
            <a:r>
              <a:rPr lang="en-US" b="1" dirty="0">
                <a:effectLst>
                  <a:outerShdw blurRad="38100" dist="38100" dir="2700000" algn="tl">
                    <a:srgbClr val="000000">
                      <a:alpha val="43137"/>
                    </a:srgbClr>
                  </a:outerShdw>
                </a:effectLst>
              </a:rPr>
              <a:t>Matthew 24</a:t>
            </a:r>
          </a:p>
        </p:txBody>
      </p:sp>
      <p:sp>
        <p:nvSpPr>
          <p:cNvPr id="4" name="TextBox 3">
            <a:extLst>
              <a:ext uri="{FF2B5EF4-FFF2-40B4-BE49-F238E27FC236}">
                <a16:creationId xmlns:a16="http://schemas.microsoft.com/office/drawing/2014/main" id="{41A73DB1-2D3C-808C-D3C4-C2289E669349}"/>
              </a:ext>
            </a:extLst>
          </p:cNvPr>
          <p:cNvSpPr txBox="1"/>
          <p:nvPr/>
        </p:nvSpPr>
        <p:spPr>
          <a:xfrm>
            <a:off x="6686550" y="1111941"/>
            <a:ext cx="5471160" cy="5262979"/>
          </a:xfrm>
          <a:prstGeom prst="rect">
            <a:avLst/>
          </a:prstGeom>
          <a:noFill/>
        </p:spPr>
        <p:txBody>
          <a:bodyPr wrap="square">
            <a:spAutoFit/>
          </a:bodyPr>
          <a:lstStyle/>
          <a:p>
            <a:pPr lvl="0"/>
            <a:r>
              <a:rPr kumimoji="0" lang="en-US" sz="2800" b="0" i="0" u="none" strike="noStrike" kern="1200" cap="none" spc="0" normalizeH="0" baseline="0" noProof="0" dirty="0">
                <a:ln>
                  <a:noFill/>
                </a:ln>
                <a:solidFill>
                  <a:prstClr val="black"/>
                </a:solidFill>
                <a:effectLst/>
                <a:uLnTx/>
                <a:uFillTx/>
                <a:latin typeface="Calibri" panose="020F0502020204030204"/>
              </a:rPr>
              <a:t>Matt. 24:10-12 “</a:t>
            </a:r>
            <a:r>
              <a:rPr lang="en-US" sz="2800" dirty="0"/>
              <a:t>And because iniquity shall abound, the love of many shall wax cold. But he that </a:t>
            </a:r>
            <a:r>
              <a:rPr lang="en-US" sz="2800" dirty="0" err="1"/>
              <a:t>remaineth</a:t>
            </a:r>
            <a:r>
              <a:rPr lang="en-US" sz="2800" dirty="0"/>
              <a:t> steadfast, and is not overcome, the same shall be saved. [?] When ye therefore, shall see</a:t>
            </a:r>
          </a:p>
          <a:p>
            <a:pPr lvl="0"/>
            <a:r>
              <a:rPr lang="en-US" sz="2800" dirty="0"/>
              <a:t>the abomination of desolation,</a:t>
            </a:r>
          </a:p>
          <a:p>
            <a:pPr lvl="0"/>
            <a:r>
              <a:rPr lang="en-US" sz="2800" dirty="0"/>
              <a:t>spoken of by Daniel the prophet,</a:t>
            </a:r>
          </a:p>
          <a:p>
            <a:pPr lvl="0"/>
            <a:r>
              <a:rPr lang="en-US" sz="2800" dirty="0"/>
              <a:t>concerning the destruction of Je-</a:t>
            </a:r>
          </a:p>
          <a:p>
            <a:pPr lvl="0"/>
            <a:r>
              <a:rPr lang="en-US" sz="2800" dirty="0" err="1"/>
              <a:t>rusalem</a:t>
            </a:r>
            <a:r>
              <a:rPr lang="en-US" sz="2800" dirty="0"/>
              <a:t>, then ye shall stand in the</a:t>
            </a:r>
          </a:p>
          <a:p>
            <a:pPr lvl="0"/>
            <a:r>
              <a:rPr lang="en-US" sz="2800" dirty="0"/>
              <a:t>holy place. (Whoso </a:t>
            </a:r>
            <a:r>
              <a:rPr lang="en-US" sz="2800" dirty="0" err="1"/>
              <a:t>readeth</a:t>
            </a:r>
            <a:r>
              <a:rPr lang="en-US" sz="2800" dirty="0"/>
              <a:t> let</a:t>
            </a:r>
          </a:p>
          <a:p>
            <a:pPr lvl="0"/>
            <a:r>
              <a:rPr lang="en-US" sz="2800" dirty="0"/>
              <a:t>him understand.)”</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6" name="TextBox 5">
            <a:extLst>
              <a:ext uri="{FF2B5EF4-FFF2-40B4-BE49-F238E27FC236}">
                <a16:creationId xmlns:a16="http://schemas.microsoft.com/office/drawing/2014/main" id="{60A7F04D-49D6-2393-C33F-1C52A0ADF42C}"/>
              </a:ext>
            </a:extLst>
          </p:cNvPr>
          <p:cNvSpPr txBox="1"/>
          <p:nvPr/>
        </p:nvSpPr>
        <p:spPr>
          <a:xfrm>
            <a:off x="148590" y="1078327"/>
            <a:ext cx="5715000" cy="5693866"/>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Mat</a:t>
            </a:r>
            <a:r>
              <a:rPr lang="en-US" sz="2800" dirty="0">
                <a:solidFill>
                  <a:prstClr val="black"/>
                </a:solidFill>
                <a:latin typeface="Calibri" panose="020F0502020204030204"/>
              </a:rPr>
              <a:t>t. 24:12-15</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because iniquity shall abound, the love of many shall wax cold. But he that shall endure unto the end, the same shall be saved. </a:t>
            </a:r>
            <a:r>
              <a:rPr lang="en-US" sz="2800" b="1" u="sng" dirty="0"/>
              <a:t>And this gospel of the kingdom shall be preached in all the world for a witness unto all nations; and then shall the end come</a:t>
            </a:r>
            <a:r>
              <a:rPr lang="en-US" sz="2800" dirty="0"/>
              <a:t>.</a:t>
            </a:r>
            <a:r>
              <a:rPr lang="en-US" sz="2800" baseline="30000" dirty="0"/>
              <a:t> </a:t>
            </a:r>
            <a:r>
              <a:rPr lang="en-US" sz="2800" b="1" u="sng" dirty="0"/>
              <a:t>When ye therefore shall see the abomination of desolation, spoken of by Daniel the prophet, stand in the holy place, </a:t>
            </a:r>
            <a:r>
              <a:rPr lang="en-US" sz="2800" dirty="0"/>
              <a:t>(whoso </a:t>
            </a:r>
            <a:r>
              <a:rPr lang="en-US" sz="2800" dirty="0" err="1"/>
              <a:t>readeth</a:t>
            </a:r>
            <a:r>
              <a:rPr lang="en-US" sz="2800" dirty="0"/>
              <a:t>, let him understand:)”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F635F60-9EA2-8463-1455-3076114FDD4E}"/>
              </a:ext>
            </a:extLst>
          </p:cNvPr>
          <p:cNvSpPr txBox="1"/>
          <p:nvPr/>
        </p:nvSpPr>
        <p:spPr>
          <a:xfrm>
            <a:off x="1645920" y="18047"/>
            <a:ext cx="1508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KJV</a:t>
            </a:r>
          </a:p>
        </p:txBody>
      </p:sp>
      <p:sp>
        <p:nvSpPr>
          <p:cNvPr id="8" name="TextBox 7">
            <a:extLst>
              <a:ext uri="{FF2B5EF4-FFF2-40B4-BE49-F238E27FC236}">
                <a16:creationId xmlns:a16="http://schemas.microsoft.com/office/drawing/2014/main" id="{32DE48EE-5584-E5DD-38C4-0A4EB5F3315F}"/>
              </a:ext>
            </a:extLst>
          </p:cNvPr>
          <p:cNvSpPr txBox="1"/>
          <p:nvPr/>
        </p:nvSpPr>
        <p:spPr>
          <a:xfrm>
            <a:off x="8553450" y="-21819"/>
            <a:ext cx="1508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JST</a:t>
            </a:r>
          </a:p>
        </p:txBody>
      </p:sp>
    </p:spTree>
    <p:extLst>
      <p:ext uri="{BB962C8B-B14F-4D97-AF65-F5344CB8AC3E}">
        <p14:creationId xmlns:p14="http://schemas.microsoft.com/office/powerpoint/2010/main" val="79604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B7A1-51DB-78F9-3444-267CF8F2A8E6}"/>
              </a:ext>
            </a:extLst>
          </p:cNvPr>
          <p:cNvSpPr>
            <a:spLocks noGrp="1"/>
          </p:cNvSpPr>
          <p:nvPr>
            <p:ph type="title"/>
          </p:nvPr>
        </p:nvSpPr>
        <p:spPr>
          <a:xfrm>
            <a:off x="838200" y="-229235"/>
            <a:ext cx="10515600" cy="1325563"/>
          </a:xfrm>
        </p:spPr>
        <p:txBody>
          <a:bodyPr/>
          <a:lstStyle/>
          <a:p>
            <a:pPr algn="ctr"/>
            <a:r>
              <a:rPr lang="en-US" b="1" dirty="0">
                <a:effectLst>
                  <a:outerShdw blurRad="38100" dist="38100" dir="2700000" algn="tl">
                    <a:srgbClr val="000000">
                      <a:alpha val="43137"/>
                    </a:srgbClr>
                  </a:outerShdw>
                </a:effectLst>
              </a:rPr>
              <a:t>Romans 4</a:t>
            </a:r>
          </a:p>
        </p:txBody>
      </p:sp>
      <p:sp>
        <p:nvSpPr>
          <p:cNvPr id="4" name="TextBox 3">
            <a:extLst>
              <a:ext uri="{FF2B5EF4-FFF2-40B4-BE49-F238E27FC236}">
                <a16:creationId xmlns:a16="http://schemas.microsoft.com/office/drawing/2014/main" id="{41A73DB1-2D3C-808C-D3C4-C2289E669349}"/>
              </a:ext>
            </a:extLst>
          </p:cNvPr>
          <p:cNvSpPr txBox="1"/>
          <p:nvPr/>
        </p:nvSpPr>
        <p:spPr>
          <a:xfrm>
            <a:off x="6720840" y="1095376"/>
            <a:ext cx="547116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Rom. 4:5</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800" dirty="0">
                <a:effectLst/>
              </a:rPr>
              <a:t>“But to him that </a:t>
            </a:r>
            <a:r>
              <a:rPr lang="en-US" sz="2800" b="1" dirty="0" err="1">
                <a:effectLst/>
              </a:rPr>
              <a:t>seeketh</a:t>
            </a:r>
            <a:r>
              <a:rPr lang="en-US" sz="2800" b="1" dirty="0">
                <a:effectLst/>
              </a:rPr>
              <a:t> not to be justified by the law of works</a:t>
            </a:r>
            <a:r>
              <a:rPr lang="en-US" sz="2800" dirty="0">
                <a:effectLst/>
              </a:rPr>
              <a:t>, but believeth on him who </a:t>
            </a:r>
            <a:r>
              <a:rPr lang="en-US" sz="2800" dirty="0" err="1">
                <a:effectLst/>
              </a:rPr>
              <a:t>justifieth</a:t>
            </a:r>
            <a:r>
              <a:rPr lang="en-US" sz="2800" dirty="0">
                <a:effectLst/>
              </a:rPr>
              <a:t> </a:t>
            </a:r>
            <a:r>
              <a:rPr lang="en-US" sz="2800" b="1" dirty="0">
                <a:effectLst/>
              </a:rPr>
              <a:t>not</a:t>
            </a:r>
            <a:r>
              <a:rPr lang="en-US" sz="2800" dirty="0">
                <a:effectLst/>
              </a:rPr>
              <a:t> the ungodly, his faith is counted for righteousness,”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0A7F04D-49D6-2393-C33F-1C52A0ADF42C}"/>
              </a:ext>
            </a:extLst>
          </p:cNvPr>
          <p:cNvSpPr txBox="1"/>
          <p:nvPr/>
        </p:nvSpPr>
        <p:spPr>
          <a:xfrm>
            <a:off x="148590" y="1122419"/>
            <a:ext cx="5715000" cy="1815882"/>
          </a:xfrm>
          <a:prstGeom prst="rect">
            <a:avLst/>
          </a:prstGeom>
          <a:noFill/>
        </p:spPr>
        <p:txBody>
          <a:bodyPr wrap="square">
            <a:spAutoFit/>
          </a:bodyPr>
          <a:lstStyle/>
          <a:p>
            <a:r>
              <a:rPr lang="en-US" sz="2800" dirty="0">
                <a:solidFill>
                  <a:prstClr val="black"/>
                </a:solidFill>
                <a:latin typeface="Calibri" panose="020F0502020204030204"/>
              </a:rPr>
              <a:t>Rom. 4:5</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800" dirty="0">
                <a:effectLst/>
              </a:rPr>
              <a:t>But to him that worketh not, but believeth on him that </a:t>
            </a:r>
            <a:r>
              <a:rPr lang="en-US" sz="2800" dirty="0" err="1">
                <a:effectLst/>
              </a:rPr>
              <a:t>justifieth</a:t>
            </a:r>
            <a:r>
              <a:rPr lang="en-US" sz="2800" dirty="0">
                <a:effectLst/>
              </a:rPr>
              <a:t> the ungodly, his faith is counted for righteousness”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F635F60-9EA2-8463-1455-3076114FDD4E}"/>
              </a:ext>
            </a:extLst>
          </p:cNvPr>
          <p:cNvSpPr txBox="1"/>
          <p:nvPr/>
        </p:nvSpPr>
        <p:spPr>
          <a:xfrm>
            <a:off x="1645920" y="18047"/>
            <a:ext cx="1508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KJV</a:t>
            </a:r>
          </a:p>
        </p:txBody>
      </p:sp>
      <p:sp>
        <p:nvSpPr>
          <p:cNvPr id="8" name="TextBox 7">
            <a:extLst>
              <a:ext uri="{FF2B5EF4-FFF2-40B4-BE49-F238E27FC236}">
                <a16:creationId xmlns:a16="http://schemas.microsoft.com/office/drawing/2014/main" id="{32DE48EE-5584-E5DD-38C4-0A4EB5F3315F}"/>
              </a:ext>
            </a:extLst>
          </p:cNvPr>
          <p:cNvSpPr txBox="1"/>
          <p:nvPr/>
        </p:nvSpPr>
        <p:spPr>
          <a:xfrm>
            <a:off x="8553450" y="-21819"/>
            <a:ext cx="1508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JST</a:t>
            </a:r>
          </a:p>
        </p:txBody>
      </p:sp>
      <p:pic>
        <p:nvPicPr>
          <p:cNvPr id="3" name="Picture 2">
            <a:extLst>
              <a:ext uri="{FF2B5EF4-FFF2-40B4-BE49-F238E27FC236}">
                <a16:creationId xmlns:a16="http://schemas.microsoft.com/office/drawing/2014/main" id="{96E0480F-29A4-5C9D-8421-A51A458C4D3D}"/>
              </a:ext>
            </a:extLst>
          </p:cNvPr>
          <p:cNvPicPr>
            <a:picLocks noChangeAspect="1"/>
          </p:cNvPicPr>
          <p:nvPr/>
        </p:nvPicPr>
        <p:blipFill>
          <a:blip r:embed="rId2"/>
          <a:stretch>
            <a:fillRect/>
          </a:stretch>
        </p:blipFill>
        <p:spPr>
          <a:xfrm>
            <a:off x="1941195" y="3671054"/>
            <a:ext cx="7844790" cy="3186946"/>
          </a:xfrm>
          <a:prstGeom prst="rect">
            <a:avLst/>
          </a:prstGeom>
        </p:spPr>
      </p:pic>
    </p:spTree>
    <p:extLst>
      <p:ext uri="{BB962C8B-B14F-4D97-AF65-F5344CB8AC3E}">
        <p14:creationId xmlns:p14="http://schemas.microsoft.com/office/powerpoint/2010/main" val="212557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7E25-E1EE-70E6-DABB-481E85906301}"/>
              </a:ext>
            </a:extLst>
          </p:cNvPr>
          <p:cNvSpPr>
            <a:spLocks noGrp="1"/>
          </p:cNvSpPr>
          <p:nvPr>
            <p:ph type="title"/>
          </p:nvPr>
        </p:nvSpPr>
        <p:spPr>
          <a:xfrm>
            <a:off x="838200" y="-194945"/>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The Pure Adamic Language</a:t>
            </a:r>
          </a:p>
        </p:txBody>
      </p:sp>
      <p:sp>
        <p:nvSpPr>
          <p:cNvPr id="4" name="TextBox 3">
            <a:extLst>
              <a:ext uri="{FF2B5EF4-FFF2-40B4-BE49-F238E27FC236}">
                <a16:creationId xmlns:a16="http://schemas.microsoft.com/office/drawing/2014/main" id="{03E8AE57-5D00-0CB9-F2A9-E79C2FDE1238}"/>
              </a:ext>
            </a:extLst>
          </p:cNvPr>
          <p:cNvSpPr txBox="1"/>
          <p:nvPr/>
        </p:nvSpPr>
        <p:spPr>
          <a:xfrm>
            <a:off x="5783580" y="890588"/>
            <a:ext cx="6408420" cy="5693866"/>
          </a:xfrm>
          <a:prstGeom prst="rect">
            <a:avLst/>
          </a:prstGeom>
          <a:noFill/>
        </p:spPr>
        <p:txBody>
          <a:bodyPr wrap="square">
            <a:spAutoFit/>
          </a:bodyPr>
          <a:lstStyle/>
          <a:p>
            <a:r>
              <a:rPr lang="en-US" sz="2800" dirty="0"/>
              <a:t>In November 1830 Joseph Smith had already started his translation of the Bible. In the Book of Moses there is reference to a book created by Adam “in the language of Adam" and further states that Adam's children “were taught to read and write, having a language which was pure and undefiled.” (Moses 6:5-6). By March 20, 1832 Joseph Smith taught his followers a few samples of the “pure, Adamic language”. The following statement is from the Joseph Smith Papers, from Joseph’s own mouth:</a:t>
            </a:r>
          </a:p>
        </p:txBody>
      </p:sp>
      <p:pic>
        <p:nvPicPr>
          <p:cNvPr id="5" name="Picture 4">
            <a:extLst>
              <a:ext uri="{FF2B5EF4-FFF2-40B4-BE49-F238E27FC236}">
                <a16:creationId xmlns:a16="http://schemas.microsoft.com/office/drawing/2014/main" id="{BDC0CE42-280B-96ED-95FF-BAA055AACACD}"/>
              </a:ext>
            </a:extLst>
          </p:cNvPr>
          <p:cNvPicPr>
            <a:picLocks noChangeAspect="1"/>
          </p:cNvPicPr>
          <p:nvPr/>
        </p:nvPicPr>
        <p:blipFill>
          <a:blip r:embed="rId2"/>
          <a:stretch>
            <a:fillRect/>
          </a:stretch>
        </p:blipFill>
        <p:spPr>
          <a:xfrm>
            <a:off x="68580" y="1328737"/>
            <a:ext cx="5661660" cy="4246245"/>
          </a:xfrm>
          <a:prstGeom prst="rect">
            <a:avLst/>
          </a:prstGeom>
        </p:spPr>
      </p:pic>
    </p:spTree>
    <p:extLst>
      <p:ext uri="{BB962C8B-B14F-4D97-AF65-F5344CB8AC3E}">
        <p14:creationId xmlns:p14="http://schemas.microsoft.com/office/powerpoint/2010/main" val="181422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B7A1-51DB-78F9-3444-267CF8F2A8E6}"/>
              </a:ext>
            </a:extLst>
          </p:cNvPr>
          <p:cNvSpPr>
            <a:spLocks noGrp="1"/>
          </p:cNvSpPr>
          <p:nvPr>
            <p:ph type="title"/>
          </p:nvPr>
        </p:nvSpPr>
        <p:spPr>
          <a:xfrm>
            <a:off x="838200" y="-229235"/>
            <a:ext cx="10515600" cy="1325563"/>
          </a:xfrm>
        </p:spPr>
        <p:txBody>
          <a:bodyPr/>
          <a:lstStyle/>
          <a:p>
            <a:pPr algn="ctr"/>
            <a:r>
              <a:rPr lang="en-US" b="1" dirty="0">
                <a:effectLst>
                  <a:outerShdw blurRad="38100" dist="38100" dir="2700000" algn="tl">
                    <a:srgbClr val="000000">
                      <a:alpha val="43137"/>
                    </a:srgbClr>
                  </a:outerShdw>
                </a:effectLst>
              </a:rPr>
              <a:t>Hebrews 6</a:t>
            </a:r>
          </a:p>
        </p:txBody>
      </p:sp>
      <p:sp>
        <p:nvSpPr>
          <p:cNvPr id="4" name="TextBox 3">
            <a:extLst>
              <a:ext uri="{FF2B5EF4-FFF2-40B4-BE49-F238E27FC236}">
                <a16:creationId xmlns:a16="http://schemas.microsoft.com/office/drawing/2014/main" id="{41A73DB1-2D3C-808C-D3C4-C2289E669349}"/>
              </a:ext>
            </a:extLst>
          </p:cNvPr>
          <p:cNvSpPr txBox="1"/>
          <p:nvPr/>
        </p:nvSpPr>
        <p:spPr>
          <a:xfrm>
            <a:off x="6720840" y="1095376"/>
            <a:ext cx="547116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Heb. 6:1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“Therefore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leaving the principles of the doctrine of Christ, let us go on unto perfection; not laying again the foundation of repentance from dead works, and of faith toward God,” </a:t>
            </a:r>
          </a:p>
        </p:txBody>
      </p:sp>
      <p:sp>
        <p:nvSpPr>
          <p:cNvPr id="6" name="TextBox 5">
            <a:extLst>
              <a:ext uri="{FF2B5EF4-FFF2-40B4-BE49-F238E27FC236}">
                <a16:creationId xmlns:a16="http://schemas.microsoft.com/office/drawing/2014/main" id="{60A7F04D-49D6-2393-C33F-1C52A0ADF42C}"/>
              </a:ext>
            </a:extLst>
          </p:cNvPr>
          <p:cNvSpPr txBox="1"/>
          <p:nvPr/>
        </p:nvSpPr>
        <p:spPr>
          <a:xfrm>
            <a:off x="148590" y="1122419"/>
            <a:ext cx="571500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Hebrews 6:1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“Therefore leaving the principles of the doctrine of Christ, let us go on unto perfection; not laying again the foundation of repentance from dead works, and of faith toward God,” </a:t>
            </a:r>
          </a:p>
        </p:txBody>
      </p:sp>
      <p:sp>
        <p:nvSpPr>
          <p:cNvPr id="7" name="TextBox 6">
            <a:extLst>
              <a:ext uri="{FF2B5EF4-FFF2-40B4-BE49-F238E27FC236}">
                <a16:creationId xmlns:a16="http://schemas.microsoft.com/office/drawing/2014/main" id="{0F635F60-9EA2-8463-1455-3076114FDD4E}"/>
              </a:ext>
            </a:extLst>
          </p:cNvPr>
          <p:cNvSpPr txBox="1"/>
          <p:nvPr/>
        </p:nvSpPr>
        <p:spPr>
          <a:xfrm>
            <a:off x="1645920" y="18047"/>
            <a:ext cx="1508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KJV</a:t>
            </a:r>
          </a:p>
        </p:txBody>
      </p:sp>
      <p:sp>
        <p:nvSpPr>
          <p:cNvPr id="8" name="TextBox 7">
            <a:extLst>
              <a:ext uri="{FF2B5EF4-FFF2-40B4-BE49-F238E27FC236}">
                <a16:creationId xmlns:a16="http://schemas.microsoft.com/office/drawing/2014/main" id="{32DE48EE-5584-E5DD-38C4-0A4EB5F3315F}"/>
              </a:ext>
            </a:extLst>
          </p:cNvPr>
          <p:cNvSpPr txBox="1"/>
          <p:nvPr/>
        </p:nvSpPr>
        <p:spPr>
          <a:xfrm>
            <a:off x="8553450" y="-21819"/>
            <a:ext cx="1508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JST</a:t>
            </a:r>
          </a:p>
        </p:txBody>
      </p:sp>
      <p:pic>
        <p:nvPicPr>
          <p:cNvPr id="5" name="Picture 4">
            <a:extLst>
              <a:ext uri="{FF2B5EF4-FFF2-40B4-BE49-F238E27FC236}">
                <a16:creationId xmlns:a16="http://schemas.microsoft.com/office/drawing/2014/main" id="{382C49F5-1634-8E77-7F63-683B849AF1BB}"/>
              </a:ext>
            </a:extLst>
          </p:cNvPr>
          <p:cNvPicPr>
            <a:picLocks noChangeAspect="1"/>
          </p:cNvPicPr>
          <p:nvPr/>
        </p:nvPicPr>
        <p:blipFill>
          <a:blip r:embed="rId2"/>
          <a:stretch>
            <a:fillRect/>
          </a:stretch>
        </p:blipFill>
        <p:spPr>
          <a:xfrm>
            <a:off x="4164864" y="4012794"/>
            <a:ext cx="3862271" cy="2845206"/>
          </a:xfrm>
          <a:prstGeom prst="rect">
            <a:avLst/>
          </a:prstGeom>
        </p:spPr>
      </p:pic>
    </p:spTree>
    <p:extLst>
      <p:ext uri="{BB962C8B-B14F-4D97-AF65-F5344CB8AC3E}">
        <p14:creationId xmlns:p14="http://schemas.microsoft.com/office/powerpoint/2010/main" val="259104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97EC-9F2D-BA70-A6F3-4F0DF851118B}"/>
              </a:ext>
            </a:extLst>
          </p:cNvPr>
          <p:cNvSpPr>
            <a:spLocks noGrp="1"/>
          </p:cNvSpPr>
          <p:nvPr>
            <p:ph type="title"/>
          </p:nvPr>
        </p:nvSpPr>
        <p:spPr>
          <a:xfrm>
            <a:off x="746760" y="-263525"/>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The Dead Sea Scrolls</a:t>
            </a:r>
          </a:p>
        </p:txBody>
      </p:sp>
      <p:sp>
        <p:nvSpPr>
          <p:cNvPr id="3" name="TextBox 2">
            <a:extLst>
              <a:ext uri="{FF2B5EF4-FFF2-40B4-BE49-F238E27FC236}">
                <a16:creationId xmlns:a16="http://schemas.microsoft.com/office/drawing/2014/main" id="{264B914F-8717-23BD-D13E-D893650EAB46}"/>
              </a:ext>
            </a:extLst>
          </p:cNvPr>
          <p:cNvSpPr txBox="1"/>
          <p:nvPr/>
        </p:nvSpPr>
        <p:spPr>
          <a:xfrm>
            <a:off x="0" y="3811012"/>
            <a:ext cx="12192000" cy="3046988"/>
          </a:xfrm>
          <a:prstGeom prst="rect">
            <a:avLst/>
          </a:prstGeom>
          <a:noFill/>
        </p:spPr>
        <p:txBody>
          <a:bodyPr wrap="square" rtlCol="0">
            <a:spAutoFit/>
          </a:bodyPr>
          <a:lstStyle/>
          <a:p>
            <a:r>
              <a:rPr lang="en-US" sz="2400" dirty="0"/>
              <a:t>Joseph Smith made over 100 “corrections” to the Book of Isaiah. However, in 1947, the Dead Scrolls were discovered. Of the Bible Manuscripts, they found what is now called “The Great Isaiah Scroll” which contained a complete copy of the Book of Isaiah. The Book of Isaiah matches the KJV translation and NOT the Joseph Smith Translation. The Dead Sea Scrolls date back to the 3</a:t>
            </a:r>
            <a:r>
              <a:rPr lang="en-US" sz="2400" baseline="30000" dirty="0"/>
              <a:t>rd</a:t>
            </a:r>
            <a:r>
              <a:rPr lang="en-US" sz="2400" dirty="0"/>
              <a:t> Century BC, which means they are a lot older than the story of the “apostasy” given by the Mormon Church. Moreover, the Library of Congress stated this: “</a:t>
            </a:r>
            <a:r>
              <a:rPr lang="en-US" sz="2400" b="1" u="sng" dirty="0"/>
              <a:t>All of the books of the Bible are represented in the Dead Sea Scroll collection except Esther</a:t>
            </a:r>
            <a:r>
              <a:rPr lang="en-US" sz="2400" dirty="0"/>
              <a:t>.” loc.gov, “Scrolls from the Dead Sea”, https://www.loc.gov/exhibits/scrolls/libr.html</a:t>
            </a:r>
          </a:p>
        </p:txBody>
      </p:sp>
      <p:pic>
        <p:nvPicPr>
          <p:cNvPr id="4" name="Picture 3">
            <a:extLst>
              <a:ext uri="{FF2B5EF4-FFF2-40B4-BE49-F238E27FC236}">
                <a16:creationId xmlns:a16="http://schemas.microsoft.com/office/drawing/2014/main" id="{35A77FA1-3C2E-A684-4FA5-2A93592A23F0}"/>
              </a:ext>
            </a:extLst>
          </p:cNvPr>
          <p:cNvPicPr>
            <a:picLocks noChangeAspect="1"/>
          </p:cNvPicPr>
          <p:nvPr/>
        </p:nvPicPr>
        <p:blipFill>
          <a:blip r:embed="rId2"/>
          <a:stretch>
            <a:fillRect/>
          </a:stretch>
        </p:blipFill>
        <p:spPr>
          <a:xfrm>
            <a:off x="1157240" y="693420"/>
            <a:ext cx="9877519" cy="3117592"/>
          </a:xfrm>
          <a:prstGeom prst="rect">
            <a:avLst/>
          </a:prstGeom>
        </p:spPr>
      </p:pic>
    </p:spTree>
    <p:extLst>
      <p:ext uri="{BB962C8B-B14F-4D97-AF65-F5344CB8AC3E}">
        <p14:creationId xmlns:p14="http://schemas.microsoft.com/office/powerpoint/2010/main" val="339510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CD1A17-AE0E-B0FF-2FC0-67A71560D052}"/>
              </a:ext>
            </a:extLst>
          </p:cNvPr>
          <p:cNvSpPr txBox="1"/>
          <p:nvPr/>
        </p:nvSpPr>
        <p:spPr>
          <a:xfrm>
            <a:off x="0" y="0"/>
            <a:ext cx="12192000" cy="6863417"/>
          </a:xfrm>
          <a:prstGeom prst="rect">
            <a:avLst/>
          </a:prstGeom>
          <a:noFill/>
        </p:spPr>
        <p:txBody>
          <a:bodyPr wrap="square">
            <a:spAutoFit/>
          </a:bodyPr>
          <a:lstStyle/>
          <a:p>
            <a:r>
              <a:rPr lang="en-US" sz="2200" dirty="0"/>
              <a:t>“A Sample of pure Language given by Joseph the Seer as copied by Br Johnson</a:t>
            </a:r>
          </a:p>
          <a:p>
            <a:r>
              <a:rPr lang="en-US" sz="2200" b="1" dirty="0"/>
              <a:t>Question: What is the name of God in pure Language</a:t>
            </a:r>
          </a:p>
          <a:p>
            <a:r>
              <a:rPr lang="en-US" sz="2200" b="1" dirty="0"/>
              <a:t>Answer: </a:t>
            </a:r>
            <a:r>
              <a:rPr lang="en-US" sz="2200" b="1" dirty="0" err="1"/>
              <a:t>Awmen</a:t>
            </a:r>
            <a:r>
              <a:rPr lang="en-US" sz="2200" dirty="0"/>
              <a:t>.</a:t>
            </a:r>
          </a:p>
          <a:p>
            <a:r>
              <a:rPr lang="en-US" sz="2200" dirty="0"/>
              <a:t>Q: The meaning of the pure word A[w]men</a:t>
            </a:r>
          </a:p>
          <a:p>
            <a:r>
              <a:rPr lang="en-US" sz="2200" b="1" dirty="0"/>
              <a:t>A: It is the being which made all things in all its parts.</a:t>
            </a:r>
          </a:p>
          <a:p>
            <a:r>
              <a:rPr lang="en-US" sz="2200" b="1" dirty="0"/>
              <a:t>Q: What is the name of the Son of God.</a:t>
            </a:r>
          </a:p>
          <a:p>
            <a:r>
              <a:rPr lang="en-US" sz="2200" b="1" dirty="0"/>
              <a:t>A: The Son </a:t>
            </a:r>
            <a:r>
              <a:rPr lang="en-US" sz="2200" b="1" dirty="0" err="1"/>
              <a:t>Awmen</a:t>
            </a:r>
            <a:r>
              <a:rPr lang="en-US" sz="2200" dirty="0"/>
              <a:t>.</a:t>
            </a:r>
          </a:p>
          <a:p>
            <a:r>
              <a:rPr lang="en-US" sz="2200" b="1" dirty="0"/>
              <a:t>Q: What is the Son </a:t>
            </a:r>
            <a:r>
              <a:rPr lang="en-US" sz="2200" b="1" dirty="0" err="1"/>
              <a:t>Awmen</a:t>
            </a:r>
            <a:r>
              <a:rPr lang="en-US" sz="2200" b="1" dirty="0"/>
              <a:t>.</a:t>
            </a:r>
          </a:p>
          <a:p>
            <a:r>
              <a:rPr lang="en-US" sz="2200" b="1" dirty="0"/>
              <a:t>A: It is the greatest of all the parts of </a:t>
            </a:r>
            <a:r>
              <a:rPr lang="en-US" sz="2200" b="1" dirty="0" err="1"/>
              <a:t>Awmen</a:t>
            </a:r>
            <a:r>
              <a:rPr lang="en-US" sz="2200" b="1" dirty="0"/>
              <a:t> which is the Godhead the first born.</a:t>
            </a:r>
          </a:p>
          <a:p>
            <a:r>
              <a:rPr lang="en-US" sz="2200" b="1" dirty="0"/>
              <a:t>Q: What is </a:t>
            </a:r>
            <a:r>
              <a:rPr lang="en-US" sz="2200" b="1" dirty="0" err="1"/>
              <a:t>is</a:t>
            </a:r>
            <a:r>
              <a:rPr lang="en-US" sz="2200" b="1" dirty="0"/>
              <a:t> man.</a:t>
            </a:r>
          </a:p>
          <a:p>
            <a:r>
              <a:rPr lang="en-US" sz="2200" b="1" dirty="0"/>
              <a:t>A: This signifies Sons </a:t>
            </a:r>
            <a:r>
              <a:rPr lang="en-US" sz="2200" b="1" dirty="0" err="1"/>
              <a:t>Awmen</a:t>
            </a:r>
            <a:r>
              <a:rPr lang="en-US" sz="2200" b="1" dirty="0"/>
              <a:t>. the human family the children of men the greatest parts of </a:t>
            </a:r>
            <a:r>
              <a:rPr lang="en-US" sz="2200" b="1" dirty="0" err="1"/>
              <a:t>Awmen</a:t>
            </a:r>
            <a:r>
              <a:rPr lang="en-US" sz="2200" b="1" dirty="0"/>
              <a:t> Sons the Son </a:t>
            </a:r>
            <a:r>
              <a:rPr lang="en-US" sz="2200" b="1" dirty="0" err="1"/>
              <a:t>Awmen</a:t>
            </a:r>
            <a:endParaRPr lang="en-US" sz="2200" b="1" dirty="0"/>
          </a:p>
          <a:p>
            <a:r>
              <a:rPr lang="en-US" sz="2200" b="1" dirty="0"/>
              <a:t>Q: What are Angels called in pure language.</a:t>
            </a:r>
          </a:p>
          <a:p>
            <a:r>
              <a:rPr lang="en-US" sz="2200" b="1" dirty="0"/>
              <a:t>A: </a:t>
            </a:r>
            <a:r>
              <a:rPr lang="en-US" sz="2200" b="1" dirty="0" err="1"/>
              <a:t>Awmen</a:t>
            </a:r>
            <a:r>
              <a:rPr lang="en-US" sz="2200" b="1" dirty="0"/>
              <a:t> </a:t>
            </a:r>
            <a:r>
              <a:rPr lang="en-US" sz="2200" b="1" dirty="0" err="1"/>
              <a:t>Angls</a:t>
            </a:r>
            <a:r>
              <a:rPr lang="en-US" sz="2200" b="1" dirty="0"/>
              <a:t>-men</a:t>
            </a:r>
          </a:p>
          <a:p>
            <a:r>
              <a:rPr lang="en-US" sz="2200" dirty="0"/>
              <a:t>Q: What are the meaning of these words.</a:t>
            </a:r>
          </a:p>
          <a:p>
            <a:r>
              <a:rPr lang="en-US" sz="2200" dirty="0"/>
              <a:t>A: </a:t>
            </a:r>
            <a:r>
              <a:rPr lang="en-US" sz="2200" dirty="0" err="1"/>
              <a:t>Awmen’s</a:t>
            </a:r>
            <a:r>
              <a:rPr lang="en-US" sz="2200" dirty="0"/>
              <a:t> </a:t>
            </a:r>
            <a:r>
              <a:rPr lang="en-US" sz="2200" dirty="0" err="1"/>
              <a:t>Ministerring</a:t>
            </a:r>
            <a:r>
              <a:rPr lang="en-US" sz="2200" dirty="0"/>
              <a:t> servants Sanctified who are sent forth from heaven to minister for or to Sons </a:t>
            </a:r>
            <a:r>
              <a:rPr lang="en-US" sz="2200" dirty="0" err="1"/>
              <a:t>Awmen</a:t>
            </a:r>
            <a:r>
              <a:rPr lang="en-US" sz="2200" dirty="0"/>
              <a:t> the greatest part of </a:t>
            </a:r>
            <a:r>
              <a:rPr lang="en-US" sz="2200" dirty="0" err="1"/>
              <a:t>Awmen</a:t>
            </a:r>
            <a:r>
              <a:rPr lang="en-US" sz="2200" dirty="0"/>
              <a:t> Son. Sons </a:t>
            </a:r>
            <a:r>
              <a:rPr lang="en-US" sz="2200" dirty="0" err="1"/>
              <a:t>Awmen</a:t>
            </a:r>
            <a:r>
              <a:rPr lang="en-US" sz="2200" dirty="0"/>
              <a:t> Son </a:t>
            </a:r>
            <a:r>
              <a:rPr lang="en-US" sz="2200" dirty="0" err="1"/>
              <a:t>Awmen</a:t>
            </a:r>
            <a:r>
              <a:rPr lang="en-US" sz="2200" dirty="0"/>
              <a:t> </a:t>
            </a:r>
            <a:r>
              <a:rPr lang="en-US" sz="2200" dirty="0" err="1"/>
              <a:t>Awmen</a:t>
            </a:r>
            <a:r>
              <a:rPr lang="en-US" sz="2200" dirty="0"/>
              <a:t>”—josephsmithpapers.org, “Sample of Pure Language, between circa 4 and circa 20 March 1832”, https://www.josephsmithpapers.org/paper-summary/sample-of-pure-language-between-circa-4-and-circa-20-march-1832/1</a:t>
            </a:r>
          </a:p>
        </p:txBody>
      </p:sp>
      <p:pic>
        <p:nvPicPr>
          <p:cNvPr id="5" name="Picture 4">
            <a:extLst>
              <a:ext uri="{FF2B5EF4-FFF2-40B4-BE49-F238E27FC236}">
                <a16:creationId xmlns:a16="http://schemas.microsoft.com/office/drawing/2014/main" id="{931D7A63-B91D-8D10-BD75-36AA2AC61179}"/>
              </a:ext>
            </a:extLst>
          </p:cNvPr>
          <p:cNvPicPr>
            <a:picLocks noChangeAspect="1"/>
          </p:cNvPicPr>
          <p:nvPr/>
        </p:nvPicPr>
        <p:blipFill>
          <a:blip r:embed="rId2"/>
          <a:stretch>
            <a:fillRect/>
          </a:stretch>
        </p:blipFill>
        <p:spPr>
          <a:xfrm>
            <a:off x="8161019" y="383857"/>
            <a:ext cx="3796665" cy="2352419"/>
          </a:xfrm>
          <a:prstGeom prst="rect">
            <a:avLst/>
          </a:prstGeom>
        </p:spPr>
      </p:pic>
    </p:spTree>
    <p:extLst>
      <p:ext uri="{BB962C8B-B14F-4D97-AF65-F5344CB8AC3E}">
        <p14:creationId xmlns:p14="http://schemas.microsoft.com/office/powerpoint/2010/main" val="181659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01A14-779D-1E8B-428A-267997622388}"/>
              </a:ext>
            </a:extLst>
          </p:cNvPr>
          <p:cNvSpPr>
            <a:spLocks noGrp="1"/>
          </p:cNvSpPr>
          <p:nvPr>
            <p:ph type="title"/>
          </p:nvPr>
        </p:nvSpPr>
        <p:spPr>
          <a:xfrm>
            <a:off x="838200" y="-309245"/>
            <a:ext cx="10515600" cy="1325563"/>
          </a:xfrm>
        </p:spPr>
        <p:txBody>
          <a:bodyPr/>
          <a:lstStyle/>
          <a:p>
            <a:pPr algn="ctr"/>
            <a:r>
              <a:rPr lang="en-US" dirty="0">
                <a:solidFill>
                  <a:srgbClr val="002060"/>
                </a:solidFill>
              </a:rPr>
              <a:t>The Bible vs Joseph Smith</a:t>
            </a:r>
          </a:p>
        </p:txBody>
      </p:sp>
      <p:sp>
        <p:nvSpPr>
          <p:cNvPr id="4" name="TextBox 3">
            <a:extLst>
              <a:ext uri="{FF2B5EF4-FFF2-40B4-BE49-F238E27FC236}">
                <a16:creationId xmlns:a16="http://schemas.microsoft.com/office/drawing/2014/main" id="{C4D219D4-76E7-B285-71AA-0201C277CD7C}"/>
              </a:ext>
            </a:extLst>
          </p:cNvPr>
          <p:cNvSpPr txBox="1"/>
          <p:nvPr/>
        </p:nvSpPr>
        <p:spPr>
          <a:xfrm>
            <a:off x="0" y="549265"/>
            <a:ext cx="9326880" cy="6124754"/>
          </a:xfrm>
          <a:prstGeom prst="rect">
            <a:avLst/>
          </a:prstGeom>
          <a:noFill/>
        </p:spPr>
        <p:txBody>
          <a:bodyPr wrap="square">
            <a:spAutoFit/>
          </a:bodyPr>
          <a:lstStyle/>
          <a:p>
            <a:r>
              <a:rPr lang="en-US" sz="2800" dirty="0"/>
              <a:t>“</a:t>
            </a:r>
            <a:r>
              <a:rPr lang="en-US" sz="2800" b="1" dirty="0"/>
              <a:t>The Joseph Smith Translation (JST), also called the Inspired Version of the Holy Scriptures (IV), is a revision of the Bible by Joseph Smith</a:t>
            </a:r>
            <a:r>
              <a:rPr lang="en-US" sz="2800" dirty="0"/>
              <a:t>, the founder of the Latter Day Saint movement, who said that the JST/IV was intended to restore what he described as "</a:t>
            </a:r>
            <a:r>
              <a:rPr lang="en-US" sz="2800" b="1" u="sng" dirty="0"/>
              <a:t>many important points touching the salvation of men, [that] had been taken from the Bible, or lost before it was compiled</a:t>
            </a:r>
            <a:r>
              <a:rPr lang="en-US" sz="2800" dirty="0"/>
              <a:t>".[Joseph Smith (Joseph Fielding Smith ed.), Teachings of the Prophet Joseph Smith, 16 February 1832, pp. 10–11] Smith died before he deemed it complete, though most of his work on it was performed about a decade beforehand. The work is the King James Version of the Bible (KJV) with some significant additions and revisions. It is considered a sacred text and is part of the canon of Community of Christ (CoC)”—Wikipedia, Joseph Smith Translation of the Bible</a:t>
            </a:r>
          </a:p>
        </p:txBody>
      </p:sp>
      <p:pic>
        <p:nvPicPr>
          <p:cNvPr id="5" name="Picture 4">
            <a:extLst>
              <a:ext uri="{FF2B5EF4-FFF2-40B4-BE49-F238E27FC236}">
                <a16:creationId xmlns:a16="http://schemas.microsoft.com/office/drawing/2014/main" id="{DFC8C104-50F1-4FF4-2C95-64192A5320FF}"/>
              </a:ext>
            </a:extLst>
          </p:cNvPr>
          <p:cNvPicPr>
            <a:picLocks noChangeAspect="1"/>
          </p:cNvPicPr>
          <p:nvPr/>
        </p:nvPicPr>
        <p:blipFill>
          <a:blip r:embed="rId2"/>
          <a:stretch>
            <a:fillRect/>
          </a:stretch>
        </p:blipFill>
        <p:spPr>
          <a:xfrm>
            <a:off x="9332750" y="3892378"/>
            <a:ext cx="2859250" cy="2859250"/>
          </a:xfrm>
          <a:prstGeom prst="rect">
            <a:avLst/>
          </a:prstGeom>
        </p:spPr>
      </p:pic>
      <p:pic>
        <p:nvPicPr>
          <p:cNvPr id="6" name="Picture 5">
            <a:extLst>
              <a:ext uri="{FF2B5EF4-FFF2-40B4-BE49-F238E27FC236}">
                <a16:creationId xmlns:a16="http://schemas.microsoft.com/office/drawing/2014/main" id="{FC22A45E-D965-4181-A2EB-B929A7F9D9DA}"/>
              </a:ext>
            </a:extLst>
          </p:cNvPr>
          <p:cNvPicPr>
            <a:picLocks noChangeAspect="1"/>
          </p:cNvPicPr>
          <p:nvPr/>
        </p:nvPicPr>
        <p:blipFill>
          <a:blip r:embed="rId3"/>
          <a:stretch>
            <a:fillRect/>
          </a:stretch>
        </p:blipFill>
        <p:spPr>
          <a:xfrm>
            <a:off x="9641091" y="106372"/>
            <a:ext cx="2404211" cy="3676164"/>
          </a:xfrm>
          <a:prstGeom prst="rect">
            <a:avLst/>
          </a:prstGeom>
        </p:spPr>
      </p:pic>
    </p:spTree>
    <p:extLst>
      <p:ext uri="{BB962C8B-B14F-4D97-AF65-F5344CB8AC3E}">
        <p14:creationId xmlns:p14="http://schemas.microsoft.com/office/powerpoint/2010/main" val="227446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46099-37DD-9229-DF5C-EC291A8528FA}"/>
              </a:ext>
            </a:extLst>
          </p:cNvPr>
          <p:cNvSpPr>
            <a:spLocks noGrp="1"/>
          </p:cNvSpPr>
          <p:nvPr>
            <p:ph type="title"/>
          </p:nvPr>
        </p:nvSpPr>
        <p:spPr>
          <a:xfrm>
            <a:off x="838200" y="-316010"/>
            <a:ext cx="10515600" cy="1325563"/>
          </a:xfrm>
        </p:spPr>
        <p:txBody>
          <a:bodyPr/>
          <a:lstStyle/>
          <a:p>
            <a:pPr algn="r"/>
            <a:r>
              <a:rPr lang="en-US" b="1" i="1" u="sng" dirty="0">
                <a:solidFill>
                  <a:srgbClr val="00B050"/>
                </a:solidFill>
              </a:rPr>
              <a:t>Another Gospel???</a:t>
            </a:r>
          </a:p>
        </p:txBody>
      </p:sp>
      <p:pic>
        <p:nvPicPr>
          <p:cNvPr id="3" name="Picture 2">
            <a:extLst>
              <a:ext uri="{FF2B5EF4-FFF2-40B4-BE49-F238E27FC236}">
                <a16:creationId xmlns:a16="http://schemas.microsoft.com/office/drawing/2014/main" id="{0C37F4C3-7CF6-11E0-AD15-A42A3D24EA7F}"/>
              </a:ext>
            </a:extLst>
          </p:cNvPr>
          <p:cNvPicPr>
            <a:picLocks noChangeAspect="1"/>
          </p:cNvPicPr>
          <p:nvPr/>
        </p:nvPicPr>
        <p:blipFill>
          <a:blip r:embed="rId2"/>
          <a:stretch>
            <a:fillRect/>
          </a:stretch>
        </p:blipFill>
        <p:spPr>
          <a:xfrm>
            <a:off x="305215" y="0"/>
            <a:ext cx="4713859" cy="6764694"/>
          </a:xfrm>
          <a:prstGeom prst="rect">
            <a:avLst/>
          </a:prstGeom>
        </p:spPr>
      </p:pic>
      <p:sp>
        <p:nvSpPr>
          <p:cNvPr id="5" name="TextBox 4">
            <a:extLst>
              <a:ext uri="{FF2B5EF4-FFF2-40B4-BE49-F238E27FC236}">
                <a16:creationId xmlns:a16="http://schemas.microsoft.com/office/drawing/2014/main" id="{6CCCA8F1-2D71-4E5D-06F8-0905E5A463A0}"/>
              </a:ext>
            </a:extLst>
          </p:cNvPr>
          <p:cNvSpPr txBox="1"/>
          <p:nvPr/>
        </p:nvSpPr>
        <p:spPr>
          <a:xfrm>
            <a:off x="5552059" y="751916"/>
            <a:ext cx="6097554"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Gal. 1:6-9 “I marvel that ye are so soon removed from him that called you into the grace of Christ unto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another gospel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Which is not another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but there be some that trouble you, and would pervert the gospel of Christ.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But though we, or an angel from heaven, preach any other gospel unto you than that which we have preached unto you, let him be accursed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As we said before, so say I now again,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if any man preach any other gospel unto you than that ye have received, let him be accursed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a:extLst>
              <a:ext uri="{FF2B5EF4-FFF2-40B4-BE49-F238E27FC236}">
                <a16:creationId xmlns:a16="http://schemas.microsoft.com/office/drawing/2014/main" id="{91CBF7D1-AE1E-F4FB-699A-7EB7389498AF}"/>
              </a:ext>
            </a:extLst>
          </p:cNvPr>
          <p:cNvPicPr>
            <a:picLocks noChangeAspect="1"/>
          </p:cNvPicPr>
          <p:nvPr/>
        </p:nvPicPr>
        <p:blipFill>
          <a:blip r:embed="rId3"/>
          <a:stretch>
            <a:fillRect/>
          </a:stretch>
        </p:blipFill>
        <p:spPr>
          <a:xfrm>
            <a:off x="305215" y="0"/>
            <a:ext cx="5151474" cy="6858000"/>
          </a:xfrm>
          <a:prstGeom prst="rect">
            <a:avLst/>
          </a:prstGeom>
        </p:spPr>
      </p:pic>
    </p:spTree>
    <p:extLst>
      <p:ext uri="{BB962C8B-B14F-4D97-AF65-F5344CB8AC3E}">
        <p14:creationId xmlns:p14="http://schemas.microsoft.com/office/powerpoint/2010/main" val="369652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CBF8-0016-3B0D-C508-3D488E53A84E}"/>
              </a:ext>
            </a:extLst>
          </p:cNvPr>
          <p:cNvSpPr>
            <a:spLocks noGrp="1"/>
          </p:cNvSpPr>
          <p:nvPr>
            <p:ph type="title"/>
          </p:nvPr>
        </p:nvSpPr>
        <p:spPr>
          <a:xfrm>
            <a:off x="1485900" y="365125"/>
            <a:ext cx="10515600" cy="1325563"/>
          </a:xfrm>
        </p:spPr>
        <p:txBody>
          <a:bodyPr/>
          <a:lstStyle/>
          <a:p>
            <a:pPr algn="r"/>
            <a:r>
              <a:rPr lang="en-US" b="1" u="sng" dirty="0">
                <a:solidFill>
                  <a:schemeClr val="accent4">
                    <a:lumMod val="75000"/>
                  </a:schemeClr>
                </a:solidFill>
                <a:effectLst>
                  <a:outerShdw blurRad="38100" dist="38100" dir="2700000" algn="tl">
                    <a:srgbClr val="000000">
                      <a:alpha val="43137"/>
                    </a:srgbClr>
                  </a:outerShdw>
                </a:effectLst>
              </a:rPr>
              <a:t>Articles of Faith: Article 8</a:t>
            </a:r>
          </a:p>
        </p:txBody>
      </p:sp>
      <p:sp>
        <p:nvSpPr>
          <p:cNvPr id="4" name="TextBox 3">
            <a:extLst>
              <a:ext uri="{FF2B5EF4-FFF2-40B4-BE49-F238E27FC236}">
                <a16:creationId xmlns:a16="http://schemas.microsoft.com/office/drawing/2014/main" id="{774759E3-E5EB-E8A5-BF89-2059ABB8E124}"/>
              </a:ext>
            </a:extLst>
          </p:cNvPr>
          <p:cNvSpPr txBox="1"/>
          <p:nvPr/>
        </p:nvSpPr>
        <p:spPr>
          <a:xfrm>
            <a:off x="6272213" y="2151727"/>
            <a:ext cx="5919787" cy="2554545"/>
          </a:xfrm>
          <a:prstGeom prst="rect">
            <a:avLst/>
          </a:prstGeom>
          <a:noFill/>
        </p:spPr>
        <p:txBody>
          <a:bodyPr wrap="square">
            <a:spAutoFit/>
          </a:bodyPr>
          <a:lstStyle/>
          <a:p>
            <a:r>
              <a:rPr lang="en-US" sz="3200" dirty="0"/>
              <a:t>Article 8: “We believe the Bible to be the word of God </a:t>
            </a:r>
            <a:r>
              <a:rPr lang="en-US" sz="3200" b="1" u="sng" dirty="0"/>
              <a:t>as far as it is translated correctly</a:t>
            </a:r>
            <a:r>
              <a:rPr lang="en-US" sz="3200" dirty="0"/>
              <a:t>; we also believe the Book of Mormon to be the word of God.”</a:t>
            </a:r>
          </a:p>
        </p:txBody>
      </p:sp>
      <p:pic>
        <p:nvPicPr>
          <p:cNvPr id="5" name="Picture 4">
            <a:extLst>
              <a:ext uri="{FF2B5EF4-FFF2-40B4-BE49-F238E27FC236}">
                <a16:creationId xmlns:a16="http://schemas.microsoft.com/office/drawing/2014/main" id="{61219CB1-FB9D-8859-A90A-76D99DC14E3C}"/>
              </a:ext>
            </a:extLst>
          </p:cNvPr>
          <p:cNvPicPr>
            <a:picLocks noChangeAspect="1"/>
          </p:cNvPicPr>
          <p:nvPr/>
        </p:nvPicPr>
        <p:blipFill>
          <a:blip r:embed="rId2"/>
          <a:stretch>
            <a:fillRect/>
          </a:stretch>
        </p:blipFill>
        <p:spPr>
          <a:xfrm>
            <a:off x="190500" y="276225"/>
            <a:ext cx="5905500" cy="6581775"/>
          </a:xfrm>
          <a:prstGeom prst="rect">
            <a:avLst/>
          </a:prstGeom>
        </p:spPr>
      </p:pic>
    </p:spTree>
    <p:extLst>
      <p:ext uri="{BB962C8B-B14F-4D97-AF65-F5344CB8AC3E}">
        <p14:creationId xmlns:p14="http://schemas.microsoft.com/office/powerpoint/2010/main" val="309694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6C3D-A7E3-DB3C-E7B4-D736C53DACF7}"/>
              </a:ext>
            </a:extLst>
          </p:cNvPr>
          <p:cNvSpPr>
            <a:spLocks noGrp="1"/>
          </p:cNvSpPr>
          <p:nvPr>
            <p:ph type="title"/>
          </p:nvPr>
        </p:nvSpPr>
        <p:spPr>
          <a:xfrm>
            <a:off x="560070" y="-309245"/>
            <a:ext cx="10953750" cy="1325563"/>
          </a:xfrm>
        </p:spPr>
        <p:txBody>
          <a:bodyPr/>
          <a:lstStyle/>
          <a:p>
            <a:r>
              <a:rPr lang="en-US" b="1" u="sng" dirty="0">
                <a:solidFill>
                  <a:srgbClr val="FF0000"/>
                </a:solidFill>
                <a:effectLst>
                  <a:outerShdw blurRad="38100" dist="38100" dir="2700000" algn="tl">
                    <a:srgbClr val="000000">
                      <a:alpha val="43137"/>
                    </a:srgbClr>
                  </a:outerShdw>
                </a:effectLst>
              </a:rPr>
              <a:t>Bible Warnings About Tampering With Scripture</a:t>
            </a:r>
          </a:p>
        </p:txBody>
      </p:sp>
      <p:sp>
        <p:nvSpPr>
          <p:cNvPr id="4" name="TextBox 3">
            <a:extLst>
              <a:ext uri="{FF2B5EF4-FFF2-40B4-BE49-F238E27FC236}">
                <a16:creationId xmlns:a16="http://schemas.microsoft.com/office/drawing/2014/main" id="{1FD52182-97A7-0B16-4937-36792960827E}"/>
              </a:ext>
            </a:extLst>
          </p:cNvPr>
          <p:cNvSpPr txBox="1"/>
          <p:nvPr/>
        </p:nvSpPr>
        <p:spPr>
          <a:xfrm>
            <a:off x="2960370" y="789920"/>
            <a:ext cx="9043987"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Deut. 4:2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Ye shall not add unto the word which I command you, neither shall ye diminish ought from 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ye may keep the commandments of the Lord your God which I command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Rev. 22:18-19 “For I testify unto every man that heareth the words of the prophecy of this book,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If any man shall add unto these things, God shall add unto him the plagues that are written in this book:</a:t>
            </a:r>
            <a:r>
              <a:rPr kumimoji="0" lang="en-US" sz="2400" b="1" i="0" u="sng"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if any man shall take away from the words of the book of this prophecy, God shall take away his part out of the book of life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out of the holy city, and from the things which are written in this book.”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Is. 40:8 “The grass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withereth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flower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fadeth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but the word of our God shall stand for ever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Matt. 24:35 “Heaven and earth shall pass away,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but my words shall not pass away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E741FAF2-4C65-C141-F550-78D435956C9D}"/>
              </a:ext>
            </a:extLst>
          </p:cNvPr>
          <p:cNvPicPr>
            <a:picLocks noChangeAspect="1"/>
          </p:cNvPicPr>
          <p:nvPr/>
        </p:nvPicPr>
        <p:blipFill rotWithShape="1">
          <a:blip r:embed="rId2"/>
          <a:srcRect r="57781" b="4925"/>
          <a:stretch/>
        </p:blipFill>
        <p:spPr>
          <a:xfrm>
            <a:off x="187642" y="1801921"/>
            <a:ext cx="2751177" cy="3227279"/>
          </a:xfrm>
          <a:prstGeom prst="rect">
            <a:avLst/>
          </a:prstGeom>
        </p:spPr>
      </p:pic>
    </p:spTree>
    <p:extLst>
      <p:ext uri="{BB962C8B-B14F-4D97-AF65-F5344CB8AC3E}">
        <p14:creationId xmlns:p14="http://schemas.microsoft.com/office/powerpoint/2010/main" val="56414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F7CDF-D74B-873A-551F-FBBC3846EB23}"/>
              </a:ext>
            </a:extLst>
          </p:cNvPr>
          <p:cNvSpPr>
            <a:spLocks noGrp="1"/>
          </p:cNvSpPr>
          <p:nvPr>
            <p:ph type="title"/>
          </p:nvPr>
        </p:nvSpPr>
        <p:spPr>
          <a:xfrm>
            <a:off x="1078230" y="-412115"/>
            <a:ext cx="10515600" cy="1325563"/>
          </a:xfrm>
        </p:spPr>
        <p:txBody>
          <a:bodyPr/>
          <a:lstStyle/>
          <a:p>
            <a:pPr algn="ctr"/>
            <a:r>
              <a:rPr lang="en-US" b="1" u="sng" dirty="0">
                <a:solidFill>
                  <a:srgbClr val="00B050"/>
                </a:solidFill>
              </a:rPr>
              <a:t>Why the Need to “Restore” the Bible???</a:t>
            </a:r>
          </a:p>
        </p:txBody>
      </p:sp>
      <p:sp>
        <p:nvSpPr>
          <p:cNvPr id="4" name="TextBox 3">
            <a:extLst>
              <a:ext uri="{FF2B5EF4-FFF2-40B4-BE49-F238E27FC236}">
                <a16:creationId xmlns:a16="http://schemas.microsoft.com/office/drawing/2014/main" id="{9661EFCF-3B68-FFDD-DD47-CAAEFF5A2F67}"/>
              </a:ext>
            </a:extLst>
          </p:cNvPr>
          <p:cNvSpPr txBox="1"/>
          <p:nvPr/>
        </p:nvSpPr>
        <p:spPr>
          <a:xfrm>
            <a:off x="0" y="409337"/>
            <a:ext cx="12192000" cy="6555641"/>
          </a:xfrm>
          <a:prstGeom prst="rect">
            <a:avLst/>
          </a:prstGeom>
          <a:noFill/>
        </p:spPr>
        <p:txBody>
          <a:bodyPr wrap="square">
            <a:spAutoFit/>
          </a:bodyPr>
          <a:lstStyle/>
          <a:p>
            <a:r>
              <a:rPr lang="en-US" sz="2800" dirty="0"/>
              <a:t>“The restoration was necessary to gather Israel and to re-establish the true teachings and church of Jesus Christ in the world. By the end of the 19th century, LDS scholars and leaders had entered a new phase by turning to the findings of modern historians in an attempt to expand their understanding of the apostasy. Protestant historians, who focused on the failings of the Catholic tradition, provided seemingly endless evidences of apostasy in Christian history, justifying the Protestant reformation in the process. . . . Over the last century there has been an outpouring of rediscovered manuscripts, written during the first Christian centuries, that enable us to get a much clearer picture of what the Christian experience was like in those early times. And as our knowledge of these times grows, the apostasy is again pushed back further, even into the first century.”—Noel B. Reynolds, What Went Wrong for the Early Christians? Brigham Young University–Idaho Devotional, June 15, 2004 https://www2.byui.edu/Presentations/Transcripts/Devotionals/2004_06_15_Reynolds.htm</a:t>
            </a:r>
          </a:p>
        </p:txBody>
      </p:sp>
    </p:spTree>
    <p:extLst>
      <p:ext uri="{BB962C8B-B14F-4D97-AF65-F5344CB8AC3E}">
        <p14:creationId xmlns:p14="http://schemas.microsoft.com/office/powerpoint/2010/main" val="176384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B313-C86D-D30F-77E4-CD79E15E31E0}"/>
              </a:ext>
            </a:extLst>
          </p:cNvPr>
          <p:cNvSpPr>
            <a:spLocks noGrp="1"/>
          </p:cNvSpPr>
          <p:nvPr>
            <p:ph type="title"/>
          </p:nvPr>
        </p:nvSpPr>
        <p:spPr>
          <a:xfrm>
            <a:off x="838200" y="-80645"/>
            <a:ext cx="10515600" cy="1325563"/>
          </a:xfrm>
        </p:spPr>
        <p:txBody>
          <a:bodyPr/>
          <a:lstStyle/>
          <a:p>
            <a:pPr algn="ctr"/>
            <a:r>
              <a:rPr lang="en-US" b="1" dirty="0">
                <a:solidFill>
                  <a:srgbClr val="FF0000"/>
                </a:solidFill>
              </a:rPr>
              <a:t>1</a:t>
            </a:r>
            <a:r>
              <a:rPr lang="en-US" b="1" baseline="30000" dirty="0">
                <a:solidFill>
                  <a:srgbClr val="FF0000"/>
                </a:solidFill>
              </a:rPr>
              <a:t>st</a:t>
            </a:r>
            <a:r>
              <a:rPr lang="en-US" b="1" dirty="0">
                <a:solidFill>
                  <a:srgbClr val="FF0000"/>
                </a:solidFill>
              </a:rPr>
              <a:t> Century Apostasy???</a:t>
            </a:r>
          </a:p>
        </p:txBody>
      </p:sp>
      <p:sp>
        <p:nvSpPr>
          <p:cNvPr id="4" name="TextBox 3">
            <a:extLst>
              <a:ext uri="{FF2B5EF4-FFF2-40B4-BE49-F238E27FC236}">
                <a16:creationId xmlns:a16="http://schemas.microsoft.com/office/drawing/2014/main" id="{D39894BE-3DD5-C3F3-A5D3-BEFBD5748715}"/>
              </a:ext>
            </a:extLst>
          </p:cNvPr>
          <p:cNvSpPr txBox="1"/>
          <p:nvPr/>
        </p:nvSpPr>
        <p:spPr>
          <a:xfrm>
            <a:off x="5860733" y="1050608"/>
            <a:ext cx="6097904" cy="5693866"/>
          </a:xfrm>
          <a:prstGeom prst="rect">
            <a:avLst/>
          </a:prstGeom>
          <a:noFill/>
        </p:spPr>
        <p:txBody>
          <a:bodyPr wrap="square">
            <a:spAutoFit/>
          </a:bodyPr>
          <a:lstStyle/>
          <a:p>
            <a:r>
              <a:rPr lang="en-US" sz="2800" dirty="0"/>
              <a:t>“Hugh Nibley was the first LDS author to enter this third phase. </a:t>
            </a:r>
            <a:r>
              <a:rPr lang="en-US" sz="2800" b="1" u="sng" dirty="0"/>
              <a:t>He located the apostasy in the later decades of the very first century, from which almost no writings survived. Using a stage metaphor, he calls it the years “when the lights went out.”</a:t>
            </a:r>
            <a:r>
              <a:rPr lang="en-US" sz="2800" dirty="0"/>
              <a:t> And when they came back on at the end of the century, he said, </a:t>
            </a:r>
            <a:r>
              <a:rPr lang="en-US" sz="2800" b="1" u="sng" dirty="0"/>
              <a:t>the furniture had all been moved around. But because there are no surviving documents from this period, we don’t know how that happened</a:t>
            </a:r>
            <a:r>
              <a:rPr lang="en-US" sz="2800" dirty="0"/>
              <a:t>.”—Ibid.</a:t>
            </a:r>
          </a:p>
        </p:txBody>
      </p:sp>
      <p:pic>
        <p:nvPicPr>
          <p:cNvPr id="5" name="Picture 4">
            <a:extLst>
              <a:ext uri="{FF2B5EF4-FFF2-40B4-BE49-F238E27FC236}">
                <a16:creationId xmlns:a16="http://schemas.microsoft.com/office/drawing/2014/main" id="{A1C58B03-0ABD-BD71-0F5C-2FBF9ED25750}"/>
              </a:ext>
            </a:extLst>
          </p:cNvPr>
          <p:cNvPicPr>
            <a:picLocks noChangeAspect="1"/>
          </p:cNvPicPr>
          <p:nvPr/>
        </p:nvPicPr>
        <p:blipFill>
          <a:blip r:embed="rId2"/>
          <a:stretch>
            <a:fillRect/>
          </a:stretch>
        </p:blipFill>
        <p:spPr>
          <a:xfrm>
            <a:off x="624840" y="1050608"/>
            <a:ext cx="4461510" cy="5601491"/>
          </a:xfrm>
          <a:prstGeom prst="rect">
            <a:avLst/>
          </a:prstGeom>
        </p:spPr>
      </p:pic>
    </p:spTree>
    <p:extLst>
      <p:ext uri="{BB962C8B-B14F-4D97-AF65-F5344CB8AC3E}">
        <p14:creationId xmlns:p14="http://schemas.microsoft.com/office/powerpoint/2010/main" val="22869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2994</Words>
  <Application>Microsoft Office PowerPoint</Application>
  <PresentationFormat>Widescreen</PresentationFormat>
  <Paragraphs>96</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What is the Difference Between Mormons, Jehovah’s Witnesses, and Seventh-day Adventists? pt 13</vt:lpstr>
      <vt:lpstr>The Pure Adamic Language</vt:lpstr>
      <vt:lpstr>PowerPoint Presentation</vt:lpstr>
      <vt:lpstr>The Bible vs Joseph Smith</vt:lpstr>
      <vt:lpstr>Another Gospel???</vt:lpstr>
      <vt:lpstr>Articles of Faith: Article 8</vt:lpstr>
      <vt:lpstr>Bible Warnings About Tampering With Scripture</vt:lpstr>
      <vt:lpstr>Why the Need to “Restore” the Bible???</vt:lpstr>
      <vt:lpstr>1st Century Apostasy???</vt:lpstr>
      <vt:lpstr>History of the Translation</vt:lpstr>
      <vt:lpstr>What Changes/Additions/Deletions Were Made?</vt:lpstr>
      <vt:lpstr>JST Introduction:</vt:lpstr>
      <vt:lpstr>Bruce R. McConkie Chimes in</vt:lpstr>
      <vt:lpstr>Joseph Smith a Psuedo-Author</vt:lpstr>
      <vt:lpstr>Genesis Extended?</vt:lpstr>
      <vt:lpstr>John 1</vt:lpstr>
      <vt:lpstr>2 Samuel 12</vt:lpstr>
      <vt:lpstr>Matthew 24</vt:lpstr>
      <vt:lpstr>Romans 4</vt:lpstr>
      <vt:lpstr>Hebrews 6</vt:lpstr>
      <vt:lpstr>The Dead Sea Scrolls</vt:lpstr>
      <vt:lpstr>Time-setting Again! 1975</vt:lpstr>
      <vt:lpstr>Decline of the Watch Tower After Death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78</cp:revision>
  <dcterms:created xsi:type="dcterms:W3CDTF">2020-09-12T20:19:03Z</dcterms:created>
  <dcterms:modified xsi:type="dcterms:W3CDTF">2023-08-17T23:29:08Z</dcterms:modified>
</cp:coreProperties>
</file>