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12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D2CA7F-56E9-4798-AE0A-1FAC9890F828}"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2CA7F-56E9-4798-AE0A-1FAC9890F828}"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2CA7F-56E9-4798-AE0A-1FAC9890F828}"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2CA7F-56E9-4798-AE0A-1FAC9890F828}"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2CA7F-56E9-4798-AE0A-1FAC9890F828}" type="datetimeFigureOut">
              <a:rPr lang="en-US" smtClean="0"/>
              <a:pPr/>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D2CA7F-56E9-4798-AE0A-1FAC9890F828}"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D2CA7F-56E9-4798-AE0A-1FAC9890F828}" type="datetimeFigureOut">
              <a:rPr lang="en-US" smtClean="0"/>
              <a:pPr/>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D2CA7F-56E9-4798-AE0A-1FAC9890F828}" type="datetimeFigureOut">
              <a:rPr lang="en-US" smtClean="0"/>
              <a:pPr/>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2CA7F-56E9-4798-AE0A-1FAC9890F828}" type="datetimeFigureOut">
              <a:rPr lang="en-US" smtClean="0"/>
              <a:pPr/>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2CA7F-56E9-4798-AE0A-1FAC9890F828}"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2CA7F-56E9-4798-AE0A-1FAC9890F828}" type="datetimeFigureOut">
              <a:rPr lang="en-US" smtClean="0"/>
              <a:pPr/>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EEF89-856D-493A-9A6C-AEBD8215E9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2CA7F-56E9-4798-AE0A-1FAC9890F828}" type="datetimeFigureOut">
              <a:rPr lang="en-US" smtClean="0"/>
              <a:pPr/>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EEF89-856D-493A-9A6C-AEBD8215E9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jamesbibleonline.org/Numbers-28-17/" TargetMode="External"/><Relationship Id="rId2" Type="http://schemas.openxmlformats.org/officeDocument/2006/relationships/hyperlink" Target="http://www.kingjamesbibleonline.org/Numbers-28-16/" TargetMode="External"/><Relationship Id="rId1" Type="http://schemas.openxmlformats.org/officeDocument/2006/relationships/slideLayout" Target="../slideLayouts/slideLayout2.xml"/><Relationship Id="rId4" Type="http://schemas.openxmlformats.org/officeDocument/2006/relationships/hyperlink" Target="http://www.kingjamesbibleonline.org/Numbers-28-1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kingjamesbibleonline.org/Leviticus-23-3/" TargetMode="External"/><Relationship Id="rId2" Type="http://schemas.openxmlformats.org/officeDocument/2006/relationships/hyperlink" Target="http://www.kingjamesbibleonline.org/Leviticus-23-2/"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www.kingjamesbibleonline.org/Leviticus-23-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kingjamesbibleonline.org/Romans-14-6/" TargetMode="External"/><Relationship Id="rId2" Type="http://schemas.openxmlformats.org/officeDocument/2006/relationships/hyperlink" Target="http://www.kingjamesbibleonline.org/Romans-14-5/"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kingjamesbibleonline.org/Acts-2-2/" TargetMode="External"/><Relationship Id="rId2" Type="http://schemas.openxmlformats.org/officeDocument/2006/relationships/hyperlink" Target="http://www.kingjamesbibleonline.org/Acts-2-1/"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kingjamesbibleonline.org/Revelation-14-15/" TargetMode="External"/><Relationship Id="rId2" Type="http://schemas.openxmlformats.org/officeDocument/2006/relationships/hyperlink" Target="http://www.kingjamesbibleonline.org/Revelation-14-14/"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www.kingjamesbibleonline.org/Revelation-14-1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kingjamesbibleonline.org/Galatians-1-7/" TargetMode="External"/><Relationship Id="rId2" Type="http://schemas.openxmlformats.org/officeDocument/2006/relationships/hyperlink" Target="http://www.kingjamesbibleonline.org/Galatians-1-6/" TargetMode="Externa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www.kingjamesbibleonline.org/Galatians-1-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Galatians-2-5/" TargetMode="External"/><Relationship Id="rId2" Type="http://schemas.openxmlformats.org/officeDocument/2006/relationships/hyperlink" Target="http://www.kingjamesbibleonline.org/Galatians-2-3/" TargetMode="External"/><Relationship Id="rId1" Type="http://schemas.openxmlformats.org/officeDocument/2006/relationships/slideLayout" Target="../slideLayouts/slideLayout4.xml"/><Relationship Id="rId5" Type="http://schemas.openxmlformats.org/officeDocument/2006/relationships/hyperlink" Target="http://www.kingjamesbibleonline.org/Galatians-4-10/" TargetMode="External"/><Relationship Id="rId4" Type="http://schemas.openxmlformats.org/officeDocument/2006/relationships/hyperlink" Target="http://www.kingjamesbibleonline.org/Galatians-4-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www.kingjamesbibleonline.org/Colossians-2-17/" TargetMode="External"/><Relationship Id="rId3" Type="http://schemas.openxmlformats.org/officeDocument/2006/relationships/hyperlink" Target="http://www.kingjamesbibleonline.org/Colossians-2-12/" TargetMode="External"/><Relationship Id="rId7" Type="http://schemas.openxmlformats.org/officeDocument/2006/relationships/hyperlink" Target="http://www.kingjamesbibleonline.org/Colossians-2-16/" TargetMode="External"/><Relationship Id="rId2" Type="http://schemas.openxmlformats.org/officeDocument/2006/relationships/hyperlink" Target="http://www.kingjamesbibleonline.org/Colossians-2-11/" TargetMode="External"/><Relationship Id="rId1" Type="http://schemas.openxmlformats.org/officeDocument/2006/relationships/slideLayout" Target="../slideLayouts/slideLayout2.xml"/><Relationship Id="rId6" Type="http://schemas.openxmlformats.org/officeDocument/2006/relationships/hyperlink" Target="http://www.kingjamesbibleonline.org/Colossians-2-15/" TargetMode="External"/><Relationship Id="rId5" Type="http://schemas.openxmlformats.org/officeDocument/2006/relationships/hyperlink" Target="http://www.kingjamesbibleonline.org/Colossians-2-14/" TargetMode="External"/><Relationship Id="rId4" Type="http://schemas.openxmlformats.org/officeDocument/2006/relationships/hyperlink" Target="http://www.kingjamesbibleonline.org/Colossians-2-1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kingjamesbibleonline.org/Colossians-2-17/" TargetMode="External"/><Relationship Id="rId2" Type="http://schemas.openxmlformats.org/officeDocument/2006/relationships/hyperlink" Target="http://www.kingjamesbibleonline.org/Colossians-2-1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Feast Days, pt.1</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FF0000"/>
                </a:solidFill>
              </a:rPr>
              <a:t>Shadows of Christ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All Components of Paul </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sz="3300" dirty="0" smtClean="0">
                <a:hlinkClick r:id="rId2" tooltip="View more translations of Numbers 28:16"/>
              </a:rPr>
              <a:t>“And </a:t>
            </a:r>
            <a:r>
              <a:rPr lang="en-US" sz="3300" dirty="0">
                <a:hlinkClick r:id="rId2" tooltip="View more translations of Numbers 28:16"/>
              </a:rPr>
              <a:t>in the fourteenth day of the </a:t>
            </a:r>
            <a:r>
              <a:rPr lang="en-US" sz="3300" dirty="0">
                <a:solidFill>
                  <a:srgbClr val="FF0000"/>
                </a:solidFill>
                <a:hlinkClick r:id="rId2" tooltip="View more translations of Numbers 28:16"/>
              </a:rPr>
              <a:t>first month </a:t>
            </a:r>
            <a:r>
              <a:rPr lang="en-US" sz="3300" dirty="0">
                <a:hlinkClick r:id="rId2" tooltip="View more translations of Numbers 28:16"/>
              </a:rPr>
              <a:t>[is] the passover of the </a:t>
            </a:r>
            <a:r>
              <a:rPr lang="en-US" sz="3300" dirty="0" smtClean="0">
                <a:hlinkClick r:id="rId2" tooltip="View more translations of Numbers 28:16"/>
              </a:rPr>
              <a:t>LORD.</a:t>
            </a:r>
            <a:r>
              <a:rPr lang="en-US" sz="3300" dirty="0" smtClean="0"/>
              <a:t>  </a:t>
            </a:r>
            <a:r>
              <a:rPr lang="en-US" sz="3300" u="sng" dirty="0" smtClean="0">
                <a:hlinkClick r:id="rId3" tooltip="View more translations of Numbers 28:17"/>
              </a:rPr>
              <a:t>And </a:t>
            </a:r>
            <a:r>
              <a:rPr lang="en-US" sz="3300" u="sng" dirty="0">
                <a:hlinkClick r:id="rId3" tooltip="View more translations of Numbers 28:17"/>
              </a:rPr>
              <a:t>in the fifteenth day of this month [is] the feast: seven days shall unleavened bread be eaten</a:t>
            </a:r>
            <a:r>
              <a:rPr lang="en-US" sz="3300" u="sng" dirty="0" smtClean="0">
                <a:hlinkClick r:id="rId3" tooltip="View more translations of Numbers 28:17"/>
              </a:rPr>
              <a:t>.</a:t>
            </a:r>
            <a:r>
              <a:rPr lang="en-US" sz="3300" dirty="0" smtClean="0"/>
              <a:t> </a:t>
            </a:r>
            <a:r>
              <a:rPr lang="en-US" sz="3300" dirty="0"/>
              <a:t> </a:t>
            </a:r>
            <a:r>
              <a:rPr lang="en-US" sz="3300" dirty="0">
                <a:hlinkClick r:id="rId4" tooltip="View more translations of Numbers 28:18"/>
              </a:rPr>
              <a:t>In the first day </a:t>
            </a:r>
            <a:r>
              <a:rPr lang="en-US" sz="3300" dirty="0" smtClean="0">
                <a:hlinkClick r:id="rId4" tooltip="View more translations of Numbers 28:18"/>
              </a:rPr>
              <a:t>shall be </a:t>
            </a:r>
            <a:r>
              <a:rPr lang="en-US" sz="3300" dirty="0">
                <a:hlinkClick r:id="rId4" tooltip="View more translations of Numbers 28:18"/>
              </a:rPr>
              <a:t>an holy convocation; ye shall do no manner of servile work </a:t>
            </a:r>
            <a:r>
              <a:rPr lang="en-US" sz="3300" dirty="0" smtClean="0">
                <a:hlinkClick r:id="rId4" tooltip="View more translations of Numbers 28:18"/>
              </a:rPr>
              <a:t>therein:</a:t>
            </a:r>
            <a:r>
              <a:rPr lang="en-US" sz="3300" dirty="0" smtClean="0"/>
              <a:t>”verses 16-18 </a:t>
            </a:r>
          </a:p>
          <a:p>
            <a:r>
              <a:rPr lang="en-US" sz="3300" dirty="0" smtClean="0"/>
              <a:t>“And </a:t>
            </a:r>
            <a:r>
              <a:rPr lang="en-US" sz="3300" dirty="0"/>
              <a:t>their meat offering </a:t>
            </a:r>
            <a:r>
              <a:rPr lang="en-US" sz="3300" dirty="0" smtClean="0"/>
              <a:t>shall </a:t>
            </a:r>
            <a:r>
              <a:rPr lang="en-US" sz="3300" dirty="0"/>
              <a:t>be </a:t>
            </a:r>
            <a:r>
              <a:rPr lang="en-US" sz="3300" dirty="0" smtClean="0"/>
              <a:t>of </a:t>
            </a:r>
            <a:r>
              <a:rPr lang="en-US" sz="3300" dirty="0"/>
              <a:t>flour mingled with oil: three tenth deals shall ye offer for a bullock, and two tenth deals for a ram</a:t>
            </a:r>
            <a:r>
              <a:rPr lang="en-US" sz="3300" dirty="0" smtClean="0"/>
              <a:t>;” verse 20</a:t>
            </a:r>
          </a:p>
          <a:p>
            <a:r>
              <a:rPr lang="en-US" sz="3300" dirty="0" smtClean="0"/>
              <a:t>“After </a:t>
            </a:r>
            <a:r>
              <a:rPr lang="en-US" sz="3300" dirty="0"/>
              <a:t>this manner ye shall offer daily, throughout the seven days, the meat of the sacrifice made by fire, of a sweet savour unto the LORD: it shall be offered beside the continual burnt offering, and his drink offering</a:t>
            </a:r>
            <a:r>
              <a:rPr lang="en-US" sz="3300" dirty="0" smtClean="0"/>
              <a:t>.” verse 24  Numbers 28:16-24</a:t>
            </a:r>
            <a:br>
              <a:rPr lang="en-US" sz="3300" dirty="0" smtClean="0"/>
            </a:br>
            <a:r>
              <a:rPr lang="en-US" sz="3300" dirty="0" smtClean="0"/>
              <a:t/>
            </a:r>
            <a:br>
              <a:rPr lang="en-US" sz="3300" dirty="0" smtClean="0"/>
            </a:br>
            <a:endParaRPr lang="en-US" sz="3300"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Jewish Feasts</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dirty="0" smtClean="0"/>
              <a:t>All of the feasts were built around the new moon.  The new moon determined when the feasts would be celebrated.  Each feast had a holy convocation or a ceremonial sabbath feast day.  At each feast, there were meat and drink offerings given.  These are all the components that Paul described in Colossians 2:16,17.</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u="sng" dirty="0" smtClean="0">
                <a:solidFill>
                  <a:srgbClr val="C00000"/>
                </a:solidFill>
              </a:rPr>
              <a:t>One Feast Based on the Weekly Cycle</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rmAutofit fontScale="92500" lnSpcReduction="20000"/>
          </a:bodyPr>
          <a:lstStyle/>
          <a:p>
            <a:r>
              <a:rPr lang="en-US" dirty="0" smtClean="0">
                <a:hlinkClick r:id="rId2" tooltip="View more translations of Leviticus 23:2"/>
              </a:rPr>
              <a:t>“Speak </a:t>
            </a:r>
            <a:r>
              <a:rPr lang="en-US" dirty="0">
                <a:hlinkClick r:id="rId2" tooltip="View more translations of Leviticus 23:2"/>
              </a:rPr>
              <a:t>unto the children of Israel, and say unto them, </a:t>
            </a:r>
            <a:r>
              <a:rPr lang="en-US" dirty="0" smtClean="0">
                <a:hlinkClick r:id="rId2" tooltip="View more translations of Leviticus 23:2"/>
              </a:rPr>
              <a:t>Concerning </a:t>
            </a:r>
            <a:r>
              <a:rPr lang="en-US" dirty="0">
                <a:hlinkClick r:id="rId2" tooltip="View more translations of Leviticus 23:2"/>
              </a:rPr>
              <a:t>the feasts of the LORD, which ye shall proclaim </a:t>
            </a:r>
            <a:r>
              <a:rPr lang="en-US" dirty="0" smtClean="0">
                <a:hlinkClick r:id="rId2" tooltip="View more translations of Leviticus 23:2"/>
              </a:rPr>
              <a:t>to be </a:t>
            </a:r>
            <a:r>
              <a:rPr lang="en-US" dirty="0">
                <a:hlinkClick r:id="rId2" tooltip="View more translations of Leviticus 23:2"/>
              </a:rPr>
              <a:t>holy convocations, </a:t>
            </a:r>
            <a:r>
              <a:rPr lang="en-US" dirty="0" smtClean="0">
                <a:hlinkClick r:id="rId2" tooltip="View more translations of Leviticus 23:2"/>
              </a:rPr>
              <a:t>even </a:t>
            </a:r>
            <a:r>
              <a:rPr lang="en-US" dirty="0">
                <a:hlinkClick r:id="rId2" tooltip="View more translations of Leviticus 23:2"/>
              </a:rPr>
              <a:t>these </a:t>
            </a:r>
            <a:r>
              <a:rPr lang="en-US" dirty="0" smtClean="0">
                <a:hlinkClick r:id="rId2" tooltip="View more translations of Leviticus 23:2"/>
              </a:rPr>
              <a:t>are </a:t>
            </a:r>
            <a:r>
              <a:rPr lang="en-US" dirty="0">
                <a:hlinkClick r:id="rId2" tooltip="View more translations of Leviticus 23:2"/>
              </a:rPr>
              <a:t>my feasts</a:t>
            </a:r>
            <a:r>
              <a:rPr lang="en-US" dirty="0" smtClean="0">
                <a:hlinkClick r:id="rId2" tooltip="View more translations of Leviticus 23:2"/>
              </a:rPr>
              <a:t>.</a:t>
            </a:r>
            <a:r>
              <a:rPr lang="en-US" dirty="0" smtClean="0"/>
              <a:t> </a:t>
            </a:r>
            <a:r>
              <a:rPr lang="en-US" dirty="0"/>
              <a:t> </a:t>
            </a:r>
            <a:r>
              <a:rPr lang="en-US" dirty="0">
                <a:hlinkClick r:id="rId3" tooltip="View more translations of Leviticus 23:3"/>
              </a:rPr>
              <a:t>Six days shall work be done: but the seventh day </a:t>
            </a:r>
            <a:r>
              <a:rPr lang="en-US" dirty="0" smtClean="0">
                <a:hlinkClick r:id="rId3" tooltip="View more translations of Leviticus 23:3"/>
              </a:rPr>
              <a:t>is </a:t>
            </a:r>
            <a:r>
              <a:rPr lang="en-US" dirty="0">
                <a:hlinkClick r:id="rId3" tooltip="View more translations of Leviticus 23:3"/>
              </a:rPr>
              <a:t>the sabbath of rest, an holy convocation; ye shall do no work </a:t>
            </a:r>
            <a:r>
              <a:rPr lang="en-US" dirty="0" smtClean="0">
                <a:hlinkClick r:id="rId3" tooltip="View more translations of Leviticus 23:3"/>
              </a:rPr>
              <a:t>therein: </a:t>
            </a:r>
            <a:r>
              <a:rPr lang="en-US" dirty="0">
                <a:hlinkClick r:id="rId3" tooltip="View more translations of Leviticus 23:3"/>
              </a:rPr>
              <a:t>it </a:t>
            </a:r>
            <a:r>
              <a:rPr lang="en-US" dirty="0" smtClean="0">
                <a:hlinkClick r:id="rId3" tooltip="View more translations of Leviticus 23:3"/>
              </a:rPr>
              <a:t>is </a:t>
            </a:r>
            <a:r>
              <a:rPr lang="en-US" dirty="0">
                <a:hlinkClick r:id="rId3" tooltip="View more translations of Leviticus 23:3"/>
              </a:rPr>
              <a:t>the sabbath of the LORD in all your </a:t>
            </a:r>
            <a:r>
              <a:rPr lang="en-US" dirty="0" smtClean="0">
                <a:hlinkClick r:id="rId3" tooltip="View more translations of Leviticus 23:3"/>
              </a:rPr>
              <a:t>dwellings.</a:t>
            </a:r>
            <a:r>
              <a:rPr lang="en-US" dirty="0" smtClean="0"/>
              <a:t> </a:t>
            </a:r>
            <a:r>
              <a:rPr lang="en-US" dirty="0" smtClean="0">
                <a:hlinkClick r:id="rId4" tooltip="View more translations of Leviticus 23:4"/>
              </a:rPr>
              <a:t>These are </a:t>
            </a:r>
            <a:r>
              <a:rPr lang="en-US" dirty="0">
                <a:hlinkClick r:id="rId4" tooltip="View more translations of Leviticus 23:4"/>
              </a:rPr>
              <a:t>the feasts of the LORD, </a:t>
            </a:r>
            <a:r>
              <a:rPr lang="en-US" dirty="0" smtClean="0">
                <a:hlinkClick r:id="rId4" tooltip="View more translations of Leviticus 23:4"/>
              </a:rPr>
              <a:t>even </a:t>
            </a:r>
            <a:r>
              <a:rPr lang="en-US" dirty="0">
                <a:hlinkClick r:id="rId4" tooltip="View more translations of Leviticus 23:4"/>
              </a:rPr>
              <a:t>holy convocations, which ye shall proclaim in their seasons</a:t>
            </a:r>
            <a:r>
              <a:rPr lang="en-US" dirty="0" smtClean="0">
                <a:hlinkClick r:id="rId4" tooltip="View more translations of Leviticus 23:4"/>
              </a:rPr>
              <a:t>.</a:t>
            </a:r>
            <a:r>
              <a:rPr lang="en-US" dirty="0" smtClean="0"/>
              <a:t>”</a:t>
            </a:r>
          </a:p>
          <a:p>
            <a:r>
              <a:rPr lang="en-US" dirty="0" smtClean="0"/>
              <a:t>Leviticus 23:2-4</a:t>
            </a:r>
            <a:endParaRPr lang="en-US" dirty="0"/>
          </a:p>
          <a:p>
            <a:endParaRPr lang="en-US" dirty="0"/>
          </a:p>
        </p:txBody>
      </p:sp>
      <p:pic>
        <p:nvPicPr>
          <p:cNvPr id="4098" name="Picture 2"/>
          <p:cNvPicPr>
            <a:picLocks noGrp="1" noChangeAspect="1" noChangeArrowheads="1"/>
          </p:cNvPicPr>
          <p:nvPr>
            <p:ph sz="half" idx="2"/>
          </p:nvPr>
        </p:nvPicPr>
        <p:blipFill>
          <a:blip r:embed="rId5"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Trouble in Asia Minor</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There were those in Paul’s day who were making a big issue about circumcision and the feast days.  Paul says they were all shadows of things to come, but the body of Christ is the substance to which all the feasts pointed.  Just as a shadow points to a body nearby, so the feasts point to Christ, the body!!</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685800"/>
            <a:ext cx="5029200" cy="6172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It Was in Rome Too!!</a:t>
            </a:r>
            <a:endParaRPr lang="en-US" u="sng" dirty="0">
              <a:solidFill>
                <a:srgbClr val="C00000"/>
              </a:solidFill>
            </a:endParaRPr>
          </a:p>
        </p:txBody>
      </p:sp>
      <p:sp>
        <p:nvSpPr>
          <p:cNvPr id="3" name="Content Placeholder 2"/>
          <p:cNvSpPr>
            <a:spLocks noGrp="1"/>
          </p:cNvSpPr>
          <p:nvPr>
            <p:ph sz="half" idx="1"/>
          </p:nvPr>
        </p:nvSpPr>
        <p:spPr>
          <a:xfrm>
            <a:off x="0" y="685800"/>
            <a:ext cx="4495800" cy="6172200"/>
          </a:xfrm>
        </p:spPr>
        <p:txBody>
          <a:bodyPr>
            <a:normAutofit fontScale="92500"/>
          </a:bodyPr>
          <a:lstStyle/>
          <a:p>
            <a:r>
              <a:rPr lang="en-US" dirty="0">
                <a:hlinkClick r:id="rId2" tooltip="View more translations of Romans 14:5"/>
              </a:rPr>
              <a:t>One man esteemeth one day above another: another esteemeth every day </a:t>
            </a:r>
            <a:r>
              <a:rPr lang="en-US" dirty="0" smtClean="0">
                <a:hlinkClick r:id="rId2" tooltip="View more translations of Romans 14:5"/>
              </a:rPr>
              <a:t>alike. </a:t>
            </a:r>
            <a:r>
              <a:rPr lang="en-US" dirty="0">
                <a:hlinkClick r:id="rId2" tooltip="View more translations of Romans 14:5"/>
              </a:rPr>
              <a:t>Let every man be fully persuaded in his own mind.</a:t>
            </a:r>
            <a:endParaRPr lang="en-US" dirty="0"/>
          </a:p>
          <a:p>
            <a:r>
              <a:rPr lang="en-US" baseline="30000" dirty="0"/>
              <a:t>6</a:t>
            </a:r>
            <a:r>
              <a:rPr lang="en-US" dirty="0"/>
              <a:t> </a:t>
            </a:r>
            <a:r>
              <a:rPr lang="en-US" dirty="0">
                <a:hlinkClick r:id="rId3" tooltip="View more translations of Romans 14:6"/>
              </a:rPr>
              <a:t>He that regardeth the day, regardeth </a:t>
            </a:r>
            <a:r>
              <a:rPr lang="en-US" dirty="0" smtClean="0">
                <a:hlinkClick r:id="rId3" tooltip="View more translations of Romans 14:6"/>
              </a:rPr>
              <a:t>it </a:t>
            </a:r>
            <a:r>
              <a:rPr lang="en-US" dirty="0">
                <a:hlinkClick r:id="rId3" tooltip="View more translations of Romans 14:6"/>
              </a:rPr>
              <a:t>unto the Lord; and he that regardeth not the day, to the Lord he doth not regard </a:t>
            </a:r>
            <a:r>
              <a:rPr lang="en-US" dirty="0" smtClean="0">
                <a:hlinkClick r:id="rId3" tooltip="View more translations of Romans 14:6"/>
              </a:rPr>
              <a:t>it. </a:t>
            </a:r>
            <a:r>
              <a:rPr lang="en-US" dirty="0">
                <a:hlinkClick r:id="rId3" tooltip="View more translations of Romans 14:6"/>
              </a:rPr>
              <a:t>He that eateth, eateth to the Lord, for he giveth God thanks; and he that eateth not, to the Lord he eateth not, and giveth God thanks</a:t>
            </a:r>
            <a:r>
              <a:rPr lang="en-US" dirty="0" smtClean="0">
                <a:hlinkClick r:id="rId3" tooltip="View more translations of Romans 14:6"/>
              </a:rPr>
              <a:t>.</a:t>
            </a:r>
            <a:r>
              <a:rPr lang="en-US" dirty="0" smtClean="0"/>
              <a:t>”  Romans 14:5,6</a:t>
            </a:r>
            <a:endParaRPr lang="en-US" dirty="0"/>
          </a:p>
          <a:p>
            <a:endParaRPr lang="en-US" dirty="0"/>
          </a:p>
        </p:txBody>
      </p:sp>
      <p:pic>
        <p:nvPicPr>
          <p:cNvPr id="6146" name="Picture 2"/>
          <p:cNvPicPr>
            <a:picLocks noGrp="1" noChangeAspect="1" noChangeArrowheads="1"/>
          </p:cNvPicPr>
          <p:nvPr>
            <p:ph sz="half" idx="2"/>
          </p:nvPr>
        </p:nvPicPr>
        <p:blipFill>
          <a:blip r:embed="rId4" cstate="print"/>
          <a:srcRect/>
          <a:stretch>
            <a:fillRect/>
          </a:stretch>
        </p:blipFill>
        <p:spPr bwMode="auto">
          <a:xfrm>
            <a:off x="4343400" y="685800"/>
            <a:ext cx="4800599" cy="6172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371600"/>
          </a:xfrm>
        </p:spPr>
        <p:txBody>
          <a:bodyPr>
            <a:normAutofit fontScale="90000"/>
          </a:bodyPr>
          <a:lstStyle/>
          <a:p>
            <a:r>
              <a:rPr lang="en-US" u="sng" dirty="0" smtClean="0">
                <a:solidFill>
                  <a:srgbClr val="C00000"/>
                </a:solidFill>
              </a:rPr>
              <a:t>Forgetting the Cross</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2000" dirty="0" smtClean="0"/>
              <a:t>There were those in Rome who were pushing one feast day above another and making it critical for salvation.  Paul struggled with these people throughout his ministry; it never stopped.  He admonished, “Let every man be fully persuaded in his own mind.” “</a:t>
            </a:r>
            <a:r>
              <a:rPr lang="en-US" sz="2000" dirty="0"/>
              <a:t>The ceremonial system was made up of symbols pointing to Christ, to His sacrifice and His priesthood. This ritual law, with its sacrifices and ordinances, was to be performed by the Hebrews until type met antitype in the death of Christ, the Lamb of God that taketh away the sin of the world. Then all the sacrificial offerings were to cease. It is this law that Christ "took . . . out of the way, nailing it to His cross." Colossians </a:t>
            </a:r>
            <a:r>
              <a:rPr lang="en-US" sz="2300" dirty="0"/>
              <a:t>2:14</a:t>
            </a:r>
            <a:r>
              <a:rPr lang="en-US" sz="2300" dirty="0" smtClean="0"/>
              <a:t>.  PP, pg. 365</a:t>
            </a:r>
            <a:endParaRPr lang="en-US" sz="2300"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1371600"/>
            <a:ext cx="4800600" cy="548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C00000"/>
                </a:solidFill>
              </a:rPr>
              <a:t>Each Feast Pointed to Christ</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dirty="0" smtClean="0"/>
              <a:t>The Passover/Unleavened Bread.  This feast is mentioned in Leviticus 23:5-14. </a:t>
            </a:r>
          </a:p>
          <a:p>
            <a:r>
              <a:rPr lang="en-US" dirty="0" smtClean="0"/>
              <a:t> Paul makes it very clear that this feast pointed forward to “</a:t>
            </a:r>
            <a:r>
              <a:rPr lang="en-US" dirty="0"/>
              <a:t>Purge out therefore the old leaven, that ye may be a new lump, as ye are unleavened. </a:t>
            </a:r>
            <a:r>
              <a:rPr lang="en-US" u="sng" dirty="0">
                <a:solidFill>
                  <a:srgbClr val="C00000"/>
                </a:solidFill>
              </a:rPr>
              <a:t>For even Christ our passover is sacrificed for us</a:t>
            </a:r>
            <a:r>
              <a:rPr lang="en-US" dirty="0" smtClean="0"/>
              <a:t>:”  1 Corinthians 5:8</a:t>
            </a:r>
            <a:br>
              <a:rPr lang="en-US" dirty="0" smtClean="0"/>
            </a:b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u="sng" dirty="0" smtClean="0">
                <a:solidFill>
                  <a:srgbClr val="FF0000"/>
                </a:solidFill>
              </a:rPr>
              <a:t>Pentecost</a:t>
            </a:r>
            <a:endParaRPr lang="en-US" u="sng" dirty="0">
              <a:solidFill>
                <a:srgbClr val="FF0000"/>
              </a:solidFill>
            </a:endParaRPr>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This feast is referenced in Leviticus 23:15-22 and centers around the harvest of the grain crops.  The first fruits were dedicated to the Lord; this happened 50 days after the grain harvest was dedicated.</a:t>
            </a:r>
          </a:p>
          <a:p>
            <a:r>
              <a:rPr lang="en-US" dirty="0" smtClean="0"/>
              <a:t>50 days after Christ’s resurrection, in Christ’s first act as our High Priest in the Holy Place in heaven, the Holy Spirit was poured out and the first fruits of </a:t>
            </a:r>
            <a:r>
              <a:rPr lang="en-US" dirty="0"/>
              <a:t>C</a:t>
            </a:r>
            <a:r>
              <a:rPr lang="en-US" dirty="0" smtClean="0"/>
              <a:t>hrist’s work received Him.  3,000 souls were converted that day!!! </a:t>
            </a:r>
          </a:p>
          <a:p>
            <a:r>
              <a:rPr lang="en-US" dirty="0" smtClean="0"/>
              <a:t> “</a:t>
            </a:r>
            <a:r>
              <a:rPr lang="en-US" dirty="0">
                <a:hlinkClick r:id="rId2" tooltip="View more translations of Acts 2:1"/>
              </a:rPr>
              <a:t>And when the day of Pentecost was fully come, they were all with one accord in one place</a:t>
            </a:r>
            <a:r>
              <a:rPr lang="en-US" dirty="0" smtClean="0">
                <a:hlinkClick r:id="rId2" tooltip="View more translations of Acts 2:1"/>
              </a:rPr>
              <a:t>.</a:t>
            </a:r>
            <a:r>
              <a:rPr lang="en-US" dirty="0" smtClean="0"/>
              <a:t> </a:t>
            </a:r>
            <a:r>
              <a:rPr lang="en-US" dirty="0"/>
              <a:t> </a:t>
            </a:r>
            <a:r>
              <a:rPr lang="en-US" dirty="0">
                <a:hlinkClick r:id="rId3" tooltip="View more translations of Acts 2:2"/>
              </a:rPr>
              <a:t>And suddenly there came a sound from heaven as of a rushing mighty wind, and it filled all the house where they were sitting</a:t>
            </a:r>
            <a:r>
              <a:rPr lang="en-US" dirty="0" smtClean="0">
                <a:hlinkClick r:id="rId3" tooltip="View more translations of Acts 2:2"/>
              </a:rPr>
              <a:t>.</a:t>
            </a:r>
            <a:r>
              <a:rPr lang="en-US" dirty="0" smtClean="0"/>
              <a:t>”  Acts 2:1,2</a:t>
            </a:r>
            <a:endParaRPr lang="en-US" dirty="0"/>
          </a:p>
          <a:p>
            <a:endParaRPr lang="en-US" dirty="0"/>
          </a:p>
        </p:txBody>
      </p:sp>
      <p:pic>
        <p:nvPicPr>
          <p:cNvPr id="9218" name="Picture 2"/>
          <p:cNvPicPr>
            <a:picLocks noGrp="1" noChangeAspect="1" noChangeArrowheads="1"/>
          </p:cNvPicPr>
          <p:nvPr>
            <p:ph sz="half" idx="1"/>
          </p:nvPr>
        </p:nvPicPr>
        <p:blipFill>
          <a:blip r:embed="rId4" cstate="print"/>
          <a:srcRect/>
          <a:stretch>
            <a:fillRect/>
          </a:stretch>
        </p:blipFill>
        <p:spPr bwMode="auto">
          <a:xfrm>
            <a:off x="1" y="685800"/>
            <a:ext cx="4572000" cy="617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Feast of Trumpets</a:t>
            </a:r>
            <a:endParaRPr lang="en-US" u="sng" dirty="0">
              <a:solidFill>
                <a:srgbClr val="FF0000"/>
              </a:solidFill>
            </a:endParaRPr>
          </a:p>
        </p:txBody>
      </p:sp>
      <p:sp>
        <p:nvSpPr>
          <p:cNvPr id="3" name="Content Placeholder 2"/>
          <p:cNvSpPr>
            <a:spLocks noGrp="1"/>
          </p:cNvSpPr>
          <p:nvPr>
            <p:ph sz="half" idx="1"/>
          </p:nvPr>
        </p:nvSpPr>
        <p:spPr>
          <a:xfrm>
            <a:off x="0" y="685800"/>
            <a:ext cx="4572000" cy="6172200"/>
          </a:xfrm>
        </p:spPr>
        <p:txBody>
          <a:bodyPr>
            <a:normAutofit fontScale="92500"/>
          </a:bodyPr>
          <a:lstStyle/>
          <a:p>
            <a:r>
              <a:rPr lang="en-US" dirty="0" smtClean="0"/>
              <a:t>The Feast of Trumpets was 10 days before the Day of Atonement.  It is mentioned in Leviticus 23:24,25.  Due to the fact that this feast had end-time ramifications, like all the other feasts, this corresponds with the blowing trumpet of William Miller and others, calling the world to judgment in 1844.  This feast of trumpets would correspond to the mid 1830’s and the warning message ‘to prepare to meet thy God.’</a:t>
            </a:r>
          </a:p>
          <a:p>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572000" y="609600"/>
            <a:ext cx="4571999"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Atonement/Judgment</a:t>
            </a:r>
            <a:endParaRPr lang="en-US" u="sng" dirty="0">
              <a:solidFill>
                <a:srgbClr val="002060"/>
              </a:solidFill>
            </a:endParaRPr>
          </a:p>
        </p:txBody>
      </p:sp>
      <p:sp>
        <p:nvSpPr>
          <p:cNvPr id="4" name="Content Placeholder 3"/>
          <p:cNvSpPr>
            <a:spLocks noGrp="1"/>
          </p:cNvSpPr>
          <p:nvPr>
            <p:ph sz="half" idx="2"/>
          </p:nvPr>
        </p:nvSpPr>
        <p:spPr>
          <a:xfrm>
            <a:off x="4648200" y="762000"/>
            <a:ext cx="4495800" cy="6096000"/>
          </a:xfrm>
        </p:spPr>
        <p:txBody>
          <a:bodyPr>
            <a:normAutofit fontScale="92500" lnSpcReduction="10000"/>
          </a:bodyPr>
          <a:lstStyle/>
          <a:p>
            <a:r>
              <a:rPr lang="en-US" dirty="0" smtClean="0"/>
              <a:t>This feast is mentioned in Leviticus 23:26-32.  This points forward to the work of Christ in the Most Holy Place of the sanctuary in heaven.  This work began in 1844.</a:t>
            </a:r>
          </a:p>
          <a:p>
            <a:r>
              <a:rPr lang="en-US" dirty="0" smtClean="0"/>
              <a:t>“</a:t>
            </a:r>
            <a:r>
              <a:rPr lang="en-US" dirty="0"/>
              <a:t>Saying with a loud voice, Fear God, and give glory to him; for the hour of his judgment is come: and worship him that made heaven, and earth, and the sea, and the fountains of waters.</a:t>
            </a:r>
            <a:r>
              <a:rPr lang="en-US" dirty="0" smtClean="0"/>
              <a:t/>
            </a:r>
            <a:br>
              <a:rPr lang="en-US" dirty="0" smtClean="0"/>
            </a:b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70C0"/>
                </a:solidFill>
              </a:rPr>
              <a:t>Trouble in Jerusalem</a:t>
            </a:r>
            <a:endParaRPr lang="en-US"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sz="3400" dirty="0" smtClean="0"/>
              <a:t>“And certain men which came down from Judaea taught the brethren, and said, </a:t>
            </a:r>
            <a:r>
              <a:rPr lang="en-US" sz="3400" u="sng" dirty="0" smtClean="0"/>
              <a:t>Except ye be circumcised after the manner of Moses, ye cannot be saved</a:t>
            </a:r>
            <a:r>
              <a:rPr lang="en-US" sz="3400" dirty="0" smtClean="0"/>
              <a:t>. When therefore Paul and Barnabas had no small dissension and disputation with them, they determined that Paul and Barnabas, and certain other of them, should go up to Jerusalem unto the apostles and elders about this question….</a:t>
            </a:r>
          </a:p>
          <a:p>
            <a:r>
              <a:rPr lang="en-US" sz="3400" dirty="0" smtClean="0"/>
              <a:t> And when they were come to Jerusalem, they were received of the church, and of the apostles and elders, and they declared all things that God had done with them.  </a:t>
            </a:r>
            <a:r>
              <a:rPr lang="en-US" sz="3400" u="sng" dirty="0" smtClean="0"/>
              <a:t>But there rose up certain of the sect of the Pharisees which believed, saying, That it was needful to circumcise them, and to command them to keep the law of Moses.  </a:t>
            </a:r>
            <a:r>
              <a:rPr lang="en-US" sz="3400" dirty="0" smtClean="0"/>
              <a:t>And the apostles and elders came together for to consider of this matter.”  Acts 15:1-7</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066800"/>
          </a:xfrm>
        </p:spPr>
        <p:txBody>
          <a:bodyPr>
            <a:normAutofit fontScale="90000"/>
          </a:bodyPr>
          <a:lstStyle/>
          <a:p>
            <a:r>
              <a:rPr lang="en-US" u="sng" dirty="0" smtClean="0">
                <a:solidFill>
                  <a:srgbClr val="FF0000"/>
                </a:solidFill>
              </a:rPr>
              <a:t>Feast of Tabernacles</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2000" dirty="0" smtClean="0"/>
              <a:t>After the Day of Atonement was over, the feast of Tabernacles began.  The final harvest of the crops for the year was complete and the people rejoiced in this final ingathering. This is referred to in Leviticus 23:34-41.  This points forward to the second coming of Jesus when the final harvest of souls will be gathered into heaven. </a:t>
            </a:r>
          </a:p>
          <a:p>
            <a:r>
              <a:rPr lang="en-US" sz="2000" dirty="0" smtClean="0">
                <a:hlinkClick r:id="rId2" tooltip="View more translations of Revelation 14:14"/>
              </a:rPr>
              <a:t>“And </a:t>
            </a:r>
            <a:r>
              <a:rPr lang="en-US" sz="2000" dirty="0">
                <a:hlinkClick r:id="rId2" tooltip="View more translations of Revelation 14:14"/>
              </a:rPr>
              <a:t>I looked, and behold a white cloud, and upon the </a:t>
            </a:r>
            <a:r>
              <a:rPr lang="en-US" sz="2000">
                <a:hlinkClick r:id="rId2" tooltip="View more translations of Revelation 14:14"/>
              </a:rPr>
              <a:t>cloud </a:t>
            </a:r>
            <a:r>
              <a:rPr lang="en-US" sz="2000" smtClean="0">
                <a:hlinkClick r:id="rId2" tooltip="View more translations of Revelation 14:14"/>
              </a:rPr>
              <a:t>one </a:t>
            </a:r>
            <a:r>
              <a:rPr lang="en-US" sz="2000" dirty="0">
                <a:hlinkClick r:id="rId2" tooltip="View more translations of Revelation 14:14"/>
              </a:rPr>
              <a:t>sat like unto the Son of man, having on his head a golden crown, and in his hand a sharp sickle</a:t>
            </a:r>
            <a:r>
              <a:rPr lang="en-US" sz="2000" dirty="0" smtClean="0">
                <a:hlinkClick r:id="rId2" tooltip="View more translations of Revelation 14:14"/>
              </a:rPr>
              <a:t>.</a:t>
            </a:r>
            <a:r>
              <a:rPr lang="en-US" sz="2000" dirty="0" smtClean="0"/>
              <a:t> </a:t>
            </a:r>
            <a:r>
              <a:rPr lang="en-US" sz="2000" dirty="0"/>
              <a:t> </a:t>
            </a:r>
            <a:r>
              <a:rPr lang="en-US" sz="2000" u="sng" dirty="0">
                <a:hlinkClick r:id="rId3" tooltip="View more translations of Revelation 14:15"/>
              </a:rPr>
              <a:t>And another angel came out of the temple, crying with a loud voice to him that sat on the cloud, Thrust in thy sickle, and reap: for the time is come for thee to reap; for the harvest of the earth is </a:t>
            </a:r>
            <a:r>
              <a:rPr lang="en-US" sz="2000" u="sng" dirty="0" smtClean="0">
                <a:hlinkClick r:id="rId3" tooltip="View more translations of Revelation 14:15"/>
              </a:rPr>
              <a:t>ripe.</a:t>
            </a:r>
            <a:r>
              <a:rPr lang="en-US" sz="2000" dirty="0" smtClean="0"/>
              <a:t> </a:t>
            </a:r>
            <a:r>
              <a:rPr lang="en-US" sz="2000" dirty="0" smtClean="0">
                <a:hlinkClick r:id="rId4" tooltip="View more translations of Revelation 14:16"/>
              </a:rPr>
              <a:t>And </a:t>
            </a:r>
            <a:r>
              <a:rPr lang="en-US" sz="2000" dirty="0">
                <a:hlinkClick r:id="rId4" tooltip="View more translations of Revelation 14:16"/>
              </a:rPr>
              <a:t>he that sat on the cloud thrust in his sickle on the earth; and the earth was reaped</a:t>
            </a:r>
            <a:r>
              <a:rPr lang="en-US" sz="2000" dirty="0" smtClean="0">
                <a:hlinkClick r:id="rId4" tooltip="View more translations of Revelation 14:16"/>
              </a:rPr>
              <a:t>.</a:t>
            </a:r>
            <a:r>
              <a:rPr lang="en-US" sz="2000" dirty="0" smtClean="0"/>
              <a:t>”  Revelation 14</a:t>
            </a:r>
            <a:endParaRPr lang="en-US" sz="2000" dirty="0"/>
          </a:p>
          <a:p>
            <a:endParaRPr lang="en-US" sz="2000" dirty="0"/>
          </a:p>
        </p:txBody>
      </p:sp>
      <p:pic>
        <p:nvPicPr>
          <p:cNvPr id="10242" name="Picture 2"/>
          <p:cNvPicPr>
            <a:picLocks noGrp="1" noChangeAspect="1" noChangeArrowheads="1"/>
          </p:cNvPicPr>
          <p:nvPr>
            <p:ph sz="half" idx="2"/>
          </p:nvPr>
        </p:nvPicPr>
        <p:blipFill>
          <a:blip r:embed="rId5" cstate="print"/>
          <a:srcRect/>
          <a:stretch>
            <a:fillRect/>
          </a:stretch>
        </p:blipFill>
        <p:spPr bwMode="auto">
          <a:xfrm>
            <a:off x="4648200" y="762000"/>
            <a:ext cx="4495800" cy="609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Never went Away</a:t>
            </a:r>
            <a:endParaRPr lang="en-US" u="sng" dirty="0">
              <a:solidFill>
                <a:srgbClr val="FF0000"/>
              </a:solidFill>
            </a:endParaRPr>
          </a:p>
        </p:txBody>
      </p:sp>
      <p:sp>
        <p:nvSpPr>
          <p:cNvPr id="3" name="Content Placeholder 2"/>
          <p:cNvSpPr>
            <a:spLocks noGrp="1"/>
          </p:cNvSpPr>
          <p:nvPr>
            <p:ph sz="half" idx="1"/>
          </p:nvPr>
        </p:nvSpPr>
        <p:spPr>
          <a:xfrm>
            <a:off x="0" y="685800"/>
            <a:ext cx="4572000" cy="6172200"/>
          </a:xfrm>
        </p:spPr>
        <p:txBody>
          <a:bodyPr>
            <a:normAutofit lnSpcReduction="10000"/>
          </a:bodyPr>
          <a:lstStyle/>
          <a:p>
            <a:r>
              <a:rPr lang="en-US" b="1" dirty="0" smtClean="0">
                <a:hlinkClick r:id="rId2" tooltip="View more translations of Galatians 1:6"/>
              </a:rPr>
              <a:t>“I </a:t>
            </a:r>
            <a:r>
              <a:rPr lang="en-US" b="1" dirty="0">
                <a:hlinkClick r:id="rId2" tooltip="View more translations of Galatians 1:6"/>
              </a:rPr>
              <a:t>marvel that ye are so soon removed from him that called you into the grace of Christ unto another gospel</a:t>
            </a:r>
            <a:r>
              <a:rPr lang="en-US" b="1" dirty="0" smtClean="0">
                <a:hlinkClick r:id="rId2" tooltip="View more translations of Galatians 1:6"/>
              </a:rPr>
              <a:t>:</a:t>
            </a:r>
            <a:r>
              <a:rPr lang="en-US" b="1" dirty="0"/>
              <a:t> </a:t>
            </a:r>
            <a:r>
              <a:rPr lang="en-US" b="1" dirty="0">
                <a:hlinkClick r:id="rId3" tooltip="View more translations of Galatians 1:7"/>
              </a:rPr>
              <a:t>Which is not another; but there be some that trouble you, and would pervert the gospel of Christ</a:t>
            </a:r>
            <a:r>
              <a:rPr lang="en-US" b="1" dirty="0" smtClean="0">
                <a:hlinkClick r:id="rId3" tooltip="View more translations of Galatians 1:7"/>
              </a:rPr>
              <a:t>.</a:t>
            </a:r>
            <a:r>
              <a:rPr lang="en-US" b="1" dirty="0" smtClean="0"/>
              <a:t> </a:t>
            </a:r>
            <a:r>
              <a:rPr lang="en-US" b="1" dirty="0"/>
              <a:t> </a:t>
            </a:r>
            <a:r>
              <a:rPr lang="en-US" b="1" dirty="0">
                <a:hlinkClick r:id="rId4" tooltip="View more translations of Galatians 1:8"/>
              </a:rPr>
              <a:t>But though we, or an angel from heaven, preach any other gospel unto you than that which we have preached unto you, let him be accursed</a:t>
            </a:r>
            <a:r>
              <a:rPr lang="en-US" b="1" dirty="0" smtClean="0">
                <a:hlinkClick r:id="rId4" tooltip="View more translations of Galatians 1:8"/>
              </a:rPr>
              <a:t>.</a:t>
            </a:r>
            <a:r>
              <a:rPr lang="en-US" b="1" dirty="0" smtClean="0"/>
              <a:t>”  </a:t>
            </a:r>
            <a:r>
              <a:rPr lang="en-US" dirty="0" smtClean="0"/>
              <a:t>Galatians 1:6-8</a:t>
            </a:r>
            <a:endParaRPr lang="en-US" dirty="0"/>
          </a:p>
          <a:p>
            <a:endParaRPr lang="en-US" dirty="0"/>
          </a:p>
        </p:txBody>
      </p:sp>
      <p:pic>
        <p:nvPicPr>
          <p:cNvPr id="1026" name="Picture 2"/>
          <p:cNvPicPr>
            <a:picLocks noGrp="1" noChangeAspect="1" noChangeArrowheads="1"/>
          </p:cNvPicPr>
          <p:nvPr>
            <p:ph sz="half" idx="2"/>
          </p:nvPr>
        </p:nvPicPr>
        <p:blipFill>
          <a:blip r:embed="rId5"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533400"/>
          </a:xfrm>
        </p:spPr>
        <p:txBody>
          <a:bodyPr>
            <a:normAutofit fontScale="90000"/>
          </a:bodyPr>
          <a:lstStyle/>
          <a:p>
            <a:r>
              <a:rPr lang="en-US" u="sng" dirty="0" smtClean="0">
                <a:solidFill>
                  <a:srgbClr val="FF0000"/>
                </a:solidFill>
              </a:rPr>
              <a:t>The Other Gospel</a:t>
            </a:r>
            <a:endParaRPr lang="en-US" u="sng" dirty="0">
              <a:solidFill>
                <a:srgbClr val="FF0000"/>
              </a:solidFill>
            </a:endParaRPr>
          </a:p>
        </p:txBody>
      </p:sp>
      <p:sp>
        <p:nvSpPr>
          <p:cNvPr id="3" name="Content Placeholder 2"/>
          <p:cNvSpPr>
            <a:spLocks noGrp="1"/>
          </p:cNvSpPr>
          <p:nvPr>
            <p:ph sz="half" idx="1"/>
          </p:nvPr>
        </p:nvSpPr>
        <p:spPr>
          <a:xfrm>
            <a:off x="0" y="533400"/>
            <a:ext cx="4800600" cy="6324600"/>
          </a:xfrm>
        </p:spPr>
        <p:txBody>
          <a:bodyPr>
            <a:normAutofit fontScale="25000" lnSpcReduction="20000"/>
          </a:bodyPr>
          <a:lstStyle/>
          <a:p>
            <a:r>
              <a:rPr lang="en-US" sz="11200" dirty="0" smtClean="0"/>
              <a:t>“Through </a:t>
            </a:r>
            <a:r>
              <a:rPr lang="en-US" sz="11200" dirty="0"/>
              <a:t>the influence of false teachers who had arisen among the believers in Jerusalem, division, heresy, and sensualism were rapidly gaining ground among the believers in Galatia. These false teachers were mingling Jewish traditions with the truths of the gospel. Ignoring the decision of the general council at Jerusalem, they urged upon the Gentile converts the observance of the ceremonial law</a:t>
            </a:r>
            <a:r>
              <a:rPr lang="en-US" sz="11200" dirty="0" smtClean="0"/>
              <a:t>. The </a:t>
            </a:r>
            <a:r>
              <a:rPr lang="en-US" sz="11200" dirty="0"/>
              <a:t>situation was </a:t>
            </a:r>
            <a:r>
              <a:rPr lang="en-US" sz="11200" dirty="0" smtClean="0"/>
              <a:t>critical.”  AA, pg. 383</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a</a:t>
            </a:r>
            <a:endParaRPr lang="en-US" sz="2400" dirty="0"/>
          </a:p>
          <a:p>
            <a:endParaRPr lang="en-US" sz="2400" dirty="0"/>
          </a:p>
        </p:txBody>
      </p:sp>
      <p:sp>
        <p:nvSpPr>
          <p:cNvPr id="4" name="Content Placeholder 3"/>
          <p:cNvSpPr>
            <a:spLocks noGrp="1"/>
          </p:cNvSpPr>
          <p:nvPr>
            <p:ph sz="half" idx="2"/>
          </p:nvPr>
        </p:nvSpPr>
        <p:spPr>
          <a:xfrm>
            <a:off x="4572000" y="0"/>
            <a:ext cx="4572000" cy="6858000"/>
          </a:xfrm>
        </p:spPr>
        <p:txBody>
          <a:bodyPr>
            <a:noAutofit/>
          </a:bodyPr>
          <a:lstStyle/>
          <a:p>
            <a:r>
              <a:rPr lang="en-US" sz="2400" dirty="0" smtClean="0"/>
              <a:t>“</a:t>
            </a:r>
            <a:r>
              <a:rPr lang="en-US" sz="2400" dirty="0"/>
              <a:t> </a:t>
            </a:r>
            <a:r>
              <a:rPr lang="en-US" sz="2400" dirty="0">
                <a:hlinkClick r:id="rId2" tooltip="View more translations of Galatians 2:3"/>
              </a:rPr>
              <a:t>But neither Titus, who was with me, being a Greek, was compelled to be </a:t>
            </a:r>
            <a:r>
              <a:rPr lang="en-US" sz="2400" dirty="0" smtClean="0">
                <a:hlinkClick r:id="rId2" tooltip="View more translations of Galatians 2:3"/>
              </a:rPr>
              <a:t>circumcised:</a:t>
            </a:r>
            <a:r>
              <a:rPr lang="en-US" sz="2400" dirty="0" smtClean="0"/>
              <a:t>  </a:t>
            </a:r>
            <a:r>
              <a:rPr lang="en-US" sz="2400" u="sng" dirty="0" smtClean="0"/>
              <a:t>And </a:t>
            </a:r>
            <a:r>
              <a:rPr lang="en-US" sz="2400" u="sng" dirty="0"/>
              <a:t>that because of false brethren unawares brought in, who came in privily to spy out our liberty which we have in Christ Jesus, that they might bring us into </a:t>
            </a:r>
            <a:r>
              <a:rPr lang="en-US" sz="2400" u="sng" dirty="0" smtClean="0"/>
              <a:t>bondage</a:t>
            </a:r>
            <a:r>
              <a:rPr lang="en-US" sz="2400" dirty="0" smtClean="0">
                <a:hlinkClick r:id="rId3" tooltip="View more translations of Galatians 2:5"/>
              </a:rPr>
              <a:t>.</a:t>
            </a:r>
            <a:r>
              <a:rPr lang="en-US" sz="2400" dirty="0" smtClean="0"/>
              <a:t>”  Gal. 2:2-4</a:t>
            </a:r>
            <a:endParaRPr lang="en-US" sz="2400" dirty="0"/>
          </a:p>
          <a:p>
            <a:r>
              <a:rPr lang="en-US" sz="2400" dirty="0" smtClean="0"/>
              <a:t>“</a:t>
            </a:r>
            <a:r>
              <a:rPr lang="en-US" sz="2400" dirty="0">
                <a:hlinkClick r:id="rId4" tooltip="View more translations of Galatians 4:9"/>
              </a:rPr>
              <a:t>But now, after that ye have known God, or rather are known of God, how turn ye again to the weak and beggarly elements, whereunto ye desire again to be in bondage</a:t>
            </a:r>
            <a:r>
              <a:rPr lang="en-US" sz="2400" dirty="0" smtClean="0">
                <a:hlinkClick r:id="rId4" tooltip="View more translations of Galatians 4:9"/>
              </a:rPr>
              <a:t>?</a:t>
            </a:r>
            <a:r>
              <a:rPr lang="en-US" sz="2400" dirty="0" smtClean="0"/>
              <a:t> </a:t>
            </a:r>
            <a:r>
              <a:rPr lang="en-US" sz="2400" dirty="0"/>
              <a:t> </a:t>
            </a:r>
            <a:r>
              <a:rPr lang="en-US" sz="2400" dirty="0">
                <a:hlinkClick r:id="rId5" tooltip="View more translations of Galatians 4:10"/>
              </a:rPr>
              <a:t>Ye observe days, and months, and times, and years</a:t>
            </a:r>
            <a:r>
              <a:rPr lang="en-US" sz="2400" dirty="0" smtClean="0">
                <a:hlinkClick r:id="rId5" tooltip="View more translations of Galatians 4:10"/>
              </a:rPr>
              <a:t>.</a:t>
            </a:r>
            <a:r>
              <a:rPr lang="en-US" sz="2400" dirty="0" smtClean="0"/>
              <a:t>”  Gal. 4:9,10</a:t>
            </a:r>
            <a:endParaRPr lang="en-US" sz="2400" dirty="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066800"/>
          </a:xfrm>
        </p:spPr>
        <p:txBody>
          <a:bodyPr/>
          <a:lstStyle/>
          <a:p>
            <a:r>
              <a:rPr lang="en-US" u="sng" dirty="0" smtClean="0">
                <a:solidFill>
                  <a:srgbClr val="FF0000"/>
                </a:solidFill>
              </a:rPr>
              <a:t>Colossae  Too!</a:t>
            </a:r>
            <a:endParaRPr lang="en-US" u="sng" dirty="0">
              <a:solidFill>
                <a:srgbClr val="FF0000"/>
              </a:solidFill>
            </a:endParaRPr>
          </a:p>
        </p:txBody>
      </p:sp>
      <p:sp>
        <p:nvSpPr>
          <p:cNvPr id="4" name="Content Placeholder 3"/>
          <p:cNvSpPr>
            <a:spLocks noGrp="1"/>
          </p:cNvSpPr>
          <p:nvPr>
            <p:ph sz="half" idx="2"/>
          </p:nvPr>
        </p:nvSpPr>
        <p:spPr/>
        <p:txBody>
          <a:bodyPr/>
          <a:lstStyle/>
          <a:p>
            <a:endParaRPr lang="en-US"/>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838200"/>
            <a:ext cx="9144000" cy="6019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FF0000"/>
                </a:solidFill>
              </a:rPr>
              <a:t>Circumcision and Feast Days</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hlinkClick r:id="rId2" tooltip="View more translations of Colossians 2:11"/>
              </a:rPr>
              <a:t>“In whom also ye are circumcised with the circumcision made without hands, in putting off the body of the sins of the flesh by the circumcision of Christ:</a:t>
            </a:r>
            <a:r>
              <a:rPr lang="en-US" dirty="0"/>
              <a:t> </a:t>
            </a:r>
            <a:r>
              <a:rPr lang="en-US" dirty="0" smtClean="0">
                <a:hlinkClick r:id="rId3" tooltip="View more translations of Colossians 2:12"/>
              </a:rPr>
              <a:t>Buried with him in baptism, wherein also ye are risen with him through the faith of the operation of God, who hath raised him from the dead.</a:t>
            </a:r>
            <a:r>
              <a:rPr lang="en-US" dirty="0"/>
              <a:t> </a:t>
            </a:r>
            <a:r>
              <a:rPr lang="en-US" dirty="0" smtClean="0">
                <a:hlinkClick r:id="rId4" tooltip="View more translations of Colossians 2:13"/>
              </a:rPr>
              <a:t>And you, being dead in your sins and the uncircumcision of your flesh, hath he quickened together with him, having forgiven you all trespasses;</a:t>
            </a:r>
            <a:r>
              <a:rPr lang="en-US" dirty="0"/>
              <a:t> </a:t>
            </a:r>
            <a:r>
              <a:rPr lang="en-US" dirty="0" smtClean="0">
                <a:hlinkClick r:id="rId5" tooltip="View more translations of Colossians 2:14"/>
              </a:rPr>
              <a:t>Blotting out the handwriting of ordinances that was against us, which was contrary to us, and took it out of the way, nailing it to his cross;</a:t>
            </a:r>
            <a:r>
              <a:rPr lang="en-US" dirty="0"/>
              <a:t> </a:t>
            </a:r>
            <a:r>
              <a:rPr lang="en-US" dirty="0" smtClean="0">
                <a:hlinkClick r:id="rId6" tooltip="View more translations of Colossians 2:15"/>
              </a:rPr>
              <a:t>And having spoiled principalities and powers, he made a shew of them openly, triumphing over them in it.</a:t>
            </a:r>
            <a:r>
              <a:rPr lang="en-US" dirty="0"/>
              <a:t> </a:t>
            </a:r>
            <a:r>
              <a:rPr lang="en-US" dirty="0" smtClean="0"/>
              <a:t> </a:t>
            </a:r>
            <a:r>
              <a:rPr lang="en-US" dirty="0" smtClean="0">
                <a:hlinkClick r:id="rId7" tooltip="View more translations of Colossians 2:16"/>
              </a:rPr>
              <a:t>Let no man therefore judge you in meat, or in drink, or in respect of an holyday, or of the new moon, or of the sabbath [days]:</a:t>
            </a:r>
            <a:r>
              <a:rPr lang="en-US" dirty="0"/>
              <a:t> </a:t>
            </a:r>
            <a:r>
              <a:rPr lang="en-US" dirty="0" smtClean="0"/>
              <a:t> </a:t>
            </a:r>
            <a:r>
              <a:rPr lang="en-US" dirty="0" smtClean="0">
                <a:hlinkClick r:id="rId8" tooltip="View more translations of Colossians 2:17"/>
              </a:rPr>
              <a:t>Which are a shadow of things to come; but the body [is] of Christ.</a:t>
            </a:r>
            <a:r>
              <a:rPr lang="en-US" dirty="0" smtClean="0"/>
              <a:t>”  Colossians 2:11-17</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00B050"/>
                </a:solidFill>
              </a:rPr>
              <a:t>Paul’s Argument</a:t>
            </a:r>
            <a:endParaRPr lang="en-US" dirty="0"/>
          </a:p>
        </p:txBody>
      </p:sp>
      <p:sp>
        <p:nvSpPr>
          <p:cNvPr id="3" name="Content Placeholder 2"/>
          <p:cNvSpPr>
            <a:spLocks noGrp="1"/>
          </p:cNvSpPr>
          <p:nvPr>
            <p:ph idx="1"/>
          </p:nvPr>
        </p:nvSpPr>
        <p:spPr>
          <a:xfrm>
            <a:off x="0" y="533400"/>
            <a:ext cx="9144000" cy="6324600"/>
          </a:xfrm>
        </p:spPr>
        <p:txBody>
          <a:bodyPr>
            <a:normAutofit/>
          </a:bodyPr>
          <a:lstStyle/>
          <a:p>
            <a:r>
              <a:rPr lang="en-US" sz="3600" dirty="0" smtClean="0"/>
              <a:t>The commandments contained in ordinances were abolished. Ordinances are laws; they are also things whereby  people participate or have a part.  We call foot washing the ‘ordinance of humility’.  In an ordinance, people have a part in the process.  They were nailed to the cross because they all pointed forward to what Christ would do for man and in man!  Paul, in this context, mentions the ordinances that were abolished:  circumcision and the feast days.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Ceremonies No Longer Needed</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sz="3200" dirty="0" smtClean="0"/>
              <a:t>Circumcision pointed to Christ cutting away sin from the life.</a:t>
            </a:r>
            <a:r>
              <a:rPr lang="en-US" sz="3200" dirty="0"/>
              <a:t> </a:t>
            </a:r>
            <a:r>
              <a:rPr lang="en-US" sz="3200" dirty="0" smtClean="0"/>
              <a:t>“And </a:t>
            </a:r>
            <a:r>
              <a:rPr lang="en-US" sz="3200" dirty="0"/>
              <a:t>the LORD thy God will circumcise thine heart, and the heart of thy seed, to love the LORD thy God with all thine heart, and with all thy soul, that thou mayest live</a:t>
            </a:r>
            <a:r>
              <a:rPr lang="en-US" sz="3200" dirty="0" smtClean="0"/>
              <a:t>.”  Deut. 30:6</a:t>
            </a:r>
            <a:br>
              <a:rPr lang="en-US" sz="3200" dirty="0" smtClean="0"/>
            </a:br>
            <a:r>
              <a:rPr lang="en-US" sz="3200" dirty="0" smtClean="0"/>
              <a:t>  </a:t>
            </a:r>
            <a:endParaRPr lang="en-US" sz="3200" dirty="0"/>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Each feast day pointed forward to something Christ would do for us.  There were five feasts:</a:t>
            </a:r>
          </a:p>
          <a:p>
            <a:r>
              <a:rPr lang="en-US" dirty="0" smtClean="0"/>
              <a:t>1. Passover /unleavened bread.</a:t>
            </a:r>
          </a:p>
          <a:p>
            <a:r>
              <a:rPr lang="en-US" dirty="0" smtClean="0"/>
              <a:t>2. Pentecost/feast of weeks.</a:t>
            </a:r>
          </a:p>
          <a:p>
            <a:r>
              <a:rPr lang="en-US" dirty="0" smtClean="0"/>
              <a:t>3. Trumpets</a:t>
            </a:r>
          </a:p>
          <a:p>
            <a:r>
              <a:rPr lang="en-US" dirty="0" smtClean="0"/>
              <a:t>4. Atonement/Judgment</a:t>
            </a:r>
          </a:p>
          <a:p>
            <a:r>
              <a:rPr lang="en-US" dirty="0" smtClean="0"/>
              <a:t>5. Tabernacles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Every Feast</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a:t>
            </a:r>
            <a:r>
              <a:rPr lang="en-US" dirty="0">
                <a:hlinkClick r:id="rId2" tooltip="View more translations of Colossians 2:16"/>
              </a:rPr>
              <a:t>Let no man therefore judge you in meat, or in drink, or in respect of an holyday, or of the new moon, or of the sabbath [days</a:t>
            </a:r>
            <a:r>
              <a:rPr lang="en-US" dirty="0" smtClean="0">
                <a:hlinkClick r:id="rId2" tooltip="View more translations of Colossians 2:16"/>
              </a:rPr>
              <a:t>]:</a:t>
            </a:r>
            <a:r>
              <a:rPr lang="en-US" dirty="0" smtClean="0"/>
              <a:t> </a:t>
            </a:r>
            <a:r>
              <a:rPr lang="en-US" dirty="0" smtClean="0">
                <a:hlinkClick r:id="rId3" tooltip="View more translations of Colossians 2:17"/>
              </a:rPr>
              <a:t>Which </a:t>
            </a:r>
            <a:r>
              <a:rPr lang="en-US" dirty="0">
                <a:hlinkClick r:id="rId3" tooltip="View more translations of Colossians 2:17"/>
              </a:rPr>
              <a:t>are a shadow of things to come; but the body [is] of Christ</a:t>
            </a:r>
            <a:r>
              <a:rPr lang="en-US" dirty="0" smtClean="0">
                <a:hlinkClick r:id="rId3" tooltip="View more translations of Colossians 2:17"/>
              </a:rPr>
              <a:t>.</a:t>
            </a:r>
            <a:r>
              <a:rPr lang="en-US" dirty="0" smtClean="0"/>
              <a:t>”  Colossians 2:16,17</a:t>
            </a:r>
          </a:p>
          <a:p>
            <a:r>
              <a:rPr lang="en-US" dirty="0" smtClean="0"/>
              <a:t>Every feast contained meat offerings, drink offerings, holy days, new moons, and sabbaths.  Because these sabbaths were based on the new moons, they could fall on any day of the week.  Whenever a feast day sabbath fell on the 7</a:t>
            </a:r>
            <a:r>
              <a:rPr lang="en-US" baseline="30000" dirty="0" smtClean="0"/>
              <a:t>th</a:t>
            </a:r>
            <a:r>
              <a:rPr lang="en-US" dirty="0" smtClean="0"/>
              <a:t> day Sabbath, it was called ‘an high day’.  Jn. 19:31  “</a:t>
            </a:r>
            <a:r>
              <a:rPr lang="en-US" dirty="0"/>
              <a:t>The Jews therefore, because it was the preparation, that the bodies should not remain upon the cross on the sabbath day, </a:t>
            </a:r>
            <a:r>
              <a:rPr lang="en-US" u="sng" dirty="0"/>
              <a:t>(for that sabbath day was an high day,</a:t>
            </a:r>
            <a:r>
              <a:rPr lang="en-US" dirty="0"/>
              <a:t>) besought Pilate that their legs might be broken, and [that] they might be taken away</a:t>
            </a:r>
            <a:r>
              <a:rPr lang="en-US" dirty="0" smtClean="0"/>
              <a:t>.”</a:t>
            </a:r>
            <a:br>
              <a:rPr lang="en-US" dirty="0" smtClean="0"/>
            </a:b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3603</TotalTime>
  <Words>1617</Words>
  <Application>Microsoft Office PowerPoint</Application>
  <PresentationFormat>On-screen Show (4:3)</PresentationFormat>
  <Paragraphs>65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Feast Days, pt.1</vt:lpstr>
      <vt:lpstr>Trouble in Jerusalem</vt:lpstr>
      <vt:lpstr>Never went Away</vt:lpstr>
      <vt:lpstr>The Other Gospel</vt:lpstr>
      <vt:lpstr>Colossae  Too!</vt:lpstr>
      <vt:lpstr>Circumcision and Feast Days</vt:lpstr>
      <vt:lpstr>Paul’s Argument</vt:lpstr>
      <vt:lpstr>Ceremonies No Longer Needed</vt:lpstr>
      <vt:lpstr>Every Feast</vt:lpstr>
      <vt:lpstr>All Components of Paul </vt:lpstr>
      <vt:lpstr>Jewish Feasts</vt:lpstr>
      <vt:lpstr>One Feast Based on the Weekly Cycle</vt:lpstr>
      <vt:lpstr>Trouble in Asia Minor</vt:lpstr>
      <vt:lpstr>It Was in Rome Too!!</vt:lpstr>
      <vt:lpstr>Forgetting the Cross</vt:lpstr>
      <vt:lpstr>Each Feast Pointed to Christ</vt:lpstr>
      <vt:lpstr>Pentecost</vt:lpstr>
      <vt:lpstr>Feast of Trumpets</vt:lpstr>
      <vt:lpstr>Atonement/Judgment</vt:lpstr>
      <vt:lpstr>Feast of Tabernacles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Feast Days, pt.1</dc:title>
  <dc:creator>Dad</dc:creator>
  <cp:lastModifiedBy>Dad</cp:lastModifiedBy>
  <cp:revision>13</cp:revision>
  <dcterms:created xsi:type="dcterms:W3CDTF">2011-02-15T15:04:42Z</dcterms:created>
  <dcterms:modified xsi:type="dcterms:W3CDTF">2017-02-18T13:42:45Z</dcterms:modified>
</cp:coreProperties>
</file>