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3" r:id="rId15"/>
    <p:sldId id="271" r:id="rId16"/>
    <p:sldId id="274" r:id="rId17"/>
    <p:sldId id="268" r:id="rId18"/>
    <p:sldId id="275" r:id="rId19"/>
    <p:sldId id="276"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AA87D-6FA5-4F3B-84BD-C05DD821B9D9}" type="datetimeFigureOut">
              <a:rPr lang="en-US" smtClean="0"/>
              <a:pPr/>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645958-A355-4094-A95D-E59F0D603EE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AA87D-6FA5-4F3B-84BD-C05DD821B9D9}" type="datetimeFigureOut">
              <a:rPr lang="en-US" smtClean="0"/>
              <a:pPr/>
              <a:t>9/29/2016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45958-A355-4094-A95D-E59F0D603EE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dventist/"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kingjamesbibleonline.org/Joshua-24-15/" TargetMode="External"/><Relationship Id="rId2" Type="http://schemas.openxmlformats.org/officeDocument/2006/relationships/hyperlink" Target="http://www.kingjamesbibleonline.org/Joshua-24-14/"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chemeClr val="accent6">
                    <a:lumMod val="50000"/>
                  </a:schemeClr>
                </a:solidFill>
                <a:latin typeface="Algerian" pitchFamily="82" charset="0"/>
              </a:rPr>
              <a:t>Spiritual Formation</a:t>
            </a:r>
            <a:endParaRPr lang="en-US" u="sng" dirty="0">
              <a:solidFill>
                <a:schemeClr val="accent6">
                  <a:lumMod val="50000"/>
                </a:schemeClr>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C00000"/>
                </a:solidFill>
                <a:latin typeface="Algerian" pitchFamily="82" charset="0"/>
              </a:rPr>
              <a:t>From where have you come?</a:t>
            </a:r>
          </a:p>
          <a:p>
            <a:r>
              <a:rPr lang="en-US" u="sng" dirty="0" smtClean="0">
                <a:solidFill>
                  <a:srgbClr val="C00000"/>
                </a:solidFill>
                <a:latin typeface="Algerian" pitchFamily="82" charset="0"/>
              </a:rPr>
              <a:t>To Where do you go?</a:t>
            </a:r>
            <a:endParaRPr lang="en-US" u="sng" dirty="0">
              <a:solidFill>
                <a:srgbClr val="C0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1371600"/>
          </a:xfrm>
        </p:spPr>
        <p:txBody>
          <a:bodyPr>
            <a:normAutofit fontScale="90000"/>
          </a:bodyPr>
          <a:lstStyle/>
          <a:p>
            <a:r>
              <a:rPr lang="en-US" u="sng" dirty="0" smtClean="0">
                <a:solidFill>
                  <a:srgbClr val="C00000"/>
                </a:solidFill>
                <a:latin typeface="Arial Unicode MS" pitchFamily="34" charset="-128"/>
                <a:ea typeface="Arial Unicode MS" pitchFamily="34" charset="-128"/>
                <a:cs typeface="Arial Unicode MS" pitchFamily="34" charset="-128"/>
              </a:rPr>
              <a:t>He taught Pantheism Too!!</a:t>
            </a:r>
            <a:endParaRPr lang="en-US" u="sng" dirty="0">
              <a:solidFill>
                <a:srgbClr val="C0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0" y="0"/>
            <a:ext cx="4572000" cy="6858000"/>
          </a:xfrm>
        </p:spPr>
        <p:txBody>
          <a:bodyPr>
            <a:normAutofit fontScale="77500" lnSpcReduction="20000"/>
          </a:bodyPr>
          <a:lstStyle/>
          <a:p>
            <a:r>
              <a:rPr lang="en-US" dirty="0" smtClean="0"/>
              <a:t>“We need not the mysticism that is in this book. Those who entertain these sophistries will soon find themselves in a position where the enemy can talk with them, and lead them away from God. It is represented to me that the writer of this book is on a false track. </a:t>
            </a:r>
            <a:r>
              <a:rPr lang="en-US" u="sng" dirty="0" smtClean="0"/>
              <a:t>He has lost sight of the distinguishing truths for this time.</a:t>
            </a:r>
            <a:r>
              <a:rPr lang="en-US" dirty="0" smtClean="0"/>
              <a:t> He knows not whither his steps are tending. The track of truth lies close beside the track of error, and both tracks may seem to be one to minds which are not worked by the Holy Spirit, and which, therefore, are not quick to discern the difference between truth and error.”  Test. For the Church Containing Letters to Physicians and Ministers Instruction to SDA’s, 1904, pg. 52</a:t>
            </a:r>
          </a:p>
          <a:p>
            <a:r>
              <a:rPr lang="en-US" dirty="0" smtClean="0"/>
              <a:t>This quote is discussing the pantheistic teachings of the Living Temple by J.H. Kellogg</a:t>
            </a:r>
            <a:endParaRPr lang="en-US"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419600" y="1295400"/>
            <a:ext cx="4724400" cy="5562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solidFill>
                  <a:srgbClr val="FF0000"/>
                </a:solidFill>
              </a:rPr>
              <a:t>Kellogg’s Pantheism</a:t>
            </a:r>
            <a:endParaRPr lang="en-US" u="sng"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a:bodyPr>
          <a:lstStyle/>
          <a:p>
            <a:r>
              <a:rPr lang="en-US" sz="3600" dirty="0" smtClean="0"/>
              <a:t>Kellogg’s pantheistic teachings, claiming simply that God was in everything, was a direct shot at the heavenly sanctuary where God is enthroned.  If God is everywhere, what need is there for a temple in heaven wherein for God to dwell?</a:t>
            </a:r>
          </a:p>
          <a:p>
            <a:r>
              <a:rPr lang="en-US" sz="3600" dirty="0" smtClean="0"/>
              <a:t>Ellen White referred to Kellogg’s teaching as the Alpha of deadly heresies and she trembled because omega would come and would seek the destruction of God’s remnant!</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rgbClr val="C00000"/>
                </a:solidFill>
              </a:rPr>
              <a:t>Omega!</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concept of God as revealed to Loyola in these mystical experiences reveal a God who is pantheistic in nature-His person existing in the things of His creation. Loyola developed what is called today his ‘Spiritual Exercises’, which contain all the teachings from which modern spiritual formation was constructed.  From these spiritual exercises comes the most important practice of the ‘examen’, a daily practice of prayer and meditation essential to spiritual formation.”  Rick  Howard’s book, ‘The Omega Rebellion’, pgs. 26,27  </a:t>
            </a:r>
          </a:p>
          <a:p>
            <a:r>
              <a:rPr lang="en-US" dirty="0" smtClean="0"/>
              <a:t>According to Howard, Ignatius Loyola-the Jesuit founder, pantheism, and spiritual formation all go together.  Loyola’s understanding of God was pantheistic and from his understanding of God, Loyola derived his spiritual exercises which is the foundation for the spiritual formation movement of today.  But what does Loyola, Spiritual Exercises, and spiritual formation have to do with Adventism and Omega?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C00000"/>
                </a:solidFill>
              </a:rPr>
              <a:t>It is Here!</a:t>
            </a:r>
            <a:endParaRPr lang="en-US" u="sng" dirty="0">
              <a:solidFill>
                <a:srgbClr val="C00000"/>
              </a:solidFill>
            </a:endParaRPr>
          </a:p>
        </p:txBody>
      </p:sp>
      <p:sp>
        <p:nvSpPr>
          <p:cNvPr id="3" name="Content Placeholder 2"/>
          <p:cNvSpPr>
            <a:spLocks noGrp="1"/>
          </p:cNvSpPr>
          <p:nvPr>
            <p:ph sz="half" idx="1"/>
          </p:nvPr>
        </p:nvSpPr>
        <p:spPr>
          <a:xfrm>
            <a:off x="0" y="609600"/>
            <a:ext cx="5105400" cy="6248400"/>
          </a:xfrm>
        </p:spPr>
        <p:txBody>
          <a:bodyPr>
            <a:normAutofit fontScale="77500" lnSpcReduction="20000"/>
          </a:bodyPr>
          <a:lstStyle/>
          <a:p>
            <a:r>
              <a:rPr lang="en-US" dirty="0" smtClean="0"/>
              <a:t>“Please prayerfully consider this quotation from a General Conference bulletin, informing the church at large of its plans to implement the teaching of spiritual formation around the world.  ‘The Adventist world church created the International Board of Ministerial and Theological Education in September 2001, designed to provide overall guidance and standards to the professional training of pastors, evangelists, theologians, teachers, chaplains, and other denominational employees involved in ministerial and religious formation, or spiritual formation, in each of the church’s 13 regions around the world.’  (ANN News, 2-3-2004,</a:t>
            </a:r>
            <a:r>
              <a:rPr lang="en-US" u="sng" dirty="0" smtClean="0">
                <a:hlinkClick r:id="rId2"/>
              </a:rPr>
              <a:t> www.Adventist</a:t>
            </a:r>
            <a:r>
              <a:rPr lang="en-US" dirty="0" smtClean="0"/>
              <a:t>.org.  Feature: Church, Congregations Increase Focus on ‘Spiritual Formation’.)</a:t>
            </a:r>
          </a:p>
          <a:p>
            <a:r>
              <a:rPr lang="en-US" dirty="0" smtClean="0"/>
              <a:t>)  Quoted in Rick Howard’s book, The Omega Rebellion, pg. 136</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4953000" y="762000"/>
            <a:ext cx="4190999" cy="6096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Current G.C. President</a:t>
            </a:r>
            <a:endParaRPr lang="en-US" u="sng" dirty="0">
              <a:solidFill>
                <a:srgbClr val="FF0000"/>
              </a:solidFill>
            </a:endParaRPr>
          </a:p>
        </p:txBody>
      </p:sp>
      <p:sp>
        <p:nvSpPr>
          <p:cNvPr id="3" name="Content Placeholder 2"/>
          <p:cNvSpPr>
            <a:spLocks noGrp="1"/>
          </p:cNvSpPr>
          <p:nvPr>
            <p:ph sz="half" idx="1"/>
          </p:nvPr>
        </p:nvSpPr>
        <p:spPr>
          <a:xfrm>
            <a:off x="0" y="1143000"/>
            <a:ext cx="4572000" cy="5715000"/>
          </a:xfrm>
        </p:spPr>
        <p:txBody>
          <a:bodyPr>
            <a:normAutofit/>
          </a:bodyPr>
          <a:lstStyle/>
          <a:p>
            <a:r>
              <a:rPr lang="en-US" dirty="0" smtClean="0"/>
              <a:t>Among those on this board who implemented the teaching of spiritual formation to Adventist leaders worldwide was Ted Wilson!  That information can be obtained from the Handbook of Seventh-day Adventist Ministerial and Theological Training, Appendix B.</a:t>
            </a:r>
          </a:p>
          <a:p>
            <a:endParaRPr lang="en-US" dirty="0"/>
          </a:p>
        </p:txBody>
      </p:sp>
      <p:pic>
        <p:nvPicPr>
          <p:cNvPr id="1026" name="Picture 2" descr="C:\Users\Dad\Contacts\Downloads\wilsons246.jpg"/>
          <p:cNvPicPr>
            <a:picLocks noGrp="1" noChangeAspect="1" noChangeArrowheads="1"/>
          </p:cNvPicPr>
          <p:nvPr>
            <p:ph sz="half" idx="2"/>
          </p:nvPr>
        </p:nvPicPr>
        <p:blipFill>
          <a:blip r:embed="rId2" cstate="print"/>
          <a:srcRect/>
          <a:stretch>
            <a:fillRect/>
          </a:stretch>
        </p:blipFill>
        <p:spPr bwMode="auto">
          <a:xfrm>
            <a:off x="4572000" y="1143000"/>
            <a:ext cx="4572000" cy="5715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1143000"/>
          </a:xfrm>
        </p:spPr>
        <p:txBody>
          <a:bodyPr>
            <a:normAutofit fontScale="90000"/>
          </a:bodyPr>
          <a:lstStyle/>
          <a:p>
            <a:r>
              <a:rPr lang="en-US" u="sng" dirty="0" smtClean="0">
                <a:solidFill>
                  <a:srgbClr val="002060"/>
                </a:solidFill>
                <a:latin typeface="Algerian" pitchFamily="82" charset="0"/>
              </a:rPr>
              <a:t>The Wavy Lines</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77500" lnSpcReduction="20000"/>
          </a:bodyPr>
          <a:lstStyle/>
          <a:p>
            <a:r>
              <a:rPr lang="en-US" dirty="0" smtClean="0"/>
              <a:t>“The statement published here marks a major advance in the ecumenical journey. The result of a fifty-year process of study and consultation, this text on Baptism, Eucharist, and Ministry represents a theological convergence that has been achieved thorough decades of dialogue, under the guidance of the Holy Spirit.</a:t>
            </a:r>
            <a:br>
              <a:rPr lang="en-US" dirty="0" smtClean="0"/>
            </a:br>
            <a:r>
              <a:rPr lang="en-US" dirty="0" smtClean="0"/>
              <a:t>“Over 100 theologians met in Lima, Peru in January 1982, and recommended unanimously to transmit this agreed statement—the Lima Text—for the common study and official response of the churches. They represented virtually all the major church traditions: Eastern Orthodox, Oriental Orthodox, Roman Catholic, Old Catholic, Lutheran, Anglican, Reformed, Methodist, United, Disciples, Baptists, </a:t>
            </a:r>
            <a:r>
              <a:rPr lang="en-US" b="1" i="1" dirty="0" smtClean="0"/>
              <a:t>Adventists</a:t>
            </a:r>
            <a:r>
              <a:rPr lang="en-US" dirty="0" smtClean="0"/>
              <a:t>, and Pentecostal.”</a:t>
            </a:r>
            <a:endParaRPr lang="en-US" dirty="0"/>
          </a:p>
        </p:txBody>
      </p:sp>
      <p:pic>
        <p:nvPicPr>
          <p:cNvPr id="5" name="Picture 2"/>
          <p:cNvPicPr>
            <a:picLocks noGrp="1" noChangeAspect="1" noChangeArrowheads="1"/>
          </p:cNvPicPr>
          <p:nvPr>
            <p:ph sz="half" idx="1"/>
          </p:nvPr>
        </p:nvPicPr>
        <p:blipFill>
          <a:blip r:embed="rId2" cstate="print"/>
          <a:srcRect/>
          <a:stretch>
            <a:fillRect/>
          </a:stretch>
        </p:blipFill>
        <p:spPr bwMode="auto">
          <a:xfrm>
            <a:off x="0" y="1143000"/>
            <a:ext cx="4724400" cy="5715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smtClean="0">
                <a:solidFill>
                  <a:srgbClr val="FF0000"/>
                </a:solidFill>
              </a:rPr>
              <a:t>Stop Right There</a:t>
            </a:r>
            <a:endParaRPr lang="en-US" u="sng" dirty="0">
              <a:solidFill>
                <a:srgbClr val="FF0000"/>
              </a:solidFill>
            </a:endParaRPr>
          </a:p>
        </p:txBody>
      </p:sp>
      <p:sp>
        <p:nvSpPr>
          <p:cNvPr id="3" name="Content Placeholder 2"/>
          <p:cNvSpPr>
            <a:spLocks noGrp="1"/>
          </p:cNvSpPr>
          <p:nvPr>
            <p:ph idx="1"/>
          </p:nvPr>
        </p:nvSpPr>
        <p:spPr>
          <a:xfrm>
            <a:off x="0" y="914400"/>
            <a:ext cx="9144000" cy="5943600"/>
          </a:xfrm>
        </p:spPr>
        <p:txBody>
          <a:bodyPr>
            <a:normAutofit/>
          </a:bodyPr>
          <a:lstStyle/>
          <a:p>
            <a:r>
              <a:rPr lang="en-US" sz="4000" dirty="0" smtClean="0"/>
              <a:t>"Stay away from non-Biblical spiritual disciplines or methods of </a:t>
            </a:r>
            <a:r>
              <a:rPr lang="en-US" sz="4000" b="1" dirty="0" smtClean="0"/>
              <a:t>spiritual formation </a:t>
            </a:r>
            <a:r>
              <a:rPr lang="en-US" sz="4000" dirty="0" smtClean="0"/>
              <a:t>that are rooted in mysticism such as </a:t>
            </a:r>
            <a:r>
              <a:rPr lang="en-US" sz="4000" b="1" i="1" dirty="0" smtClean="0"/>
              <a:t>contemplating prayer, centering prayer, and the emerging church movement </a:t>
            </a:r>
            <a:r>
              <a:rPr lang="en-US" sz="4000" dirty="0" smtClean="0"/>
              <a:t>in which they are promoted.  Look within the Seventh-day Adventist Church.”  Sermon at General Conference July 2010</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Summation</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Spiritual Formation/Spiritual Exercises are mystical and pantheistic in focus, claiming that God is everywhere.</a:t>
            </a:r>
          </a:p>
          <a:p>
            <a:r>
              <a:rPr lang="en-US" dirty="0" smtClean="0"/>
              <a:t>Both Loyola and Kellogg taught pantheism.</a:t>
            </a:r>
          </a:p>
          <a:p>
            <a:r>
              <a:rPr lang="en-US" dirty="0" smtClean="0"/>
              <a:t>Ellen White called the pantheistic teachings of Kellogg the alpha of deadly heresies.</a:t>
            </a:r>
          </a:p>
          <a:p>
            <a:r>
              <a:rPr lang="en-US" dirty="0" smtClean="0"/>
              <a:t>She trembled because something similar at the end of time would come and she called it Omega.</a:t>
            </a:r>
          </a:p>
          <a:p>
            <a:r>
              <a:rPr lang="en-US" dirty="0" smtClean="0"/>
              <a:t>Throughout the world field, Adventist leaders are being trained in this GARBAGE!!!</a:t>
            </a:r>
          </a:p>
          <a:p>
            <a:r>
              <a:rPr lang="en-US" dirty="0" smtClean="0"/>
              <a:t>This is being used to make us willing, obedient servants of the pope!!!!!!!!!!!!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t>Where it All Ends</a:t>
            </a:r>
            <a:endParaRPr lang="en-US" u="sng"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a:t>
            </a:r>
            <a:r>
              <a:rPr lang="en-US" u="sng" dirty="0" smtClean="0">
                <a:solidFill>
                  <a:srgbClr val="000099"/>
                </a:solidFill>
                <a:latin typeface="Aharoni" pitchFamily="2" charset="-79"/>
                <a:cs typeface="Aharoni" pitchFamily="2" charset="-79"/>
              </a:rPr>
              <a:t>In churches and in large gatherings in the open air, ministers will urge upon the people the necessity of keeping the first day of the week. </a:t>
            </a:r>
            <a:r>
              <a:rPr lang="en-US" dirty="0" smtClean="0"/>
              <a:t>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They Won’t Stop There</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“As 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Sabbath keepers are brought before the courts to answer for their faith, these apostates are the most efficient agents of Satan to misrepresent and accuse them, and by false reports and insinuations to stir up the rulers against them</a:t>
            </a:r>
            <a:r>
              <a:rPr lang="en-US" smtClean="0"/>
              <a:t>.”  GC, pg.608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solidFill>
                  <a:srgbClr val="C00000"/>
                </a:solidFill>
                <a:latin typeface="Algerian" pitchFamily="82" charset="0"/>
              </a:rPr>
              <a:t>Where have you Been?</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914400"/>
            <a:ext cx="9144000" cy="5943600"/>
          </a:xfrm>
        </p:spPr>
        <p:txBody>
          <a:bodyPr>
            <a:normAutofit/>
          </a:bodyPr>
          <a:lstStyle/>
          <a:p>
            <a:r>
              <a:rPr lang="en-US" dirty="0" smtClean="0"/>
              <a:t>“The concept of God as revealed to Loyola in these mystical experiences reveal a God who is pantheistic in nature-His person existing in the things of His creation</a:t>
            </a:r>
            <a:r>
              <a:rPr lang="en-US" u="sng" dirty="0" smtClean="0">
                <a:solidFill>
                  <a:srgbClr val="C00000"/>
                </a:solidFill>
              </a:rPr>
              <a:t>. Loyola developed what is called today his ‘Spiritual Exercises’, which contain all the teachings from which modern spiritual formation was constructed.</a:t>
            </a:r>
            <a:r>
              <a:rPr lang="en-US" dirty="0" smtClean="0"/>
              <a:t>  From these spiritual exercises comes the most important practice of the ‘examen’, a daily practice of prayer and meditation essential to spiritual formation.”  Rick  Howard’s book, ‘The Omega Rebellion’, pgs. 26,27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38800" cy="1143000"/>
          </a:xfrm>
        </p:spPr>
        <p:txBody>
          <a:bodyPr>
            <a:normAutofit fontScale="90000"/>
          </a:bodyPr>
          <a:lstStyle/>
          <a:p>
            <a:r>
              <a:rPr lang="en-US" u="sng" dirty="0" smtClean="0">
                <a:solidFill>
                  <a:srgbClr val="002060"/>
                </a:solidFill>
                <a:latin typeface="Algerian" pitchFamily="82" charset="0"/>
              </a:rPr>
              <a:t>Choose you this Day!</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1143000"/>
            <a:ext cx="4495800" cy="5715000"/>
          </a:xfrm>
        </p:spPr>
        <p:txBody>
          <a:bodyPr>
            <a:normAutofit fontScale="85000" lnSpcReduction="10000"/>
          </a:bodyPr>
          <a:lstStyle/>
          <a:p>
            <a:r>
              <a:rPr lang="en-US" dirty="0" smtClean="0">
                <a:hlinkClick r:id="rId2" tooltip="View more translations of Joshua 24:14"/>
              </a:rPr>
              <a:t>“Now </a:t>
            </a:r>
            <a:r>
              <a:rPr lang="en-US" dirty="0">
                <a:hlinkClick r:id="rId2" tooltip="View more translations of Joshua 24:14"/>
              </a:rPr>
              <a:t>therefore fear the LORD, and serve him in sincerity and in truth: and put away the gods which your fathers served on the other side of the flood, and in Egypt; and serve ye the </a:t>
            </a:r>
            <a:r>
              <a:rPr lang="en-US" dirty="0" smtClean="0">
                <a:hlinkClick r:id="rId2" tooltip="View more translations of Joshua 24:14"/>
              </a:rPr>
              <a:t>LORD.</a:t>
            </a:r>
            <a:r>
              <a:rPr lang="en-US" dirty="0" smtClean="0"/>
              <a:t> </a:t>
            </a:r>
            <a:r>
              <a:rPr lang="en-US" dirty="0" smtClean="0">
                <a:hlinkClick r:id="rId3" tooltip="View more translations of Joshua 24:15"/>
              </a:rPr>
              <a:t>And </a:t>
            </a:r>
            <a:r>
              <a:rPr lang="en-US" dirty="0">
                <a:hlinkClick r:id="rId3" tooltip="View more translations of Joshua 24:15"/>
              </a:rPr>
              <a:t>if it seem evil unto you to serve the LORD, choose you this day whom ye will serve; whether the gods which your fathers served that </a:t>
            </a:r>
            <a:r>
              <a:rPr lang="en-US" dirty="0" smtClean="0">
                <a:hlinkClick r:id="rId3" tooltip="View more translations of Joshua 24:15"/>
              </a:rPr>
              <a:t>were </a:t>
            </a:r>
            <a:r>
              <a:rPr lang="en-US" dirty="0">
                <a:hlinkClick r:id="rId3" tooltip="View more translations of Joshua 24:15"/>
              </a:rPr>
              <a:t>on the other side of the flood, or the gods of the Amorites, in whose land ye dwell: but as for me and my house, we will serve the LORD</a:t>
            </a:r>
            <a:r>
              <a:rPr lang="en-US" dirty="0" smtClean="0">
                <a:hlinkClick r:id="rId3" tooltip="View more translations of Joshua 24:15"/>
              </a:rPr>
              <a:t>.</a:t>
            </a:r>
            <a:r>
              <a:rPr lang="en-US" dirty="0" smtClean="0"/>
              <a:t>”  Joshua 24:14,15</a:t>
            </a:r>
            <a:endParaRPr lang="en-US" dirty="0"/>
          </a:p>
          <a:p>
            <a:endParaRPr lang="en-US" dirty="0"/>
          </a:p>
        </p:txBody>
      </p:sp>
      <p:pic>
        <p:nvPicPr>
          <p:cNvPr id="3074" name="Picture 2" descr="C:\Users\Dad\Contacts\Downloads\images (11).jpg"/>
          <p:cNvPicPr>
            <a:picLocks noGrp="1" noChangeAspect="1" noChangeArrowheads="1"/>
          </p:cNvPicPr>
          <p:nvPr>
            <p:ph sz="half" idx="1"/>
          </p:nvPr>
        </p:nvPicPr>
        <p:blipFill>
          <a:blip r:embed="rId4" cstate="print"/>
          <a:srcRect/>
          <a:stretch>
            <a:fillRect/>
          </a:stretch>
        </p:blipFill>
        <p:spPr bwMode="auto">
          <a:xfrm>
            <a:off x="0" y="1143000"/>
            <a:ext cx="4571999" cy="5715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r>
              <a:rPr lang="en-US" u="sng" dirty="0" smtClean="0">
                <a:solidFill>
                  <a:srgbClr val="C00000"/>
                </a:solidFill>
                <a:latin typeface="Algerian" pitchFamily="82" charset="0"/>
              </a:rPr>
              <a:t>Loyola- Head of the Jesuit Order</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648200" y="1219200"/>
            <a:ext cx="4495800" cy="5638800"/>
          </a:xfrm>
        </p:spPr>
        <p:txBody>
          <a:bodyPr>
            <a:normAutofit/>
          </a:bodyPr>
          <a:lstStyle/>
          <a:p>
            <a:r>
              <a:rPr lang="en-US" dirty="0" smtClean="0"/>
              <a:t>Ignatius Loyola was the head of a new order in the Catholic Church in the 1530’s.  The timing of their founding is very instructive; the Protestant Reformation was flourishing and the papacy was crumbling.  Loyola’s Jesuits were created to flip those tables; to shred Protestantism and to exalt the papacy again!</a:t>
            </a:r>
            <a:endParaRPr lang="en-US" dirty="0"/>
          </a:p>
        </p:txBody>
      </p:sp>
      <p:pic>
        <p:nvPicPr>
          <p:cNvPr id="1026" name="Picture 2" descr="C:\Users\Dad\Contacts\Downloads\images (8).jpg"/>
          <p:cNvPicPr>
            <a:picLocks noGrp="1" noChangeAspect="1" noChangeArrowheads="1"/>
          </p:cNvPicPr>
          <p:nvPr>
            <p:ph sz="half" idx="1"/>
          </p:nvPr>
        </p:nvPicPr>
        <p:blipFill>
          <a:blip r:embed="rId2" cstate="print"/>
          <a:srcRect/>
          <a:stretch>
            <a:fillRect/>
          </a:stretch>
        </p:blipFill>
        <p:spPr bwMode="auto">
          <a:xfrm>
            <a:off x="1" y="1447800"/>
            <a:ext cx="4572000" cy="54101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The Backdrop</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“The </a:t>
            </a:r>
            <a:r>
              <a:rPr lang="en-US" dirty="0"/>
              <a:t>first triumphs of the Reformation past, Rome summoned new forces, hoping to accomplish its destruction. At this time the order of the Jesuits was created, the most cruel, unscrupulous, and powerful of all the champions of popery. Cut off from earthly ties and human interests, dead to the claims of natural affection, reason and conscience wholly silenced, they knew no rule, no tie, but that of their order, and no duty but to extend its power. (See Appendix.) The gospel of Christ had enabled its adherents to meet danger and endure suffering, undismayed by cold, hunger, toil, and poverty, to uphold the banner of truth in face of the rack, the dungeon, and the stake. To combat these forces, Jesuitism inspired its followers with a fanaticism that enabled them to endure like dangers, and to oppose to the power of truth all the weapons of deception. There was no crime too great for them to commit, no deception too base for them to practice, no disguise too difficult for them to assume. Vowed to perpetual poverty and humility, it was their studied aim to secure wealth and power, to be devoted to the overthrow of Protestantism, and the re-establishment of the papal </a:t>
            </a:r>
            <a:r>
              <a:rPr lang="en-US" dirty="0" smtClean="0"/>
              <a:t>supremacy…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u="sng" dirty="0" smtClean="0">
                <a:solidFill>
                  <a:srgbClr val="0070C0"/>
                </a:solidFill>
                <a:latin typeface="Aharoni" pitchFamily="2" charset="-79"/>
                <a:cs typeface="Aharoni" pitchFamily="2" charset="-79"/>
              </a:rPr>
              <a:t>Continued</a:t>
            </a:r>
            <a:endParaRPr lang="en-US" u="sng" dirty="0">
              <a:solidFill>
                <a:srgbClr val="0070C0"/>
              </a:solidFill>
              <a:latin typeface="Aharoni" pitchFamily="2" charset="-79"/>
              <a:cs typeface="Aharoni" pitchFamily="2" charset="-79"/>
            </a:endParaRPr>
          </a:p>
        </p:txBody>
      </p:sp>
      <p:sp>
        <p:nvSpPr>
          <p:cNvPr id="3" name="Content Placeholder 2"/>
          <p:cNvSpPr>
            <a:spLocks noGrp="1"/>
          </p:cNvSpPr>
          <p:nvPr>
            <p:ph idx="1"/>
          </p:nvPr>
        </p:nvSpPr>
        <p:spPr>
          <a:xfrm>
            <a:off x="0" y="457200"/>
            <a:ext cx="9144000" cy="6400800"/>
          </a:xfrm>
        </p:spPr>
        <p:txBody>
          <a:bodyPr>
            <a:noAutofit/>
          </a:bodyPr>
          <a:lstStyle/>
          <a:p>
            <a:r>
              <a:rPr lang="en-US" sz="2400" dirty="0" smtClean="0"/>
              <a:t>“…When </a:t>
            </a:r>
            <a:r>
              <a:rPr lang="en-US" sz="2400" dirty="0"/>
              <a:t>appearing as members of their order, they wore a garb of sanctity, visiting prisons and hospitals, ministering to the sick and the poor, professing to have renounced the world, and bearing the sacred name of Jesus, who went about doing good. But under this blameless exterior the most criminal and deadly purposes were often concealed. It was a fundamental principle of the order that the end justifies the means. By this code, lying, theft, perjury, assassination, were not only pardonable but commendable, when they served the interests of the church. Under various disguises the Jesuits worked their way into offices of state, climbing up to be the counselors of kings, and shaping the policy of nations. They became servants to act as spies upon their masters. They established colleges for the sons of princes and nobles, and schools for the common people; and the children of Protestant parents were drawn into an observance of popish rites</a:t>
            </a:r>
            <a:r>
              <a:rPr lang="en-US" sz="2400" dirty="0" smtClean="0"/>
              <a:t>. </a:t>
            </a:r>
            <a:r>
              <a:rPr lang="en-US" sz="2400" dirty="0"/>
              <a:t>The Jesuits rapidly spread themselves over Europe, and wherever they went, there followed a revival of popery</a:t>
            </a:r>
            <a:r>
              <a:rPr lang="en-US" sz="2400" dirty="0" smtClean="0"/>
              <a:t>.”  GC, pg. 234,235</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solidFill>
                  <a:srgbClr val="C00000"/>
                </a:solidFill>
                <a:latin typeface="Algerian" pitchFamily="82" charset="0"/>
              </a:rPr>
              <a:t>A Diabolical Organization</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990600"/>
            <a:ext cx="9144000" cy="5867400"/>
          </a:xfrm>
        </p:spPr>
        <p:txBody>
          <a:bodyPr>
            <a:normAutofit/>
          </a:bodyPr>
          <a:lstStyle/>
          <a:p>
            <a:r>
              <a:rPr lang="en-US" sz="3400" dirty="0" smtClean="0"/>
              <a:t>The Jesuits and Loyola were at war with:</a:t>
            </a:r>
          </a:p>
          <a:p>
            <a:r>
              <a:rPr lang="en-US" sz="3400" dirty="0" smtClean="0"/>
              <a:t>1. The Reformation and its teachings.</a:t>
            </a:r>
          </a:p>
          <a:p>
            <a:r>
              <a:rPr lang="en-US" sz="3400" dirty="0" smtClean="0"/>
              <a:t>2. They hated the Bible that exposed them.</a:t>
            </a:r>
          </a:p>
          <a:p>
            <a:r>
              <a:rPr lang="en-US" sz="3400" dirty="0" smtClean="0"/>
              <a:t>3. They refused to be in submission to Jesus Christ.</a:t>
            </a:r>
          </a:p>
          <a:p>
            <a:r>
              <a:rPr lang="en-US" sz="3400" dirty="0" smtClean="0"/>
              <a:t>With these points clearly in mind, what then was the basis for the Jesuit teachings?</a:t>
            </a:r>
          </a:p>
          <a:p>
            <a:r>
              <a:rPr lang="en-US" sz="3400" dirty="0" smtClean="0"/>
              <a:t>To whom would a Jesuit be in submission?</a:t>
            </a:r>
          </a:p>
          <a:p>
            <a:r>
              <a:rPr lang="en-US" sz="3400" dirty="0" smtClean="0"/>
              <a:t>How would they get to that point of submission?</a:t>
            </a:r>
            <a:endParaRPr lang="en-US" sz="3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Loyola’s Focus</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800" dirty="0" smtClean="0"/>
              <a:t>“Loyola’s whole religious life centered around his meditation.  He is said to have believed that he had revelations from God everyday…He authored a volume that is still in print, entitled ‘The spiritual Exercise of Ignatius Loyola, a series of meditations by which one is supposed to purge the soul and find oneness with God…He spends hours in mystical meditation, under the control of a director, and within a month his mind has begun to accept the concept of absolute submission.”  Submission to whom?  “Malachi Martin says that after going through the rigors of the Spiritual Exercises, ‘Each man emerged from that weeks long regimen as a spiritual fighter completely won over to warfare</a:t>
            </a:r>
            <a:r>
              <a:rPr lang="en-US" sz="2800" u="sng" dirty="0" smtClean="0"/>
              <a:t>…an entirely obedient servant of the pope.</a:t>
            </a:r>
            <a:r>
              <a:rPr lang="en-US" sz="2800" dirty="0" smtClean="0"/>
              <a:t>’  “  quote form Omega II by Lewis Walton, pgs. 150,151</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latin typeface="Algerian" pitchFamily="82" charset="0"/>
              </a:rPr>
              <a:t>Summary Thus Far</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1.  The point of the spiritual exercises/spiritual formation is to empties one mind in meditation.</a:t>
            </a:r>
          </a:p>
          <a:p>
            <a:r>
              <a:rPr lang="en-US" sz="4000" dirty="0" smtClean="0"/>
              <a:t>2.  Once this is achieved, the individual is ready to be in total submission to someone else, but not God.</a:t>
            </a:r>
          </a:p>
          <a:p>
            <a:r>
              <a:rPr lang="en-US" sz="4000" dirty="0" smtClean="0"/>
              <a:t>3. The goal in these exercises is to become a totally obedient slave of the……………pope!!!!!</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u="sng" dirty="0" smtClean="0">
                <a:solidFill>
                  <a:srgbClr val="002060"/>
                </a:solidFill>
                <a:latin typeface="Algerian" pitchFamily="82" charset="0"/>
              </a:rPr>
              <a:t>Loyola’s Picture is Pantheism</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fontScale="92500"/>
          </a:bodyPr>
          <a:lstStyle/>
          <a:p>
            <a:r>
              <a:rPr lang="en-US" dirty="0" smtClean="0"/>
              <a:t>“The concept of God as revealed to Loyola in these mystical experiences reveal a God who is pantheistic in nature-His person existing in the things of His creation</a:t>
            </a:r>
            <a:r>
              <a:rPr lang="en-US" u="sng" dirty="0" smtClean="0">
                <a:solidFill>
                  <a:srgbClr val="C00000"/>
                </a:solidFill>
              </a:rPr>
              <a:t>. Loyola developed what is called today his ‘Spiritual Exercises’, which contain all the teachings from which modern spiritual formation was constructed.” </a:t>
            </a:r>
            <a:r>
              <a:rPr lang="en-US" dirty="0" smtClean="0"/>
              <a:t>.”  Rick  Howard’s book, ‘The Omega Rebellion’, pgs. 26,27  </a:t>
            </a:r>
          </a:p>
          <a:p>
            <a:endParaRPr lang="en-US" dirty="0"/>
          </a:p>
        </p:txBody>
      </p:sp>
      <p:pic>
        <p:nvPicPr>
          <p:cNvPr id="2050" name="Picture 2" descr="C:\Users\Dad\Contacts\Downloads\images (9).jpg"/>
          <p:cNvPicPr>
            <a:picLocks noGrp="1" noChangeAspect="1" noChangeArrowheads="1"/>
          </p:cNvPicPr>
          <p:nvPr>
            <p:ph sz="half" idx="2"/>
          </p:nvPr>
        </p:nvPicPr>
        <p:blipFill>
          <a:blip r:embed="rId2" cstate="print"/>
          <a:srcRect/>
          <a:stretch>
            <a:fillRect/>
          </a:stretch>
        </p:blipFill>
        <p:spPr bwMode="auto">
          <a:xfrm>
            <a:off x="4419600" y="762000"/>
            <a:ext cx="47244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2147</Words>
  <Application>Microsoft Office PowerPoint</Application>
  <PresentationFormat>On-screen Show (4:3)</PresentationFormat>
  <Paragraphs>58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Spiritual Formation</vt:lpstr>
      <vt:lpstr>Where have you Been?</vt:lpstr>
      <vt:lpstr>Loyola- Head of the Jesuit Order</vt:lpstr>
      <vt:lpstr>The Backdrop</vt:lpstr>
      <vt:lpstr>Continued</vt:lpstr>
      <vt:lpstr>A Diabolical Organization</vt:lpstr>
      <vt:lpstr>Loyola’s Focus</vt:lpstr>
      <vt:lpstr>Summary Thus Far</vt:lpstr>
      <vt:lpstr>Loyola’s Picture is Pantheism</vt:lpstr>
      <vt:lpstr>He taught Pantheism Too!!</vt:lpstr>
      <vt:lpstr>Kellogg’s Pantheism</vt:lpstr>
      <vt:lpstr>Omega!</vt:lpstr>
      <vt:lpstr>It is Here!</vt:lpstr>
      <vt:lpstr>Current G.C. President</vt:lpstr>
      <vt:lpstr>The Wavy Lines</vt:lpstr>
      <vt:lpstr>Stop Right There</vt:lpstr>
      <vt:lpstr>Summation</vt:lpstr>
      <vt:lpstr>Where it All Ends</vt:lpstr>
      <vt:lpstr>They Won’t Stop There</vt:lpstr>
      <vt:lpstr>Choose you this Day!</vt:lpstr>
    </vt:vector>
  </TitlesOfParts>
  <Company>Southern Adventist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Formation</dc:title>
  <dc:creator>Dad</dc:creator>
  <cp:lastModifiedBy>.</cp:lastModifiedBy>
  <cp:revision>13</cp:revision>
  <dcterms:created xsi:type="dcterms:W3CDTF">2011-07-24T03:47:09Z</dcterms:created>
  <dcterms:modified xsi:type="dcterms:W3CDTF">2016-09-29T19:36:24Z</dcterms:modified>
</cp:coreProperties>
</file>