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0" r:id="rId3"/>
    <p:sldId id="258" r:id="rId4"/>
    <p:sldId id="259" r:id="rId5"/>
    <p:sldId id="268" r:id="rId6"/>
    <p:sldId id="261" r:id="rId7"/>
    <p:sldId id="262" r:id="rId8"/>
    <p:sldId id="269" r:id="rId9"/>
    <p:sldId id="263" r:id="rId10"/>
    <p:sldId id="264" r:id="rId11"/>
    <p:sldId id="270" r:id="rId12"/>
    <p:sldId id="265" r:id="rId13"/>
    <p:sldId id="266" r:id="rId14"/>
    <p:sldId id="267" r:id="rId15"/>
    <p:sldId id="271" r:id="rId16"/>
    <p:sldId id="273" r:id="rId17"/>
    <p:sldId id="274" r:id="rId18"/>
    <p:sldId id="275" r:id="rId19"/>
    <p:sldId id="276" r:id="rId20"/>
    <p:sldId id="277" r:id="rId21"/>
    <p:sldId id="278"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85" d="100"/>
          <a:sy n="85" d="100"/>
        </p:scale>
        <p:origin x="-660" y="-8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82D8370-196E-4C31-8A52-B98BFBBA214B}" type="datetimeFigureOut">
              <a:rPr lang="en-US" smtClean="0"/>
              <a:pPr/>
              <a:t>7/18/2009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ED953A-0DDD-46B9-8531-42F9674AF389}"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2D8370-196E-4C31-8A52-B98BFBBA214B}" type="datetimeFigureOut">
              <a:rPr lang="en-US" smtClean="0"/>
              <a:pPr/>
              <a:t>7/18/2009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ED953A-0DDD-46B9-8531-42F9674AF389}"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2D8370-196E-4C31-8A52-B98BFBBA214B}" type="datetimeFigureOut">
              <a:rPr lang="en-US" smtClean="0"/>
              <a:pPr/>
              <a:t>7/18/2009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ED953A-0DDD-46B9-8531-42F9674AF389}"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2D8370-196E-4C31-8A52-B98BFBBA214B}" type="datetimeFigureOut">
              <a:rPr lang="en-US" smtClean="0"/>
              <a:pPr/>
              <a:t>7/18/2009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ED953A-0DDD-46B9-8531-42F9674AF389}"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82D8370-196E-4C31-8A52-B98BFBBA214B}" type="datetimeFigureOut">
              <a:rPr lang="en-US" smtClean="0"/>
              <a:pPr/>
              <a:t>7/18/2009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ED953A-0DDD-46B9-8531-42F9674AF389}"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82D8370-196E-4C31-8A52-B98BFBBA214B}" type="datetimeFigureOut">
              <a:rPr lang="en-US" smtClean="0"/>
              <a:pPr/>
              <a:t>7/18/2009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CED953A-0DDD-46B9-8531-42F9674AF389}"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82D8370-196E-4C31-8A52-B98BFBBA214B}" type="datetimeFigureOut">
              <a:rPr lang="en-US" smtClean="0"/>
              <a:pPr/>
              <a:t>7/18/2009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CED953A-0DDD-46B9-8531-42F9674AF389}"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82D8370-196E-4C31-8A52-B98BFBBA214B}" type="datetimeFigureOut">
              <a:rPr lang="en-US" smtClean="0"/>
              <a:pPr/>
              <a:t>7/18/2009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CED953A-0DDD-46B9-8531-42F9674AF389}"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2D8370-196E-4C31-8A52-B98BFBBA214B}" type="datetimeFigureOut">
              <a:rPr lang="en-US" smtClean="0"/>
              <a:pPr/>
              <a:t>7/18/2009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CED953A-0DDD-46B9-8531-42F9674AF389}"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2D8370-196E-4C31-8A52-B98BFBBA214B}" type="datetimeFigureOut">
              <a:rPr lang="en-US" smtClean="0"/>
              <a:pPr/>
              <a:t>7/18/2009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CED953A-0DDD-46B9-8531-42F9674AF389}"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2D8370-196E-4C31-8A52-B98BFBBA214B}" type="datetimeFigureOut">
              <a:rPr lang="en-US" smtClean="0"/>
              <a:pPr/>
              <a:t>7/18/2009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CED953A-0DDD-46B9-8531-42F9674AF389}"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2D8370-196E-4C31-8A52-B98BFBBA214B}" type="datetimeFigureOut">
              <a:rPr lang="en-US" smtClean="0"/>
              <a:pPr/>
              <a:t>7/18/2009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ED953A-0DDD-46B9-8531-42F9674AF389}"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u="sng" dirty="0" smtClean="0"/>
              <a:t>The Book of Romans pt. 3</a:t>
            </a:r>
            <a:endParaRPr lang="en-US" u="sng" dirty="0"/>
          </a:p>
        </p:txBody>
      </p:sp>
      <p:sp>
        <p:nvSpPr>
          <p:cNvPr id="3" name="Subtitle 2"/>
          <p:cNvSpPr>
            <a:spLocks noGrp="1"/>
          </p:cNvSpPr>
          <p:nvPr>
            <p:ph type="subTitle" idx="1"/>
          </p:nvPr>
        </p:nvSpPr>
        <p:spPr/>
        <p:txBody>
          <a:bodyPr/>
          <a:lstStyle/>
          <a:p>
            <a:r>
              <a:rPr lang="en-US" u="sng" dirty="0" smtClean="0">
                <a:solidFill>
                  <a:srgbClr val="FF0000"/>
                </a:solidFill>
                <a:latin typeface="Algerian" pitchFamily="82" charset="0"/>
              </a:rPr>
              <a:t>Romans chapter 2:1-16</a:t>
            </a:r>
            <a:endParaRPr lang="en-US" u="sng" dirty="0">
              <a:solidFill>
                <a:srgbClr val="FF0000"/>
              </a:solidFill>
              <a:latin typeface="Algerian" pitchFamily="82"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Grp="1" noChangeAspect="1" noChangeArrowheads="1"/>
          </p:cNvPicPr>
          <p:nvPr>
            <p:ph sz="half" idx="2"/>
          </p:nvPr>
        </p:nvPicPr>
        <p:blipFill>
          <a:blip r:embed="rId2"/>
          <a:srcRect/>
          <a:stretch>
            <a:fillRect/>
          </a:stretch>
        </p:blipFill>
        <p:spPr bwMode="auto">
          <a:xfrm>
            <a:off x="0" y="1219200"/>
            <a:ext cx="9144000" cy="5638800"/>
          </a:xfrm>
          <a:prstGeom prst="rect">
            <a:avLst/>
          </a:prstGeom>
          <a:noFill/>
          <a:ln w="9525">
            <a:noFill/>
            <a:miter lim="800000"/>
            <a:headEnd/>
            <a:tailEnd/>
          </a:ln>
        </p:spPr>
      </p:pic>
      <p:sp>
        <p:nvSpPr>
          <p:cNvPr id="2" name="Title 1"/>
          <p:cNvSpPr>
            <a:spLocks noGrp="1"/>
          </p:cNvSpPr>
          <p:nvPr>
            <p:ph type="title"/>
          </p:nvPr>
        </p:nvSpPr>
        <p:spPr/>
        <p:txBody>
          <a:bodyPr/>
          <a:lstStyle/>
          <a:p>
            <a:r>
              <a:rPr lang="en-US" u="sng" dirty="0" smtClean="0"/>
              <a:t>Judged by DEEDS or Beliefs</a:t>
            </a:r>
            <a:endParaRPr lang="en-US" u="sng" dirty="0"/>
          </a:p>
        </p:txBody>
      </p:sp>
      <p:sp>
        <p:nvSpPr>
          <p:cNvPr id="3" name="Content Placeholder 2"/>
          <p:cNvSpPr>
            <a:spLocks noGrp="1"/>
          </p:cNvSpPr>
          <p:nvPr>
            <p:ph sz="half" idx="1"/>
          </p:nvPr>
        </p:nvSpPr>
        <p:spPr>
          <a:xfrm>
            <a:off x="457200" y="3657600"/>
            <a:ext cx="8458200" cy="3200400"/>
          </a:xfrm>
        </p:spPr>
        <p:txBody>
          <a:bodyPr>
            <a:normAutofit/>
          </a:bodyPr>
          <a:lstStyle/>
          <a:p>
            <a:r>
              <a:rPr lang="en-US" dirty="0" smtClean="0">
                <a:solidFill>
                  <a:srgbClr val="FFFF00"/>
                </a:solidFill>
              </a:rPr>
              <a:t>“For the Son of man shall come in the glory of his Father with his angels; and then he shall reward every man according to his works.”  Matt.16:27 While we are judged by our deeds, what we believe has a strong bearing on what we do.  “If any man will do his will, he shall know of the doctrine, whether it be of God, or whether I speak of myself.”  John 7:17</a:t>
            </a:r>
            <a:endParaRPr lang="en-US" dirty="0">
              <a:solidFill>
                <a:srgbClr val="FFFF00"/>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sz="half" idx="2"/>
          </p:nvPr>
        </p:nvPicPr>
        <p:blipFill>
          <a:blip r:embed="rId2"/>
          <a:srcRect/>
          <a:stretch>
            <a:fillRect/>
          </a:stretch>
        </p:blipFill>
        <p:spPr bwMode="auto">
          <a:xfrm>
            <a:off x="0" y="1219200"/>
            <a:ext cx="9144000" cy="5638800"/>
          </a:xfrm>
          <a:prstGeom prst="rect">
            <a:avLst/>
          </a:prstGeom>
          <a:noFill/>
          <a:ln w="9525">
            <a:noFill/>
            <a:miter lim="800000"/>
            <a:headEnd/>
            <a:tailEnd/>
          </a:ln>
        </p:spPr>
      </p:pic>
      <p:sp>
        <p:nvSpPr>
          <p:cNvPr id="2" name="Title 1"/>
          <p:cNvSpPr>
            <a:spLocks noGrp="1"/>
          </p:cNvSpPr>
          <p:nvPr>
            <p:ph type="title"/>
          </p:nvPr>
        </p:nvSpPr>
        <p:spPr/>
        <p:txBody>
          <a:bodyPr/>
          <a:lstStyle/>
          <a:p>
            <a:r>
              <a:rPr lang="en-US" u="sng" dirty="0" smtClean="0">
                <a:solidFill>
                  <a:srgbClr val="002060"/>
                </a:solidFill>
              </a:rPr>
              <a:t>Beliefs Influence Actions</a:t>
            </a:r>
            <a:endParaRPr lang="en-US" u="sng" dirty="0">
              <a:solidFill>
                <a:srgbClr val="002060"/>
              </a:solidFill>
            </a:endParaRPr>
          </a:p>
        </p:txBody>
      </p:sp>
      <p:sp>
        <p:nvSpPr>
          <p:cNvPr id="3" name="Content Placeholder 2"/>
          <p:cNvSpPr>
            <a:spLocks noGrp="1"/>
          </p:cNvSpPr>
          <p:nvPr>
            <p:ph sz="half" idx="1"/>
          </p:nvPr>
        </p:nvSpPr>
        <p:spPr>
          <a:xfrm>
            <a:off x="457200" y="1600200"/>
            <a:ext cx="8686800" cy="4525963"/>
          </a:xfrm>
        </p:spPr>
        <p:txBody>
          <a:bodyPr>
            <a:normAutofit/>
          </a:bodyPr>
          <a:lstStyle/>
          <a:p>
            <a:r>
              <a:rPr lang="en-US" dirty="0" smtClean="0">
                <a:solidFill>
                  <a:srgbClr val="0070C0"/>
                </a:solidFill>
              </a:rPr>
              <a:t>“In speaking of the assassination of the President (Lincoln) and others, Jacob Thompson said that it was only removing them from office, that the killing of a tyrant was no murder.”  Internet, Bank of Wisdom, Louisville,KY.</a:t>
            </a:r>
            <a:endParaRPr lang="en-US" dirty="0">
              <a:solidFill>
                <a:srgbClr val="0070C0"/>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Grp="1" noChangeAspect="1" noChangeArrowheads="1"/>
          </p:cNvPicPr>
          <p:nvPr>
            <p:ph sz="half" idx="2"/>
          </p:nvPr>
        </p:nvPicPr>
        <p:blipFill>
          <a:blip r:embed="rId2"/>
          <a:srcRect/>
          <a:stretch>
            <a:fillRect/>
          </a:stretch>
        </p:blipFill>
        <p:spPr bwMode="auto">
          <a:xfrm>
            <a:off x="0" y="1143000"/>
            <a:ext cx="9144000" cy="5715000"/>
          </a:xfrm>
          <a:prstGeom prst="rect">
            <a:avLst/>
          </a:prstGeom>
          <a:noFill/>
          <a:ln w="9525">
            <a:noFill/>
            <a:miter lim="800000"/>
            <a:headEnd/>
            <a:tailEnd/>
          </a:ln>
        </p:spPr>
      </p:pic>
      <p:sp>
        <p:nvSpPr>
          <p:cNvPr id="2" name="Title 1"/>
          <p:cNvSpPr>
            <a:spLocks noGrp="1"/>
          </p:cNvSpPr>
          <p:nvPr>
            <p:ph type="title"/>
          </p:nvPr>
        </p:nvSpPr>
        <p:spPr/>
        <p:txBody>
          <a:bodyPr/>
          <a:lstStyle/>
          <a:p>
            <a:r>
              <a:rPr lang="en-US" u="sng" dirty="0" smtClean="0">
                <a:solidFill>
                  <a:srgbClr val="00B0F0"/>
                </a:solidFill>
                <a:latin typeface="Algerian" pitchFamily="82" charset="0"/>
              </a:rPr>
              <a:t>Seeking for immortality</a:t>
            </a:r>
            <a:endParaRPr lang="en-US" u="sng" dirty="0">
              <a:solidFill>
                <a:srgbClr val="00B0F0"/>
              </a:solidFill>
              <a:latin typeface="Algerian" pitchFamily="82" charset="0"/>
            </a:endParaRPr>
          </a:p>
        </p:txBody>
      </p:sp>
      <p:sp>
        <p:nvSpPr>
          <p:cNvPr id="3" name="Content Placeholder 2"/>
          <p:cNvSpPr>
            <a:spLocks noGrp="1"/>
          </p:cNvSpPr>
          <p:nvPr>
            <p:ph sz="half" idx="1"/>
          </p:nvPr>
        </p:nvSpPr>
        <p:spPr>
          <a:xfrm>
            <a:off x="457200" y="1600200"/>
            <a:ext cx="8305800" cy="4525963"/>
          </a:xfrm>
        </p:spPr>
        <p:txBody>
          <a:bodyPr>
            <a:noAutofit/>
          </a:bodyPr>
          <a:lstStyle/>
          <a:p>
            <a:r>
              <a:rPr lang="en-US" sz="2400" dirty="0" smtClean="0">
                <a:solidFill>
                  <a:srgbClr val="FFFF00"/>
                </a:solidFill>
              </a:rPr>
              <a:t>If we are to seek for immortality, then we obviously don’t have it yet.  Immortality will come at the Second Coming of Christ.</a:t>
            </a:r>
          </a:p>
          <a:p>
            <a:r>
              <a:rPr lang="en-US" sz="2400" dirty="0" smtClean="0">
                <a:solidFill>
                  <a:srgbClr val="FFFF00"/>
                </a:solidFill>
              </a:rPr>
              <a:t> “Behold, I shew you a mystery; We shall not all sleep, but we shall all be changed, </a:t>
            </a:r>
            <a:r>
              <a:rPr lang="en-US" sz="2400" dirty="0">
                <a:solidFill>
                  <a:srgbClr val="FFFF00"/>
                </a:solidFill>
              </a:rPr>
              <a:t> </a:t>
            </a:r>
            <a:r>
              <a:rPr lang="en-US" sz="2400" dirty="0" smtClean="0">
                <a:solidFill>
                  <a:srgbClr val="FFFF00"/>
                </a:solidFill>
              </a:rPr>
              <a:t>In a moment, in the twinkling of an eye, at the last trump: for the trumpet shall sound, and the dead shall be raised incorruptible, and we shall be changed.  For this corruptible must put on incorruption, and this mortal must put on immortality. </a:t>
            </a:r>
            <a:r>
              <a:rPr lang="en-US" sz="2400" dirty="0">
                <a:solidFill>
                  <a:srgbClr val="FFFF00"/>
                </a:solidFill>
              </a:rPr>
              <a:t> </a:t>
            </a:r>
            <a:r>
              <a:rPr lang="en-US" sz="2400" dirty="0" smtClean="0">
                <a:solidFill>
                  <a:srgbClr val="FFFF00"/>
                </a:solidFill>
              </a:rPr>
              <a:t>So when this corruptible shall have put on incorruption, and this mortal shall have put on immortality, then shall be brought to pass the saying that is written, Death is swallowed up in victory.” 1Cor. 15:51-54</a:t>
            </a:r>
            <a:endParaRPr lang="en-US" sz="2400" dirty="0">
              <a:solidFill>
                <a:srgbClr val="FFFF00"/>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Grp="1" noChangeAspect="1" noChangeArrowheads="1"/>
          </p:cNvPicPr>
          <p:nvPr>
            <p:ph sz="half" idx="1"/>
          </p:nvPr>
        </p:nvPicPr>
        <p:blipFill>
          <a:blip r:embed="rId2"/>
          <a:srcRect/>
          <a:stretch>
            <a:fillRect/>
          </a:stretch>
        </p:blipFill>
        <p:spPr bwMode="auto">
          <a:xfrm>
            <a:off x="0" y="1219200"/>
            <a:ext cx="9144000" cy="5638800"/>
          </a:xfrm>
          <a:prstGeom prst="rect">
            <a:avLst/>
          </a:prstGeom>
          <a:noFill/>
          <a:ln w="9525">
            <a:noFill/>
            <a:miter lim="800000"/>
            <a:headEnd/>
            <a:tailEnd/>
          </a:ln>
        </p:spPr>
      </p:pic>
      <p:sp>
        <p:nvSpPr>
          <p:cNvPr id="2" name="Title 1"/>
          <p:cNvSpPr>
            <a:spLocks noGrp="1"/>
          </p:cNvSpPr>
          <p:nvPr>
            <p:ph type="title"/>
          </p:nvPr>
        </p:nvSpPr>
        <p:spPr/>
        <p:txBody>
          <a:bodyPr/>
          <a:lstStyle/>
          <a:p>
            <a:r>
              <a:rPr lang="en-US" u="sng" dirty="0" smtClean="0">
                <a:solidFill>
                  <a:srgbClr val="C00000"/>
                </a:solidFill>
                <a:latin typeface="Algerian" pitchFamily="82" charset="0"/>
              </a:rPr>
              <a:t>To the Jew first</a:t>
            </a:r>
            <a:endParaRPr lang="en-US" u="sng" dirty="0">
              <a:solidFill>
                <a:srgbClr val="C00000"/>
              </a:solidFill>
              <a:latin typeface="Algerian" pitchFamily="82" charset="0"/>
            </a:endParaRPr>
          </a:p>
        </p:txBody>
      </p:sp>
      <p:sp>
        <p:nvSpPr>
          <p:cNvPr id="4" name="Content Placeholder 3"/>
          <p:cNvSpPr>
            <a:spLocks noGrp="1"/>
          </p:cNvSpPr>
          <p:nvPr>
            <p:ph sz="half" idx="2"/>
          </p:nvPr>
        </p:nvSpPr>
        <p:spPr>
          <a:xfrm>
            <a:off x="1524000" y="1600200"/>
            <a:ext cx="7162800" cy="4495799"/>
          </a:xfrm>
        </p:spPr>
        <p:txBody>
          <a:bodyPr>
            <a:normAutofit/>
          </a:bodyPr>
          <a:lstStyle/>
          <a:p>
            <a:r>
              <a:rPr lang="en-US" dirty="0" smtClean="0">
                <a:solidFill>
                  <a:srgbClr val="FF0000"/>
                </a:solidFill>
              </a:rPr>
              <a:t>Victory or judgment came to the Jew first, not in the sense of time, but because the revelation of God’s character came to them in a pre-eminent way, above and beyond others.  The point here is that ‘God is no respecter of persons’.</a:t>
            </a:r>
            <a:endParaRPr lang="en-US" dirty="0">
              <a:solidFill>
                <a:srgbClr val="FF0000"/>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Grp="1" noChangeAspect="1" noChangeArrowheads="1"/>
          </p:cNvPicPr>
          <p:nvPr>
            <p:ph sz="half" idx="2"/>
          </p:nvPr>
        </p:nvPicPr>
        <p:blipFill>
          <a:blip r:embed="rId2"/>
          <a:srcRect/>
          <a:stretch>
            <a:fillRect/>
          </a:stretch>
        </p:blipFill>
        <p:spPr bwMode="auto">
          <a:xfrm>
            <a:off x="0" y="1143000"/>
            <a:ext cx="9144000" cy="5715000"/>
          </a:xfrm>
          <a:prstGeom prst="rect">
            <a:avLst/>
          </a:prstGeom>
          <a:noFill/>
          <a:ln w="9525">
            <a:noFill/>
            <a:miter lim="800000"/>
            <a:headEnd/>
            <a:tailEnd/>
          </a:ln>
        </p:spPr>
      </p:pic>
      <p:sp>
        <p:nvSpPr>
          <p:cNvPr id="2" name="Title 1"/>
          <p:cNvSpPr>
            <a:spLocks noGrp="1"/>
          </p:cNvSpPr>
          <p:nvPr>
            <p:ph type="title"/>
          </p:nvPr>
        </p:nvSpPr>
        <p:spPr/>
        <p:txBody>
          <a:bodyPr/>
          <a:lstStyle/>
          <a:p>
            <a:r>
              <a:rPr lang="en-US" u="sng" dirty="0" smtClean="0">
                <a:solidFill>
                  <a:schemeClr val="accent6">
                    <a:lumMod val="75000"/>
                  </a:schemeClr>
                </a:solidFill>
                <a:latin typeface="Aharoni" pitchFamily="2" charset="-79"/>
                <a:cs typeface="Aharoni" pitchFamily="2" charset="-79"/>
              </a:rPr>
              <a:t>To Adventism</a:t>
            </a:r>
            <a:endParaRPr lang="en-US" u="sng" dirty="0">
              <a:solidFill>
                <a:schemeClr val="accent6">
                  <a:lumMod val="75000"/>
                </a:schemeClr>
              </a:solidFill>
              <a:latin typeface="Aharoni" pitchFamily="2" charset="-79"/>
              <a:cs typeface="Aharoni" pitchFamily="2" charset="-79"/>
            </a:endParaRPr>
          </a:p>
        </p:txBody>
      </p:sp>
      <p:sp>
        <p:nvSpPr>
          <p:cNvPr id="3" name="Content Placeholder 2"/>
          <p:cNvSpPr>
            <a:spLocks noGrp="1"/>
          </p:cNvSpPr>
          <p:nvPr>
            <p:ph sz="half" idx="1"/>
          </p:nvPr>
        </p:nvSpPr>
        <p:spPr>
          <a:xfrm>
            <a:off x="457200" y="1600201"/>
            <a:ext cx="8382000" cy="1828800"/>
          </a:xfrm>
        </p:spPr>
        <p:txBody>
          <a:bodyPr>
            <a:noAutofit/>
          </a:bodyPr>
          <a:lstStyle/>
          <a:p>
            <a:r>
              <a:rPr lang="en-US" sz="2400" dirty="0" smtClean="0">
                <a:solidFill>
                  <a:srgbClr val="FFFF00"/>
                </a:solidFill>
              </a:rPr>
              <a:t>With SDAdventism, judgment will come first in respect of time.  It will occur before the Latter Rain falls.  “And the LORD said unto him, Go through the midst of the city, through the midst of Jerusalem, and set a mark upon the foreheads of the men that sigh and that cry for all the abominations that be done in the midst thereof.  And to the others he said in mine hearing, Go ye after him through the city, and smite: let not your eye spare, neither have ye pity: </a:t>
            </a:r>
            <a:br>
              <a:rPr lang="en-US" sz="2400" dirty="0" smtClean="0">
                <a:solidFill>
                  <a:srgbClr val="FFFF00"/>
                </a:solidFill>
              </a:rPr>
            </a:br>
            <a:r>
              <a:rPr lang="en-US" sz="2400" dirty="0" smtClean="0">
                <a:solidFill>
                  <a:srgbClr val="FFFF00"/>
                </a:solidFill>
              </a:rPr>
              <a:t>Slay utterly old and young, both maids, and little children, and women: but come not near any man upon whom is the mark; and begin at my sanctuary. Then they began at the ancient men which were before the house.”  Ezekiel 9:4-6  “For the time is come that judgment must begin at the house of God: and if it first begin at us,”  1Peter 4:17</a:t>
            </a:r>
            <a:endParaRPr lang="en-US" sz="2400" dirty="0">
              <a:solidFill>
                <a:srgbClr val="FFFF00"/>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sz="half" idx="2"/>
          </p:nvPr>
        </p:nvPicPr>
        <p:blipFill>
          <a:blip r:embed="rId2"/>
          <a:srcRect/>
          <a:stretch>
            <a:fillRect/>
          </a:stretch>
        </p:blipFill>
        <p:spPr bwMode="auto">
          <a:xfrm>
            <a:off x="0" y="1219200"/>
            <a:ext cx="9296399" cy="5638800"/>
          </a:xfrm>
          <a:prstGeom prst="rect">
            <a:avLst/>
          </a:prstGeom>
          <a:noFill/>
          <a:ln w="9525">
            <a:noFill/>
            <a:miter lim="800000"/>
            <a:headEnd/>
            <a:tailEnd/>
          </a:ln>
        </p:spPr>
      </p:pic>
      <p:sp>
        <p:nvSpPr>
          <p:cNvPr id="2" name="Title 1"/>
          <p:cNvSpPr>
            <a:spLocks noGrp="1"/>
          </p:cNvSpPr>
          <p:nvPr>
            <p:ph type="title"/>
          </p:nvPr>
        </p:nvSpPr>
        <p:spPr/>
        <p:txBody>
          <a:bodyPr>
            <a:normAutofit fontScale="90000"/>
          </a:bodyPr>
          <a:lstStyle/>
          <a:p>
            <a:r>
              <a:rPr lang="en-US" u="sng" dirty="0" smtClean="0">
                <a:solidFill>
                  <a:srgbClr val="C00000"/>
                </a:solidFill>
                <a:latin typeface="Algerian" pitchFamily="82" charset="0"/>
              </a:rPr>
              <a:t>God is no respecter of People</a:t>
            </a:r>
            <a:endParaRPr lang="en-US" u="sng" dirty="0">
              <a:solidFill>
                <a:srgbClr val="C00000"/>
              </a:solidFill>
              <a:latin typeface="Algerian" pitchFamily="82" charset="0"/>
            </a:endParaRPr>
          </a:p>
        </p:txBody>
      </p:sp>
      <p:sp>
        <p:nvSpPr>
          <p:cNvPr id="3" name="Content Placeholder 2"/>
          <p:cNvSpPr>
            <a:spLocks noGrp="1"/>
          </p:cNvSpPr>
          <p:nvPr>
            <p:ph sz="half" idx="1"/>
          </p:nvPr>
        </p:nvSpPr>
        <p:spPr>
          <a:xfrm>
            <a:off x="457200" y="1600200"/>
            <a:ext cx="8686800" cy="4525963"/>
          </a:xfrm>
        </p:spPr>
        <p:txBody>
          <a:bodyPr/>
          <a:lstStyle/>
          <a:p>
            <a:r>
              <a:rPr lang="en-US" dirty="0" smtClean="0">
                <a:solidFill>
                  <a:srgbClr val="FFFF00"/>
                </a:solidFill>
              </a:rPr>
              <a:t>No matter who we are, no matter what our station in life, and no matter what our background or culture or education, God will justly and fairly judge every human being.  This judgment began in 1844.</a:t>
            </a:r>
            <a:endParaRPr lang="en-US" dirty="0">
              <a:solidFill>
                <a:srgbClr val="FFFF00"/>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Romans 2:12-16</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a:t>
            </a:r>
            <a:r>
              <a:rPr lang="en-US" u="sng" dirty="0" smtClean="0"/>
              <a:t>For as many as have sinned without law shall also perish without law: and as many as have sinned in the law shall be judged by the law</a:t>
            </a:r>
            <a:r>
              <a:rPr lang="en-US" dirty="0" smtClean="0"/>
              <a:t>;  (For not the hearers of the law are just before God, but the doers of the law shall be justified.  For when the Gentiles, which have not the law, do by nature the things contained in the law, these, having not the law, are a law unto themselves:   Which shew the work of the law written in their hearts, their conscience also bearing witness, and their thoughts the mean while accusing or else excusing one another;)  In the day when God shall judge the secrets of men by Jesus Christ according to my gospel.”</a:t>
            </a:r>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sz="half" idx="2"/>
          </p:nvPr>
        </p:nvPicPr>
        <p:blipFill>
          <a:blip r:embed="rId2"/>
          <a:srcRect/>
          <a:stretch>
            <a:fillRect/>
          </a:stretch>
        </p:blipFill>
        <p:spPr bwMode="auto">
          <a:xfrm>
            <a:off x="0" y="1219200"/>
            <a:ext cx="9144000" cy="5638800"/>
          </a:xfrm>
          <a:prstGeom prst="rect">
            <a:avLst/>
          </a:prstGeom>
          <a:noFill/>
          <a:ln w="9525">
            <a:noFill/>
            <a:miter lim="800000"/>
            <a:headEnd/>
            <a:tailEnd/>
          </a:ln>
        </p:spPr>
      </p:pic>
      <p:sp>
        <p:nvSpPr>
          <p:cNvPr id="2" name="Title 1"/>
          <p:cNvSpPr>
            <a:spLocks noGrp="1"/>
          </p:cNvSpPr>
          <p:nvPr>
            <p:ph type="title"/>
          </p:nvPr>
        </p:nvSpPr>
        <p:spPr/>
        <p:txBody>
          <a:bodyPr/>
          <a:lstStyle/>
          <a:p>
            <a:r>
              <a:rPr lang="en-US" u="sng" dirty="0" smtClean="0">
                <a:solidFill>
                  <a:srgbClr val="002060"/>
                </a:solidFill>
                <a:latin typeface="Algerian" pitchFamily="82" charset="0"/>
              </a:rPr>
              <a:t>No excuses from anyone</a:t>
            </a:r>
            <a:endParaRPr lang="en-US" u="sng" dirty="0">
              <a:solidFill>
                <a:srgbClr val="002060"/>
              </a:solidFill>
              <a:latin typeface="Algerian" pitchFamily="82" charset="0"/>
            </a:endParaRPr>
          </a:p>
        </p:txBody>
      </p:sp>
      <p:sp>
        <p:nvSpPr>
          <p:cNvPr id="3" name="Content Placeholder 2"/>
          <p:cNvSpPr>
            <a:spLocks noGrp="1"/>
          </p:cNvSpPr>
          <p:nvPr>
            <p:ph sz="half" idx="1"/>
          </p:nvPr>
        </p:nvSpPr>
        <p:spPr>
          <a:xfrm>
            <a:off x="457200" y="1600200"/>
            <a:ext cx="8686800" cy="4525963"/>
          </a:xfrm>
        </p:spPr>
        <p:txBody>
          <a:bodyPr>
            <a:normAutofit fontScale="92500" lnSpcReduction="10000"/>
          </a:bodyPr>
          <a:lstStyle/>
          <a:p>
            <a:r>
              <a:rPr lang="en-US" dirty="0" smtClean="0">
                <a:solidFill>
                  <a:srgbClr val="FF0000"/>
                </a:solidFill>
              </a:rPr>
              <a:t>Many have never heard of Christ or of the ten commandments, but nevertheless, they will be judged, because chapter 1 declared that through nature all mankind has a knowledge of God so that no one is without excuse.  </a:t>
            </a:r>
          </a:p>
          <a:p>
            <a:r>
              <a:rPr lang="en-US" dirty="0" smtClean="0">
                <a:solidFill>
                  <a:srgbClr val="FF0000"/>
                </a:solidFill>
              </a:rPr>
              <a:t>“For the invisible things of him from the creation of the world are clearly seen, being understood by the things that are made, even his eternal power and Godhead; so that they are without excuse:”  verse 20</a:t>
            </a:r>
          </a:p>
          <a:p>
            <a:r>
              <a:rPr lang="en-US" dirty="0" smtClean="0">
                <a:solidFill>
                  <a:srgbClr val="FF0000"/>
                </a:solidFill>
              </a:rPr>
              <a:t>“He was not that Light, but was sent to bear witness of that Light.  That was the true Light, which lighteth every man that cometh into the world.” John 1:9</a:t>
            </a:r>
            <a:endParaRPr lang="en-US" dirty="0">
              <a:solidFill>
                <a:srgbClr val="FF000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Grp="1" noChangeAspect="1" noChangeArrowheads="1"/>
          </p:cNvPicPr>
          <p:nvPr>
            <p:ph sz="half" idx="2"/>
          </p:nvPr>
        </p:nvPicPr>
        <p:blipFill>
          <a:blip r:embed="rId2" cstate="print"/>
          <a:srcRect/>
          <a:stretch>
            <a:fillRect/>
          </a:stretch>
        </p:blipFill>
        <p:spPr bwMode="auto">
          <a:xfrm>
            <a:off x="-152400" y="1143000"/>
            <a:ext cx="9448800" cy="5867400"/>
          </a:xfrm>
          <a:prstGeom prst="rect">
            <a:avLst/>
          </a:prstGeom>
          <a:noFill/>
          <a:ln w="9525">
            <a:noFill/>
            <a:miter lim="800000"/>
            <a:headEnd/>
            <a:tailEnd/>
          </a:ln>
        </p:spPr>
      </p:pic>
      <p:sp>
        <p:nvSpPr>
          <p:cNvPr id="2" name="Title 1"/>
          <p:cNvSpPr>
            <a:spLocks noGrp="1"/>
          </p:cNvSpPr>
          <p:nvPr>
            <p:ph type="title"/>
          </p:nvPr>
        </p:nvSpPr>
        <p:spPr/>
        <p:txBody>
          <a:bodyPr/>
          <a:lstStyle/>
          <a:p>
            <a:r>
              <a:rPr lang="en-US" u="sng" dirty="0" smtClean="0">
                <a:solidFill>
                  <a:srgbClr val="FF0000"/>
                </a:solidFill>
              </a:rPr>
              <a:t>Never Heard</a:t>
            </a:r>
            <a:endParaRPr lang="en-US" u="sng" dirty="0">
              <a:solidFill>
                <a:srgbClr val="FF0000"/>
              </a:solidFill>
            </a:endParaRPr>
          </a:p>
        </p:txBody>
      </p:sp>
      <p:sp>
        <p:nvSpPr>
          <p:cNvPr id="3" name="Content Placeholder 2"/>
          <p:cNvSpPr>
            <a:spLocks noGrp="1"/>
          </p:cNvSpPr>
          <p:nvPr>
            <p:ph sz="half" idx="1"/>
          </p:nvPr>
        </p:nvSpPr>
        <p:spPr>
          <a:xfrm>
            <a:off x="457200" y="4724400"/>
            <a:ext cx="8458200" cy="2133600"/>
          </a:xfrm>
        </p:spPr>
        <p:txBody>
          <a:bodyPr>
            <a:normAutofit fontScale="92500"/>
          </a:bodyPr>
          <a:lstStyle/>
          <a:p>
            <a:r>
              <a:rPr lang="en-US" dirty="0" smtClean="0">
                <a:solidFill>
                  <a:srgbClr val="002060"/>
                </a:solidFill>
              </a:rPr>
              <a:t>Some will be in heaven because they responded to all the light they had, and yet, never heard the name of Christ.  “And one shall say unto him, What are these wounds in thine hands? Then he shall answer, Those with which I was wounded in the house of my friends.“  Zech. 13:6</a:t>
            </a:r>
            <a:endParaRPr lang="en-US" dirty="0">
              <a:solidFill>
                <a:srgbClr val="002060"/>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sz="half" idx="2"/>
          </p:nvPr>
        </p:nvPicPr>
        <p:blipFill>
          <a:blip r:embed="rId2"/>
          <a:srcRect/>
          <a:stretch>
            <a:fillRect/>
          </a:stretch>
        </p:blipFill>
        <p:spPr bwMode="auto">
          <a:xfrm>
            <a:off x="0" y="1143000"/>
            <a:ext cx="9144000" cy="5715000"/>
          </a:xfrm>
          <a:prstGeom prst="rect">
            <a:avLst/>
          </a:prstGeom>
          <a:noFill/>
          <a:ln w="9525">
            <a:noFill/>
            <a:miter lim="800000"/>
            <a:headEnd/>
            <a:tailEnd/>
          </a:ln>
        </p:spPr>
      </p:pic>
      <p:sp>
        <p:nvSpPr>
          <p:cNvPr id="2" name="Title 1"/>
          <p:cNvSpPr>
            <a:spLocks noGrp="1"/>
          </p:cNvSpPr>
          <p:nvPr>
            <p:ph type="title"/>
          </p:nvPr>
        </p:nvSpPr>
        <p:spPr/>
        <p:txBody>
          <a:bodyPr/>
          <a:lstStyle/>
          <a:p>
            <a:r>
              <a:rPr lang="en-US" u="sng" dirty="0" smtClean="0"/>
              <a:t>Fairness and Equity</a:t>
            </a:r>
            <a:endParaRPr lang="en-US" u="sng" dirty="0"/>
          </a:p>
        </p:txBody>
      </p:sp>
      <p:sp>
        <p:nvSpPr>
          <p:cNvPr id="3" name="Content Placeholder 2"/>
          <p:cNvSpPr>
            <a:spLocks noGrp="1"/>
          </p:cNvSpPr>
          <p:nvPr>
            <p:ph sz="half" idx="1"/>
          </p:nvPr>
        </p:nvSpPr>
        <p:spPr/>
        <p:txBody>
          <a:bodyPr>
            <a:normAutofit fontScale="85000" lnSpcReduction="20000"/>
          </a:bodyPr>
          <a:lstStyle/>
          <a:p>
            <a:r>
              <a:rPr lang="en-US" dirty="0" smtClean="0">
                <a:solidFill>
                  <a:srgbClr val="FFFF00"/>
                </a:solidFill>
              </a:rPr>
              <a:t>We will not be judged according to what we haven’t heard, but according to what we have heard.  Those who have received more light will be judged accordingly.  Sin, wherever found, will be judged fairly.  Two things are sure:</a:t>
            </a:r>
          </a:p>
          <a:p>
            <a:r>
              <a:rPr lang="en-US" dirty="0" smtClean="0">
                <a:solidFill>
                  <a:srgbClr val="FFFF00"/>
                </a:solidFill>
              </a:rPr>
              <a:t>1. God will judge justly.</a:t>
            </a:r>
          </a:p>
          <a:p>
            <a:r>
              <a:rPr lang="en-US" dirty="0" smtClean="0">
                <a:solidFill>
                  <a:srgbClr val="FFFF00"/>
                </a:solidFill>
              </a:rPr>
              <a:t>2. All will be judged according to the light they received.</a:t>
            </a:r>
            <a:endParaRPr lang="en-US" dirty="0">
              <a:solidFill>
                <a:srgbClr val="FFFF0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Grp="1" noChangeAspect="1" noChangeArrowheads="1"/>
          </p:cNvPicPr>
          <p:nvPr>
            <p:ph sz="half" idx="1"/>
          </p:nvPr>
        </p:nvPicPr>
        <p:blipFill>
          <a:blip r:embed="rId2"/>
          <a:srcRect/>
          <a:stretch>
            <a:fillRect/>
          </a:stretch>
        </p:blipFill>
        <p:spPr bwMode="auto">
          <a:xfrm>
            <a:off x="0" y="1371600"/>
            <a:ext cx="9144000" cy="5486400"/>
          </a:xfrm>
          <a:prstGeom prst="rect">
            <a:avLst/>
          </a:prstGeom>
          <a:noFill/>
          <a:ln w="9525">
            <a:noFill/>
            <a:miter lim="800000"/>
            <a:headEnd/>
            <a:tailEnd/>
          </a:ln>
        </p:spPr>
      </p:pic>
      <p:sp>
        <p:nvSpPr>
          <p:cNvPr id="2" name="Title 1"/>
          <p:cNvSpPr>
            <a:spLocks noGrp="1"/>
          </p:cNvSpPr>
          <p:nvPr>
            <p:ph type="title"/>
          </p:nvPr>
        </p:nvSpPr>
        <p:spPr/>
        <p:txBody>
          <a:bodyPr/>
          <a:lstStyle/>
          <a:p>
            <a:r>
              <a:rPr lang="en-US" u="sng" dirty="0" smtClean="0">
                <a:solidFill>
                  <a:srgbClr val="00B050"/>
                </a:solidFill>
              </a:rPr>
              <a:t>Summary of Chapter 1</a:t>
            </a:r>
            <a:endParaRPr lang="en-US" u="sng" dirty="0">
              <a:solidFill>
                <a:srgbClr val="00B050"/>
              </a:solidFill>
            </a:endParaRPr>
          </a:p>
        </p:txBody>
      </p:sp>
      <p:sp>
        <p:nvSpPr>
          <p:cNvPr id="4" name="Content Placeholder 3"/>
          <p:cNvSpPr>
            <a:spLocks noGrp="1"/>
          </p:cNvSpPr>
          <p:nvPr>
            <p:ph sz="half" idx="2"/>
          </p:nvPr>
        </p:nvSpPr>
        <p:spPr>
          <a:xfrm>
            <a:off x="381000" y="1600200"/>
            <a:ext cx="8305800" cy="4525963"/>
          </a:xfrm>
        </p:spPr>
        <p:txBody>
          <a:bodyPr>
            <a:normAutofit/>
          </a:bodyPr>
          <a:lstStyle/>
          <a:p>
            <a:r>
              <a:rPr lang="en-US" dirty="0" smtClean="0"/>
              <a:t>1. Romans 1:1-7 Paul greets the Romans.</a:t>
            </a:r>
          </a:p>
          <a:p>
            <a:r>
              <a:rPr lang="en-US" dirty="0" smtClean="0"/>
              <a:t>2. verses 8-15 Paul wants the best for the Roman Christians.</a:t>
            </a:r>
          </a:p>
          <a:p>
            <a:r>
              <a:rPr lang="en-US" dirty="0" smtClean="0"/>
              <a:t>3. verses 16,17 Paul’s gospel crystallized.</a:t>
            </a:r>
          </a:p>
          <a:p>
            <a:r>
              <a:rPr lang="en-US" dirty="0" smtClean="0"/>
              <a:t>4. verses 18-20 </a:t>
            </a:r>
            <a:r>
              <a:rPr lang="en-US" u="sng" dirty="0" smtClean="0"/>
              <a:t>Through creation, all mankind can know of God’s power and goodness.</a:t>
            </a:r>
          </a:p>
          <a:p>
            <a:r>
              <a:rPr lang="en-US" dirty="0" smtClean="0"/>
              <a:t>5. verses 21-32 Mankind has foolishly rejected their Maker.</a:t>
            </a:r>
          </a:p>
          <a:p>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sz="half" idx="2"/>
          </p:nvPr>
        </p:nvPicPr>
        <p:blipFill>
          <a:blip r:embed="rId2"/>
          <a:srcRect/>
          <a:stretch>
            <a:fillRect/>
          </a:stretch>
        </p:blipFill>
        <p:spPr bwMode="auto">
          <a:xfrm>
            <a:off x="0" y="1143000"/>
            <a:ext cx="9144000" cy="5715000"/>
          </a:xfrm>
          <a:prstGeom prst="rect">
            <a:avLst/>
          </a:prstGeom>
          <a:noFill/>
          <a:ln w="9525">
            <a:noFill/>
            <a:miter lim="800000"/>
            <a:headEnd/>
            <a:tailEnd/>
          </a:ln>
        </p:spPr>
      </p:pic>
      <p:sp>
        <p:nvSpPr>
          <p:cNvPr id="2" name="Title 1"/>
          <p:cNvSpPr>
            <a:spLocks noGrp="1"/>
          </p:cNvSpPr>
          <p:nvPr>
            <p:ph type="title"/>
          </p:nvPr>
        </p:nvSpPr>
        <p:spPr/>
        <p:txBody>
          <a:bodyPr/>
          <a:lstStyle/>
          <a:p>
            <a:r>
              <a:rPr lang="en-US" u="sng" dirty="0" smtClean="0">
                <a:solidFill>
                  <a:srgbClr val="0070C0"/>
                </a:solidFill>
              </a:rPr>
              <a:t>The Life Giver</a:t>
            </a:r>
            <a:endParaRPr lang="en-US" u="sng" dirty="0">
              <a:solidFill>
                <a:srgbClr val="0070C0"/>
              </a:solidFill>
            </a:endParaRPr>
          </a:p>
        </p:txBody>
      </p:sp>
      <p:sp>
        <p:nvSpPr>
          <p:cNvPr id="3" name="Content Placeholder 2"/>
          <p:cNvSpPr>
            <a:spLocks noGrp="1"/>
          </p:cNvSpPr>
          <p:nvPr>
            <p:ph sz="half" idx="1"/>
          </p:nvPr>
        </p:nvSpPr>
        <p:spPr>
          <a:xfrm>
            <a:off x="457200" y="4572000"/>
            <a:ext cx="8534400" cy="2286000"/>
          </a:xfrm>
        </p:spPr>
        <p:txBody>
          <a:bodyPr>
            <a:normAutofit fontScale="92500" lnSpcReduction="10000"/>
          </a:bodyPr>
          <a:lstStyle/>
          <a:p>
            <a:r>
              <a:rPr lang="en-US" dirty="0" smtClean="0">
                <a:solidFill>
                  <a:srgbClr val="002060"/>
                </a:solidFill>
              </a:rPr>
              <a:t>“In him was life; and the life was the light of men. </a:t>
            </a:r>
            <a:r>
              <a:rPr lang="en-US" dirty="0" smtClean="0">
                <a:solidFill>
                  <a:srgbClr val="002060"/>
                </a:solidFill>
              </a:rPr>
              <a:t>  </a:t>
            </a:r>
            <a:r>
              <a:rPr lang="en-US" dirty="0" smtClean="0">
                <a:solidFill>
                  <a:srgbClr val="002060"/>
                </a:solidFill>
              </a:rPr>
              <a:t>And the light shineth in darkness; and the darkness </a:t>
            </a:r>
            <a:r>
              <a:rPr lang="en-US" dirty="0" smtClean="0">
                <a:solidFill>
                  <a:srgbClr val="002060"/>
                </a:solidFill>
              </a:rPr>
              <a:t>com</a:t>
            </a:r>
            <a:r>
              <a:rPr lang="en-US" dirty="0" smtClean="0">
                <a:solidFill>
                  <a:srgbClr val="002060"/>
                </a:solidFill>
              </a:rPr>
              <a:t>prehended it not</a:t>
            </a:r>
            <a:r>
              <a:rPr lang="en-US" dirty="0" smtClean="0">
                <a:solidFill>
                  <a:srgbClr val="002060"/>
                </a:solidFill>
              </a:rPr>
              <a:t>.” John 1:4,5  Christ gives life to all.  Even if we have had little light, nevertheless, a rejection of that light is rejecting the very life of God  and thereby cutting us off from Him.  God is not arbitrary.</a:t>
            </a:r>
            <a:endParaRPr lang="en-US" dirty="0">
              <a:solidFill>
                <a:srgbClr val="002060"/>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sz="half" idx="2"/>
          </p:nvPr>
        </p:nvPicPr>
        <p:blipFill>
          <a:blip r:embed="rId2"/>
          <a:srcRect/>
          <a:stretch>
            <a:fillRect/>
          </a:stretch>
        </p:blipFill>
        <p:spPr bwMode="auto">
          <a:xfrm>
            <a:off x="0" y="1219200"/>
            <a:ext cx="9144000" cy="5638800"/>
          </a:xfrm>
          <a:prstGeom prst="rect">
            <a:avLst/>
          </a:prstGeom>
          <a:noFill/>
          <a:ln w="9525">
            <a:noFill/>
            <a:miter lim="800000"/>
            <a:headEnd/>
            <a:tailEnd/>
          </a:ln>
        </p:spPr>
      </p:pic>
      <p:sp>
        <p:nvSpPr>
          <p:cNvPr id="2" name="Title 1"/>
          <p:cNvSpPr>
            <a:spLocks noGrp="1"/>
          </p:cNvSpPr>
          <p:nvPr>
            <p:ph type="title"/>
          </p:nvPr>
        </p:nvSpPr>
        <p:spPr/>
        <p:txBody>
          <a:bodyPr/>
          <a:lstStyle/>
          <a:p>
            <a:r>
              <a:rPr lang="en-US" u="sng" dirty="0" smtClean="0">
                <a:solidFill>
                  <a:srgbClr val="002060"/>
                </a:solidFill>
              </a:rPr>
              <a:t>Summary of Romans 2:1-16</a:t>
            </a:r>
            <a:endParaRPr lang="en-US" u="sng" dirty="0">
              <a:solidFill>
                <a:srgbClr val="002060"/>
              </a:solidFill>
            </a:endParaRPr>
          </a:p>
        </p:txBody>
      </p:sp>
      <p:sp>
        <p:nvSpPr>
          <p:cNvPr id="3" name="Content Placeholder 2"/>
          <p:cNvSpPr>
            <a:spLocks noGrp="1"/>
          </p:cNvSpPr>
          <p:nvPr>
            <p:ph sz="half" idx="1"/>
          </p:nvPr>
        </p:nvSpPr>
        <p:spPr>
          <a:xfrm>
            <a:off x="457200" y="1219200"/>
            <a:ext cx="8458200" cy="4343399"/>
          </a:xfrm>
        </p:spPr>
        <p:txBody>
          <a:bodyPr>
            <a:noAutofit/>
          </a:bodyPr>
          <a:lstStyle/>
          <a:p>
            <a:r>
              <a:rPr lang="en-US" sz="1400" dirty="0" smtClean="0">
                <a:solidFill>
                  <a:srgbClr val="FFFF00"/>
                </a:solidFill>
              </a:rPr>
              <a:t>1.  The very fact that we know when another does wrong reveals that God has given us an awareness of right and wrong.  No one has an excuse.</a:t>
            </a:r>
          </a:p>
          <a:p>
            <a:r>
              <a:rPr lang="en-US" sz="1400" dirty="0" smtClean="0">
                <a:solidFill>
                  <a:srgbClr val="FFFF00"/>
                </a:solidFill>
              </a:rPr>
              <a:t>2.  When seeing others do wrong, it should humble us because, apart from Christ, we do the same things.</a:t>
            </a:r>
          </a:p>
          <a:p>
            <a:r>
              <a:rPr lang="en-US" sz="1400" dirty="0" smtClean="0">
                <a:solidFill>
                  <a:srgbClr val="FFFF00"/>
                </a:solidFill>
              </a:rPr>
              <a:t>3. Since we are dependent upon Christ for all goodness, it should lead us to be gentle and, not harsh, toward our fellow man.</a:t>
            </a:r>
          </a:p>
          <a:p>
            <a:r>
              <a:rPr lang="en-US" sz="1400" dirty="0" smtClean="0">
                <a:solidFill>
                  <a:srgbClr val="FFFF00"/>
                </a:solidFill>
              </a:rPr>
              <a:t>4.  Since all men have received some awareness of God, all will be judged based on the light given.</a:t>
            </a:r>
          </a:p>
          <a:p>
            <a:r>
              <a:rPr lang="en-US" sz="1400" dirty="0" smtClean="0">
                <a:solidFill>
                  <a:srgbClr val="FFFF00"/>
                </a:solidFill>
              </a:rPr>
              <a:t>5.  God’s judgment will be utterly fair.</a:t>
            </a:r>
          </a:p>
          <a:p>
            <a:r>
              <a:rPr lang="en-US" sz="1400" dirty="0" smtClean="0">
                <a:solidFill>
                  <a:srgbClr val="FFFF00"/>
                </a:solidFill>
              </a:rPr>
              <a:t>“And they sing the song of Moses the servant of God, and the song of the Lamb, saying, Great and marvellous are thy works, Lord God Almighty; just and true are thy ways, thou King of saints. </a:t>
            </a:r>
            <a:r>
              <a:rPr lang="en-US" sz="1400" dirty="0" smtClean="0">
                <a:solidFill>
                  <a:srgbClr val="FFFF00"/>
                </a:solidFill>
              </a:rPr>
              <a:t>  </a:t>
            </a:r>
            <a:r>
              <a:rPr lang="en-US" sz="1400" dirty="0" smtClean="0">
                <a:solidFill>
                  <a:srgbClr val="FFFF00"/>
                </a:solidFill>
              </a:rPr>
              <a:t>Who shall not fear thee, O Lord, and glorify thy name? for thou only art holy: for all nations shall come and worship before thee; for thy judgments are made manifest</a:t>
            </a:r>
            <a:r>
              <a:rPr lang="en-US" sz="1400" dirty="0" smtClean="0">
                <a:solidFill>
                  <a:srgbClr val="FFFF00"/>
                </a:solidFill>
              </a:rPr>
              <a:t>.”  Rev. 15:3,4</a:t>
            </a:r>
            <a:endParaRPr lang="en-US" sz="1400" dirty="0">
              <a:solidFill>
                <a:srgbClr val="FFFF0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Romans 2:1-4</a:t>
            </a:r>
            <a:endParaRPr lang="en-US" u="sng" dirty="0"/>
          </a:p>
        </p:txBody>
      </p:sp>
      <p:sp>
        <p:nvSpPr>
          <p:cNvPr id="3" name="Content Placeholder 2"/>
          <p:cNvSpPr>
            <a:spLocks noGrp="1"/>
          </p:cNvSpPr>
          <p:nvPr>
            <p:ph idx="1"/>
          </p:nvPr>
        </p:nvSpPr>
        <p:spPr/>
        <p:txBody>
          <a:bodyPr>
            <a:normAutofit fontScale="85000" lnSpcReduction="10000"/>
          </a:bodyPr>
          <a:lstStyle/>
          <a:p>
            <a:r>
              <a:rPr lang="en-US" dirty="0" smtClean="0"/>
              <a:t>“Therefore thou art inexcusable, O man, </a:t>
            </a:r>
            <a:r>
              <a:rPr lang="en-US" u="sng" dirty="0" smtClean="0"/>
              <a:t>whosoever thou art that judgest: for wherein thou judgest another, thou condemnest thyself</a:t>
            </a:r>
            <a:r>
              <a:rPr lang="en-US" dirty="0" smtClean="0"/>
              <a:t>; for thou that judgest doest the same things. </a:t>
            </a:r>
            <a:r>
              <a:rPr lang="en-US" dirty="0"/>
              <a:t> </a:t>
            </a:r>
            <a:r>
              <a:rPr lang="en-US" dirty="0" smtClean="0"/>
              <a:t>But we are sure that the judgment of God is according to truth against them which commit such things.  And thinkest thou this, </a:t>
            </a:r>
            <a:r>
              <a:rPr lang="en-US" u="sng" dirty="0" smtClean="0"/>
              <a:t>O man, that judgest them which do such things, and doest the same, that thou shalt escape the judgment of God?</a:t>
            </a:r>
            <a:r>
              <a:rPr lang="en-US" dirty="0" smtClean="0"/>
              <a:t>  Or despisest thou the riches of his goodness and forbearance and longsuffering; not knowing that </a:t>
            </a:r>
            <a:r>
              <a:rPr lang="en-US" u="sng" dirty="0" smtClean="0"/>
              <a:t>the goodness of God leadeth thee to repentance?”</a:t>
            </a:r>
            <a:endParaRPr lang="en-US" u="sng"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sz="half" idx="2"/>
          </p:nvPr>
        </p:nvPicPr>
        <p:blipFill>
          <a:blip r:embed="rId2"/>
          <a:srcRect/>
          <a:stretch>
            <a:fillRect/>
          </a:stretch>
        </p:blipFill>
        <p:spPr bwMode="auto">
          <a:xfrm>
            <a:off x="0" y="1447800"/>
            <a:ext cx="9144000" cy="5410200"/>
          </a:xfrm>
          <a:prstGeom prst="rect">
            <a:avLst/>
          </a:prstGeom>
          <a:noFill/>
          <a:ln w="9525">
            <a:noFill/>
            <a:miter lim="800000"/>
            <a:headEnd/>
            <a:tailEnd/>
          </a:ln>
        </p:spPr>
      </p:pic>
      <p:sp>
        <p:nvSpPr>
          <p:cNvPr id="2" name="Title 1"/>
          <p:cNvSpPr>
            <a:spLocks noGrp="1"/>
          </p:cNvSpPr>
          <p:nvPr>
            <p:ph type="title"/>
          </p:nvPr>
        </p:nvSpPr>
        <p:spPr/>
        <p:txBody>
          <a:bodyPr/>
          <a:lstStyle/>
          <a:p>
            <a:r>
              <a:rPr lang="en-US" u="sng" dirty="0" smtClean="0">
                <a:solidFill>
                  <a:srgbClr val="FF0000"/>
                </a:solidFill>
              </a:rPr>
              <a:t>We are ALL Condemned</a:t>
            </a:r>
            <a:endParaRPr lang="en-US" u="sng" dirty="0">
              <a:solidFill>
                <a:srgbClr val="FF0000"/>
              </a:solidFill>
            </a:endParaRPr>
          </a:p>
        </p:txBody>
      </p:sp>
      <p:sp>
        <p:nvSpPr>
          <p:cNvPr id="3" name="Content Placeholder 2"/>
          <p:cNvSpPr>
            <a:spLocks noGrp="1"/>
          </p:cNvSpPr>
          <p:nvPr>
            <p:ph sz="half" idx="1"/>
          </p:nvPr>
        </p:nvSpPr>
        <p:spPr>
          <a:xfrm>
            <a:off x="457200" y="1600200"/>
            <a:ext cx="8305800" cy="4525963"/>
          </a:xfrm>
        </p:spPr>
        <p:txBody>
          <a:bodyPr>
            <a:normAutofit/>
          </a:bodyPr>
          <a:lstStyle/>
          <a:p>
            <a:r>
              <a:rPr lang="en-US" dirty="0" smtClean="0"/>
              <a:t>If we know enough to condemn the unrighteous deeds of the heathen, we by that very judgment acknowledge ourselves to be without excuse for our own misdeeds.</a:t>
            </a:r>
          </a:p>
          <a:p>
            <a:r>
              <a:rPr lang="en-US" dirty="0" smtClean="0"/>
              <a:t>“The LORD looketh from heaven; he beholdeth all the sons of men.  From the place of his habitation he looketh upon all the inhabitants of the earth. </a:t>
            </a:r>
            <a:r>
              <a:rPr lang="en-US" dirty="0"/>
              <a:t> </a:t>
            </a:r>
            <a:r>
              <a:rPr lang="en-US" dirty="0" smtClean="0"/>
              <a:t>He fashioneth their hearts alike; he considereth all their works.”  Ps. 33:13-15 </a:t>
            </a: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sz="half" idx="2"/>
          </p:nvPr>
        </p:nvPicPr>
        <p:blipFill>
          <a:blip r:embed="rId2"/>
          <a:srcRect/>
          <a:stretch>
            <a:fillRect/>
          </a:stretch>
        </p:blipFill>
        <p:spPr bwMode="auto">
          <a:xfrm>
            <a:off x="0" y="1447800"/>
            <a:ext cx="9144000" cy="5410200"/>
          </a:xfrm>
          <a:prstGeom prst="rect">
            <a:avLst/>
          </a:prstGeom>
          <a:noFill/>
          <a:ln w="9525">
            <a:noFill/>
            <a:miter lim="800000"/>
            <a:headEnd/>
            <a:tailEnd/>
          </a:ln>
        </p:spPr>
      </p:pic>
      <p:sp>
        <p:nvSpPr>
          <p:cNvPr id="2" name="Title 1"/>
          <p:cNvSpPr>
            <a:spLocks noGrp="1"/>
          </p:cNvSpPr>
          <p:nvPr>
            <p:ph type="title"/>
          </p:nvPr>
        </p:nvSpPr>
        <p:spPr/>
        <p:txBody>
          <a:bodyPr>
            <a:normAutofit fontScale="90000"/>
          </a:bodyPr>
          <a:lstStyle/>
          <a:p>
            <a:r>
              <a:rPr lang="en-US" u="sng" dirty="0" smtClean="0">
                <a:solidFill>
                  <a:srgbClr val="FF0000"/>
                </a:solidFill>
                <a:latin typeface="Arial Black" pitchFamily="34" charset="0"/>
              </a:rPr>
              <a:t>No one Escapes God’s Righteous Judgment</a:t>
            </a:r>
            <a:endParaRPr lang="en-US" u="sng" dirty="0">
              <a:solidFill>
                <a:srgbClr val="FF0000"/>
              </a:solidFill>
              <a:latin typeface="Arial Black" pitchFamily="34" charset="0"/>
            </a:endParaRPr>
          </a:p>
        </p:txBody>
      </p:sp>
      <p:sp>
        <p:nvSpPr>
          <p:cNvPr id="3" name="Content Placeholder 2"/>
          <p:cNvSpPr>
            <a:spLocks noGrp="1"/>
          </p:cNvSpPr>
          <p:nvPr>
            <p:ph sz="half" idx="1"/>
          </p:nvPr>
        </p:nvSpPr>
        <p:spPr>
          <a:xfrm>
            <a:off x="457200" y="1600201"/>
            <a:ext cx="6934200" cy="2362200"/>
          </a:xfrm>
        </p:spPr>
        <p:txBody>
          <a:bodyPr>
            <a:normAutofit fontScale="85000" lnSpcReduction="20000"/>
          </a:bodyPr>
          <a:lstStyle/>
          <a:p>
            <a:r>
              <a:rPr lang="en-US" dirty="0" smtClean="0">
                <a:solidFill>
                  <a:srgbClr val="92D050"/>
                </a:solidFill>
              </a:rPr>
              <a:t>“Let us hear the conclusion of the whole matter: Fear God, and keep his commandments: for this is the whole duty of man.  For God shall bring every work into judgment, with every secret thing, whether it be good, or whether it be evil.”  Eccl. 12:13,14  Rich or poor, high or low; all meet Heaven’s judgment.</a:t>
            </a:r>
            <a:endParaRPr lang="en-US" dirty="0">
              <a:solidFill>
                <a:srgbClr val="92D05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sz="half" idx="2"/>
          </p:nvPr>
        </p:nvPicPr>
        <p:blipFill>
          <a:blip r:embed="rId2"/>
          <a:srcRect/>
          <a:stretch>
            <a:fillRect/>
          </a:stretch>
        </p:blipFill>
        <p:spPr bwMode="auto">
          <a:xfrm>
            <a:off x="0" y="1066800"/>
            <a:ext cx="9144000" cy="5791200"/>
          </a:xfrm>
          <a:prstGeom prst="rect">
            <a:avLst/>
          </a:prstGeom>
          <a:noFill/>
          <a:ln w="9525">
            <a:noFill/>
            <a:miter lim="800000"/>
            <a:headEnd/>
            <a:tailEnd/>
          </a:ln>
        </p:spPr>
      </p:pic>
      <p:sp>
        <p:nvSpPr>
          <p:cNvPr id="2" name="Title 1"/>
          <p:cNvSpPr>
            <a:spLocks noGrp="1"/>
          </p:cNvSpPr>
          <p:nvPr>
            <p:ph type="title"/>
          </p:nvPr>
        </p:nvSpPr>
        <p:spPr/>
        <p:txBody>
          <a:bodyPr/>
          <a:lstStyle/>
          <a:p>
            <a:r>
              <a:rPr lang="en-US" u="sng" dirty="0" smtClean="0">
                <a:solidFill>
                  <a:srgbClr val="00B050"/>
                </a:solidFill>
              </a:rPr>
              <a:t>ALL Flesh Produces the Same</a:t>
            </a:r>
            <a:endParaRPr lang="en-US" u="sng" dirty="0">
              <a:solidFill>
                <a:srgbClr val="00B050"/>
              </a:solidFill>
            </a:endParaRPr>
          </a:p>
        </p:txBody>
      </p:sp>
      <p:sp>
        <p:nvSpPr>
          <p:cNvPr id="3" name="Content Placeholder 2"/>
          <p:cNvSpPr>
            <a:spLocks noGrp="1"/>
          </p:cNvSpPr>
          <p:nvPr>
            <p:ph sz="half" idx="1"/>
          </p:nvPr>
        </p:nvSpPr>
        <p:spPr>
          <a:xfrm>
            <a:off x="457200" y="1600200"/>
            <a:ext cx="8458200" cy="4525963"/>
          </a:xfrm>
        </p:spPr>
        <p:txBody>
          <a:bodyPr>
            <a:normAutofit/>
          </a:bodyPr>
          <a:lstStyle/>
          <a:p>
            <a:r>
              <a:rPr lang="en-US" dirty="0" smtClean="0">
                <a:solidFill>
                  <a:srgbClr val="FFFF00"/>
                </a:solidFill>
              </a:rPr>
              <a:t>Since we all naturally produce the same thing, which is evil and wrong, we should be filled with humiliation, not contempt for others, for it is really what is in our own hearts.  Instead of saying, “I’m glad I’m not like him’, we should say, “how can I help?” or “God, be merciful to me, a sinner.”  Luke 18:13</a:t>
            </a:r>
            <a:endParaRPr lang="en-US" dirty="0">
              <a:solidFill>
                <a:srgbClr val="FFFF00"/>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Grp="1" noChangeAspect="1" noChangeArrowheads="1"/>
          </p:cNvPicPr>
          <p:nvPr>
            <p:ph sz="half" idx="1"/>
          </p:nvPr>
        </p:nvPicPr>
        <p:blipFill>
          <a:blip r:embed="rId2"/>
          <a:srcRect/>
          <a:stretch>
            <a:fillRect/>
          </a:stretch>
        </p:blipFill>
        <p:spPr bwMode="auto">
          <a:xfrm>
            <a:off x="0" y="1371601"/>
            <a:ext cx="9144000" cy="5486400"/>
          </a:xfrm>
          <a:prstGeom prst="rect">
            <a:avLst/>
          </a:prstGeom>
          <a:noFill/>
          <a:ln w="9525">
            <a:noFill/>
            <a:miter lim="800000"/>
            <a:headEnd/>
            <a:tailEnd/>
          </a:ln>
        </p:spPr>
      </p:pic>
      <p:sp>
        <p:nvSpPr>
          <p:cNvPr id="2" name="Title 1"/>
          <p:cNvSpPr>
            <a:spLocks noGrp="1"/>
          </p:cNvSpPr>
          <p:nvPr>
            <p:ph type="title"/>
          </p:nvPr>
        </p:nvSpPr>
        <p:spPr/>
        <p:txBody>
          <a:bodyPr>
            <a:normAutofit fontScale="90000"/>
          </a:bodyPr>
          <a:lstStyle/>
          <a:p>
            <a:r>
              <a:rPr lang="en-US" u="sng" dirty="0" smtClean="0">
                <a:solidFill>
                  <a:srgbClr val="7030A0"/>
                </a:solidFill>
                <a:latin typeface="Algerian" pitchFamily="82" charset="0"/>
              </a:rPr>
              <a:t>The Goodness of God leads us to Repent</a:t>
            </a:r>
            <a:endParaRPr lang="en-US" u="sng" dirty="0">
              <a:solidFill>
                <a:srgbClr val="7030A0"/>
              </a:solidFill>
              <a:latin typeface="Algerian" pitchFamily="82" charset="0"/>
            </a:endParaRPr>
          </a:p>
        </p:txBody>
      </p:sp>
      <p:sp>
        <p:nvSpPr>
          <p:cNvPr id="4" name="Content Placeholder 3"/>
          <p:cNvSpPr>
            <a:spLocks noGrp="1"/>
          </p:cNvSpPr>
          <p:nvPr>
            <p:ph sz="half" idx="2"/>
          </p:nvPr>
        </p:nvSpPr>
        <p:spPr>
          <a:xfrm>
            <a:off x="304800" y="1600200"/>
            <a:ext cx="8382000" cy="4525963"/>
          </a:xfrm>
        </p:spPr>
        <p:txBody>
          <a:bodyPr>
            <a:normAutofit fontScale="77500" lnSpcReduction="20000"/>
          </a:bodyPr>
          <a:lstStyle/>
          <a:p>
            <a:r>
              <a:rPr lang="en-US" dirty="0" smtClean="0"/>
              <a:t>“But God, who is rich in mercy, for his great love wherewith he loved us,  Even when we were dead in sins, hath quickened us together with Christ, (by grace ye are saved;)  And hath raised us up together, and made us sit together in heavenly places in Christ Jesus: That in the ages to come he might shew the exceeding riches of his grace in his kindness toward us through Christ Jesus.  For by grace are ye saved through faith; and that not of yourselves: it is the gift of God:  Not of works, lest any man should boast.”  Eph. 2:4-8 </a:t>
            </a:r>
          </a:p>
          <a:p>
            <a:r>
              <a:rPr lang="en-US" dirty="0" smtClean="0"/>
              <a:t>  Seeing what God has done for us, it is not possible for us to deal harshly towards our fellow man, no matter what background, culture, or color they may be.  </a:t>
            </a:r>
          </a:p>
          <a:p>
            <a:r>
              <a:rPr lang="en-US" dirty="0" smtClean="0"/>
              <a:t>“If a man say, I love God, and hateth his brother, he is a liar: for he that loveth not his brother whom he hath seen, how can he love God whom he hath not seen?  1John 4:20</a:t>
            </a: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sz="half" idx="2"/>
          </p:nvPr>
        </p:nvPicPr>
        <p:blipFill>
          <a:blip r:embed="rId2"/>
          <a:srcRect/>
          <a:stretch>
            <a:fillRect/>
          </a:stretch>
        </p:blipFill>
        <p:spPr bwMode="auto">
          <a:xfrm>
            <a:off x="0" y="1219200"/>
            <a:ext cx="9144000" cy="6934200"/>
          </a:xfrm>
          <a:prstGeom prst="rect">
            <a:avLst/>
          </a:prstGeom>
          <a:noFill/>
          <a:ln w="9525">
            <a:noFill/>
            <a:miter lim="800000"/>
            <a:headEnd/>
            <a:tailEnd/>
          </a:ln>
        </p:spPr>
      </p:pic>
      <p:sp>
        <p:nvSpPr>
          <p:cNvPr id="2" name="Title 1"/>
          <p:cNvSpPr>
            <a:spLocks noGrp="1"/>
          </p:cNvSpPr>
          <p:nvPr>
            <p:ph type="title"/>
          </p:nvPr>
        </p:nvSpPr>
        <p:spPr/>
        <p:txBody>
          <a:bodyPr/>
          <a:lstStyle/>
          <a:p>
            <a:r>
              <a:rPr lang="en-US" u="sng" dirty="0" smtClean="0">
                <a:solidFill>
                  <a:srgbClr val="92D050"/>
                </a:solidFill>
              </a:rPr>
              <a:t>The Goodness of God</a:t>
            </a:r>
            <a:endParaRPr lang="en-US" u="sng" dirty="0">
              <a:solidFill>
                <a:srgbClr val="92D050"/>
              </a:solidFill>
            </a:endParaRPr>
          </a:p>
        </p:txBody>
      </p:sp>
      <p:sp>
        <p:nvSpPr>
          <p:cNvPr id="3" name="Content Placeholder 2"/>
          <p:cNvSpPr>
            <a:spLocks noGrp="1"/>
          </p:cNvSpPr>
          <p:nvPr>
            <p:ph sz="half" idx="1"/>
          </p:nvPr>
        </p:nvSpPr>
        <p:spPr>
          <a:xfrm>
            <a:off x="457200" y="1219200"/>
            <a:ext cx="8458200" cy="3810001"/>
          </a:xfrm>
        </p:spPr>
        <p:txBody>
          <a:bodyPr>
            <a:normAutofit/>
          </a:bodyPr>
          <a:lstStyle/>
          <a:p>
            <a:r>
              <a:rPr lang="en-US" dirty="0" smtClean="0">
                <a:solidFill>
                  <a:srgbClr val="002060"/>
                </a:solidFill>
              </a:rPr>
              <a:t>Since the goodness of God seeks to bring all men to repentance, and most people do not repent, shows us of the stubbornness and wickedness of guilty man.  “The Lord is not slack concerning his promise, as some men count slackness; but is longsuffering to us-ward, not willing that any should perish, but that all should come to repentance.”  2Peter 3:9</a:t>
            </a:r>
            <a:endParaRPr lang="en-US" dirty="0">
              <a:solidFill>
                <a:srgbClr val="00206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Romans 2:5-11</a:t>
            </a:r>
            <a:endParaRPr lang="en-US" u="sng" dirty="0"/>
          </a:p>
        </p:txBody>
      </p:sp>
      <p:sp>
        <p:nvSpPr>
          <p:cNvPr id="3" name="Content Placeholder 2"/>
          <p:cNvSpPr>
            <a:spLocks noGrp="1"/>
          </p:cNvSpPr>
          <p:nvPr>
            <p:ph idx="1"/>
          </p:nvPr>
        </p:nvSpPr>
        <p:spPr/>
        <p:txBody>
          <a:bodyPr>
            <a:normAutofit fontScale="77500" lnSpcReduction="20000"/>
          </a:bodyPr>
          <a:lstStyle/>
          <a:p>
            <a:r>
              <a:rPr lang="en-US" dirty="0" smtClean="0"/>
              <a:t>“But after thy hardness and impenitent heart treasurest up unto thyself wrath against the day of wrath and revelation of the righteous judgment of God;  </a:t>
            </a:r>
            <a:r>
              <a:rPr lang="en-US" u="sng" dirty="0" smtClean="0"/>
              <a:t>Who will render to every man according to his deeds:</a:t>
            </a:r>
            <a:r>
              <a:rPr lang="en-US" dirty="0" smtClean="0"/>
              <a:t>  To them who by patient continuance in well doing </a:t>
            </a:r>
            <a:r>
              <a:rPr lang="en-US" u="sng" dirty="0" smtClean="0"/>
              <a:t>seek for glory and honour and immortality</a:t>
            </a:r>
            <a:r>
              <a:rPr lang="en-US" dirty="0" smtClean="0"/>
              <a:t>, eternal life:  But unto them that are contentious, and do not obey the truth, but obey unrighteousness, indignation and wrath, </a:t>
            </a:r>
            <a:br>
              <a:rPr lang="en-US" dirty="0" smtClean="0"/>
            </a:br>
            <a:r>
              <a:rPr lang="en-US" dirty="0" smtClean="0"/>
              <a:t>Tribulation and anguish, upon every soul of man that doeth evil, of </a:t>
            </a:r>
            <a:r>
              <a:rPr lang="en-US" u="sng" dirty="0" smtClean="0"/>
              <a:t>the Jew first</a:t>
            </a:r>
            <a:r>
              <a:rPr lang="en-US" dirty="0" smtClean="0"/>
              <a:t>, and also of the Gentile;  But glory, honour, and peace, to every man that worketh good, </a:t>
            </a:r>
            <a:r>
              <a:rPr lang="en-US" u="sng" dirty="0" smtClean="0"/>
              <a:t>to the Jew first</a:t>
            </a:r>
            <a:r>
              <a:rPr lang="en-US" dirty="0" smtClean="0"/>
              <a:t>, and also to the Gentile:  </a:t>
            </a:r>
            <a:r>
              <a:rPr lang="en-US" u="sng" dirty="0" smtClean="0"/>
              <a:t>For there is no respect of persons with God.” </a:t>
            </a:r>
            <a:endParaRPr lang="en-US" u="sng"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256</TotalTime>
  <Words>1939</Words>
  <Application>Microsoft Office PowerPoint</Application>
  <PresentationFormat>On-screen Show (4:3)</PresentationFormat>
  <Paragraphs>59</Paragraphs>
  <Slides>21</Slides>
  <Notes>0</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The Book of Romans pt. 3</vt:lpstr>
      <vt:lpstr>Summary of Chapter 1</vt:lpstr>
      <vt:lpstr>Romans 2:1-4</vt:lpstr>
      <vt:lpstr>We are ALL Condemned</vt:lpstr>
      <vt:lpstr>No one Escapes God’s Righteous Judgment</vt:lpstr>
      <vt:lpstr>ALL Flesh Produces the Same</vt:lpstr>
      <vt:lpstr>The Goodness of God leads us to Repent</vt:lpstr>
      <vt:lpstr>The Goodness of God</vt:lpstr>
      <vt:lpstr>Romans 2:5-11</vt:lpstr>
      <vt:lpstr>Judged by DEEDS or Beliefs</vt:lpstr>
      <vt:lpstr>Beliefs Influence Actions</vt:lpstr>
      <vt:lpstr>Seeking for immortality</vt:lpstr>
      <vt:lpstr>To the Jew first</vt:lpstr>
      <vt:lpstr>To Adventism</vt:lpstr>
      <vt:lpstr>God is no respecter of People</vt:lpstr>
      <vt:lpstr>Romans 2:12-16</vt:lpstr>
      <vt:lpstr>No excuses from anyone</vt:lpstr>
      <vt:lpstr>Never Heard</vt:lpstr>
      <vt:lpstr>Fairness and Equity</vt:lpstr>
      <vt:lpstr>The Life Giver</vt:lpstr>
      <vt:lpstr>Summary of Romans 2:1-16</vt:lpstr>
    </vt:vector>
  </TitlesOfParts>
  <Company>Southern Adventist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Book of Romans pt. 3</dc:title>
  <dc:creator>Dad</dc:creator>
  <cp:lastModifiedBy>Dad</cp:lastModifiedBy>
  <cp:revision>5</cp:revision>
  <dcterms:created xsi:type="dcterms:W3CDTF">2009-07-16T13:33:43Z</dcterms:created>
  <dcterms:modified xsi:type="dcterms:W3CDTF">2009-07-18T12:50:13Z</dcterms:modified>
</cp:coreProperties>
</file>