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9" r:id="rId2"/>
    <p:sldId id="257" r:id="rId3"/>
    <p:sldId id="258" r:id="rId4"/>
    <p:sldId id="259" r:id="rId5"/>
    <p:sldId id="260" r:id="rId6"/>
    <p:sldId id="281" r:id="rId7"/>
    <p:sldId id="282"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8" r:id="rId24"/>
    <p:sldId id="280"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4252" autoAdjust="0"/>
    <p:restoredTop sz="86395" autoAdjust="0"/>
  </p:normalViewPr>
  <p:slideViewPr>
    <p:cSldViewPr showGuides="1">
      <p:cViewPr varScale="1">
        <p:scale>
          <a:sx n="79" d="100"/>
          <a:sy n="79" d="100"/>
        </p:scale>
        <p:origin x="-612" y="-90"/>
      </p:cViewPr>
      <p:guideLst>
        <p:guide orient="horz" pos="2160"/>
        <p:guide pos="2880"/>
      </p:guideLst>
    </p:cSldViewPr>
  </p:slideViewPr>
  <p:outlineViewPr>
    <p:cViewPr>
      <p:scale>
        <a:sx n="33" d="100"/>
        <a:sy n="33" d="100"/>
      </p:scale>
      <p:origin x="240" y="33159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232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BE768-15E2-444F-8933-70EF0468D361}" type="datetimeFigureOut">
              <a:rPr lang="en-US" smtClean="0"/>
              <a:pPr/>
              <a:t>1/6/2009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4755F-F28C-426D-81A9-A2DE41D1FB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94755F-F28C-426D-81A9-A2DE41D1FBF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5E2FBD-5852-4AD7-9BE8-3E05A97EE860}" type="datetimeFigureOut">
              <a:rPr lang="en-US" smtClean="0"/>
              <a:pPr/>
              <a:t>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E2FBD-5852-4AD7-9BE8-3E05A97EE860}" type="datetimeFigureOut">
              <a:rPr lang="en-US" smtClean="0"/>
              <a:pPr/>
              <a:t>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E2FBD-5852-4AD7-9BE8-3E05A97EE860}" type="datetimeFigureOut">
              <a:rPr lang="en-US" smtClean="0"/>
              <a:pPr/>
              <a:t>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E2FBD-5852-4AD7-9BE8-3E05A97EE860}" type="datetimeFigureOut">
              <a:rPr lang="en-US" smtClean="0"/>
              <a:pPr/>
              <a:t>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E2FBD-5852-4AD7-9BE8-3E05A97EE860}" type="datetimeFigureOut">
              <a:rPr lang="en-US" smtClean="0"/>
              <a:pPr/>
              <a:t>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5E2FBD-5852-4AD7-9BE8-3E05A97EE860}" type="datetimeFigureOut">
              <a:rPr lang="en-US" smtClean="0"/>
              <a:pPr/>
              <a:t>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5E2FBD-5852-4AD7-9BE8-3E05A97EE860}" type="datetimeFigureOut">
              <a:rPr lang="en-US" smtClean="0"/>
              <a:pPr/>
              <a:t>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E2FBD-5852-4AD7-9BE8-3E05A97EE860}" type="datetimeFigureOut">
              <a:rPr lang="en-US" smtClean="0"/>
              <a:pPr/>
              <a:t>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E2FBD-5852-4AD7-9BE8-3E05A97EE860}" type="datetimeFigureOut">
              <a:rPr lang="en-US" smtClean="0"/>
              <a:pPr/>
              <a:t>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E2FBD-5852-4AD7-9BE8-3E05A97EE860}" type="datetimeFigureOut">
              <a:rPr lang="en-US" smtClean="0"/>
              <a:pPr/>
              <a:t>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5E2FBD-5852-4AD7-9BE8-3E05A97EE860}" type="datetimeFigureOut">
              <a:rPr lang="en-US" smtClean="0"/>
              <a:pPr/>
              <a:t>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671A7-EDC8-46C3-8928-DACCAAE1BB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E2FBD-5852-4AD7-9BE8-3E05A97EE860}" type="datetimeFigureOut">
              <a:rPr lang="en-US" smtClean="0"/>
              <a:pPr/>
              <a:t>1/6/2009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671A7-EDC8-46C3-8928-DACCAAE1BB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chemeClr val="tx2">
                    <a:lumMod val="75000"/>
                  </a:schemeClr>
                </a:solidFill>
                <a:latin typeface="BatangChe" pitchFamily="49" charset="-127"/>
                <a:ea typeface="BatangChe" pitchFamily="49" charset="-127"/>
              </a:rPr>
              <a:t>Health is </a:t>
            </a:r>
            <a:r>
              <a:rPr lang="en-US" u="sng" dirty="0" smtClean="0">
                <a:solidFill>
                  <a:schemeClr val="tx2">
                    <a:lumMod val="75000"/>
                  </a:schemeClr>
                </a:solidFill>
                <a:latin typeface="Algerian" pitchFamily="82" charset="0"/>
              </a:rPr>
              <a:t>Wealth</a:t>
            </a:r>
            <a:endParaRPr lang="en-US" u="sng" dirty="0">
              <a:solidFill>
                <a:schemeClr val="tx2">
                  <a:lumMod val="75000"/>
                </a:schemeClr>
              </a:solidFill>
              <a:latin typeface="Algerian" pitchFamily="82" charset="0"/>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Regularity</a:t>
            </a:r>
            <a:endParaRPr lang="en-US" u="sng" dirty="0">
              <a:solidFill>
                <a:srgbClr val="00B0F0"/>
              </a:solidFill>
            </a:endParaRPr>
          </a:p>
        </p:txBody>
      </p:sp>
      <p:sp>
        <p:nvSpPr>
          <p:cNvPr id="3" name="Text Placeholder 2"/>
          <p:cNvSpPr>
            <a:spLocks noGrp="1"/>
          </p:cNvSpPr>
          <p:nvPr>
            <p:ph type="body" idx="1"/>
          </p:nvPr>
        </p:nvSpPr>
        <p:spPr/>
        <p:txBody>
          <a:bodyPr/>
          <a:lstStyle/>
          <a:p>
            <a:r>
              <a:rPr lang="en-US" u="sng" dirty="0" smtClean="0"/>
              <a:t>Space Between Meals</a:t>
            </a:r>
            <a:endParaRPr lang="en-US" u="sng" dirty="0"/>
          </a:p>
        </p:txBody>
      </p:sp>
      <p:sp>
        <p:nvSpPr>
          <p:cNvPr id="4" name="Content Placeholder 3"/>
          <p:cNvSpPr>
            <a:spLocks noGrp="1"/>
          </p:cNvSpPr>
          <p:nvPr>
            <p:ph sz="half" idx="2"/>
          </p:nvPr>
        </p:nvSpPr>
        <p:spPr/>
        <p:txBody>
          <a:bodyPr>
            <a:normAutofit fontScale="92500" lnSpcReduction="20000"/>
          </a:bodyPr>
          <a:lstStyle/>
          <a:p>
            <a:r>
              <a:rPr lang="en-US" dirty="0" smtClean="0"/>
              <a:t>“In many cases the faintness that leads to a desire for food is felt because the digestive organs have been too severely taxed during the day. After disposing of one meal, the digestive organs need rest. </a:t>
            </a:r>
            <a:r>
              <a:rPr lang="en-US" u="sng" dirty="0" smtClean="0"/>
              <a:t>At least five or six hours should </a:t>
            </a:r>
            <a:br>
              <a:rPr lang="en-US" u="sng" dirty="0" smtClean="0"/>
            </a:br>
            <a:r>
              <a:rPr lang="en-US" u="sng" dirty="0" smtClean="0"/>
              <a:t>intervene between the meals</a:t>
            </a:r>
            <a:r>
              <a:rPr lang="en-US" dirty="0" smtClean="0"/>
              <a:t>; and most persons who give the plan a trial, will find that two meals a day are better than three.” {CD 173.4}</a:t>
            </a:r>
            <a:endParaRPr lang="en-US" dirty="0"/>
          </a:p>
        </p:txBody>
      </p:sp>
      <p:sp>
        <p:nvSpPr>
          <p:cNvPr id="5" name="Text Placeholder 4"/>
          <p:cNvSpPr>
            <a:spLocks noGrp="1"/>
          </p:cNvSpPr>
          <p:nvPr>
            <p:ph type="body" sz="quarter" idx="3"/>
          </p:nvPr>
        </p:nvSpPr>
        <p:spPr/>
        <p:txBody>
          <a:bodyPr/>
          <a:lstStyle/>
          <a:p>
            <a:r>
              <a:rPr lang="en-US" u="sng" dirty="0" smtClean="0">
                <a:latin typeface="Aharoni" pitchFamily="2" charset="-79"/>
                <a:cs typeface="Aharoni" pitchFamily="2" charset="-79"/>
              </a:rPr>
              <a:t>Not between meals</a:t>
            </a:r>
            <a:endParaRPr lang="en-US" u="sng" dirty="0">
              <a:latin typeface="Aharoni" pitchFamily="2" charset="-79"/>
              <a:cs typeface="Aharoni" pitchFamily="2" charset="-79"/>
            </a:endParaRPr>
          </a:p>
        </p:txBody>
      </p:sp>
      <p:sp>
        <p:nvSpPr>
          <p:cNvPr id="6" name="Content Placeholder 5"/>
          <p:cNvSpPr>
            <a:spLocks noGrp="1"/>
          </p:cNvSpPr>
          <p:nvPr>
            <p:ph sz="quarter" idx="4"/>
          </p:nvPr>
        </p:nvSpPr>
        <p:spPr/>
        <p:txBody>
          <a:bodyPr>
            <a:noAutofit/>
          </a:bodyPr>
          <a:lstStyle/>
          <a:p>
            <a:r>
              <a:rPr lang="en-US" sz="1800" dirty="0" smtClean="0"/>
              <a:t>“Having no time for rest, the digestive organs become enfeebled, hence the sense of "</a:t>
            </a:r>
            <a:r>
              <a:rPr lang="en-US" sz="1800" dirty="0" err="1" smtClean="0"/>
              <a:t>goneness</a:t>
            </a:r>
            <a:r>
              <a:rPr lang="en-US" sz="1800" dirty="0" smtClean="0"/>
              <a:t>," and desire for frequent eating. The remedy such require, is to eat less frequently and less liberally, and be satisfied with plain, simple food, eating twice, or, at most, three times a day. </a:t>
            </a:r>
            <a:r>
              <a:rPr lang="en-US" sz="1800" u="sng" dirty="0" smtClean="0"/>
              <a:t>The stomach must have its regular periods for labor and rest; hence eating irregularly and between meals, is a most pernicious violation of the laws of health. </a:t>
            </a:r>
            <a:r>
              <a:rPr lang="en-US" sz="1800" dirty="0" smtClean="0"/>
              <a:t>With regular habits, and proper food, the stomach will gradually recover.” {CD 175.2}</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Eating Properly</a:t>
            </a:r>
            <a:endParaRPr lang="en-US" u="sng" dirty="0"/>
          </a:p>
        </p:txBody>
      </p:sp>
      <p:sp>
        <p:nvSpPr>
          <p:cNvPr id="3" name="Text Placeholder 2"/>
          <p:cNvSpPr>
            <a:spLocks noGrp="1"/>
          </p:cNvSpPr>
          <p:nvPr>
            <p:ph type="body" idx="1"/>
          </p:nvPr>
        </p:nvSpPr>
        <p:spPr/>
        <p:txBody>
          <a:bodyPr/>
          <a:lstStyle/>
          <a:p>
            <a:r>
              <a:rPr lang="en-US" u="sng" dirty="0" smtClean="0"/>
              <a:t>Not Before Bed</a:t>
            </a:r>
            <a:endParaRPr lang="en-US" u="sng" dirty="0"/>
          </a:p>
        </p:txBody>
      </p:sp>
      <p:sp>
        <p:nvSpPr>
          <p:cNvPr id="4" name="Content Placeholder 3"/>
          <p:cNvSpPr>
            <a:spLocks noGrp="1"/>
          </p:cNvSpPr>
          <p:nvPr>
            <p:ph sz="half" idx="2"/>
          </p:nvPr>
        </p:nvSpPr>
        <p:spPr/>
        <p:txBody>
          <a:bodyPr>
            <a:noAutofit/>
          </a:bodyPr>
          <a:lstStyle/>
          <a:p>
            <a:r>
              <a:rPr lang="en-US" sz="1400" dirty="0" smtClean="0"/>
              <a:t>If a third meal be eaten at all, it should be light, and several hours before going to bed.  But with many, the poor, tired stomach may complain of weariness in vain</a:t>
            </a:r>
            <a:r>
              <a:rPr lang="en-US" sz="1400" u="sng" dirty="0" smtClean="0"/>
              <a:t>. More food is forced upon it, which sets the digestive organs in motion, again to perform the same round of labor through the sleeping hours. The sleep of such is generally disturbed with unpleasant dreams, and in the morning they awake unrefreshed. </a:t>
            </a:r>
            <a:r>
              <a:rPr lang="en-US" sz="1400" dirty="0" smtClean="0"/>
              <a:t>There is a sense of languor and loss of appetite. A lack of energy is felt through the entire system. In a short time the digestive organs are worn out, for they have had no time to rest. These become miserable dyspeptics, and wonder what has made them so. The cause has brought the sure result. If this practice be indulged in a great length of time, the health will become seriously impaired.”  CD, pg. 174</a:t>
            </a:r>
          </a:p>
          <a:p>
            <a:endParaRPr lang="en-US" sz="1400" dirty="0"/>
          </a:p>
        </p:txBody>
      </p:sp>
      <p:sp>
        <p:nvSpPr>
          <p:cNvPr id="5" name="Text Placeholder 4"/>
          <p:cNvSpPr>
            <a:spLocks noGrp="1"/>
          </p:cNvSpPr>
          <p:nvPr>
            <p:ph type="body" sz="quarter" idx="3"/>
          </p:nvPr>
        </p:nvSpPr>
        <p:spPr/>
        <p:txBody>
          <a:bodyPr/>
          <a:lstStyle/>
          <a:p>
            <a:r>
              <a:rPr lang="en-US" dirty="0" smtClean="0"/>
              <a:t> Two meals or Three?</a:t>
            </a:r>
            <a:endParaRPr lang="en-US" dirty="0"/>
          </a:p>
        </p:txBody>
      </p:sp>
      <p:sp>
        <p:nvSpPr>
          <p:cNvPr id="6" name="Content Placeholder 5"/>
          <p:cNvSpPr>
            <a:spLocks noGrp="1"/>
          </p:cNvSpPr>
          <p:nvPr>
            <p:ph sz="quarter" idx="4"/>
          </p:nvPr>
        </p:nvSpPr>
        <p:spPr/>
        <p:txBody>
          <a:bodyPr>
            <a:noAutofit/>
          </a:bodyPr>
          <a:lstStyle/>
          <a:p>
            <a:r>
              <a:rPr lang="en-US" sz="1600" dirty="0" smtClean="0"/>
              <a:t>“Most people enjoy better health while eating two meals a day than three; others, under their existing circumstances, may require something to eat at suppertime; but this meal should be very light. Let no one think himself a criterion for all,--that every one must do exactly as he does.</a:t>
            </a:r>
          </a:p>
          <a:p>
            <a:r>
              <a:rPr lang="en-US" sz="1600" dirty="0" smtClean="0"/>
              <a:t>     Never cheat the stomach out of that which health demands, and never abuse it by placing upon it a load which it should not bear. Cultivate self-control. Restrain appetite; keep it under the control of reason. Do not feel it necessary to load down your table with unhealthful food when you have visitors. The health of your family and the influence upon your children should be considered, as well as the habits and tastes of your guests. “ CD 176</a:t>
            </a:r>
          </a:p>
          <a:p>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Ladder of Success</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“And beside this, giving all diligence, add to your faith virtue; and to virtue knowledge; </a:t>
            </a:r>
          </a:p>
          <a:p>
            <a:r>
              <a:rPr lang="en-US" dirty="0" smtClean="0"/>
              <a:t> And to knowledge </a:t>
            </a:r>
            <a:r>
              <a:rPr lang="en-US" u="sng" dirty="0" smtClean="0">
                <a:solidFill>
                  <a:srgbClr val="C00000"/>
                </a:solidFill>
              </a:rPr>
              <a:t>temperance; and to temperance patience; and to patience godliness; </a:t>
            </a:r>
            <a:br>
              <a:rPr lang="en-US" u="sng" dirty="0" smtClean="0">
                <a:solidFill>
                  <a:srgbClr val="C00000"/>
                </a:solidFill>
              </a:rPr>
            </a:br>
            <a:r>
              <a:rPr lang="en-US" u="sng" dirty="0" smtClean="0">
                <a:solidFill>
                  <a:srgbClr val="C00000"/>
                </a:solidFill>
              </a:rPr>
              <a:t>And to godliness brotherly kindness; and to brotherly kindness charity. </a:t>
            </a:r>
            <a:r>
              <a:rPr lang="en-US" dirty="0" smtClean="0"/>
              <a:t/>
            </a:r>
            <a:br>
              <a:rPr lang="en-US" dirty="0" smtClean="0"/>
            </a:br>
            <a:r>
              <a:rPr lang="en-US" dirty="0" smtClean="0"/>
              <a:t>For if these things be in you, and abound, they make you that ye shall neither be barren nor unfruitful in the knowledge of our Lord Jesus Christ.” 2 Peter 1:5-8  Without temperance in our health habits, it is impossible for us to climb the ladder.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 Clear Mind</a:t>
            </a:r>
            <a:endParaRPr lang="en-US" u="sng" dirty="0">
              <a:solidFill>
                <a:srgbClr val="FF0000"/>
              </a:solidFill>
            </a:endParaRPr>
          </a:p>
        </p:txBody>
      </p:sp>
      <p:sp>
        <p:nvSpPr>
          <p:cNvPr id="3" name="Content Placeholder 2"/>
          <p:cNvSpPr>
            <a:spLocks noGrp="1"/>
          </p:cNvSpPr>
          <p:nvPr>
            <p:ph sz="half" idx="1"/>
          </p:nvPr>
        </p:nvSpPr>
        <p:spPr/>
        <p:txBody>
          <a:bodyPr>
            <a:noAutofit/>
          </a:bodyPr>
          <a:lstStyle/>
          <a:p>
            <a:r>
              <a:rPr lang="en-US" dirty="0" smtClean="0"/>
              <a:t>When we are eating healthy food, spacing our meals, not eating between meals, or late at night, our mind and body will be strong and clear to detect God’s voice and follow what is right.  If our mind is weak from wrong health habits, we will think and do wrong!</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“The brain is the organ and instrument of the mind, and controls the whole body. In order for the other parts of the system to be healthy, the brain must be healthy. And in order for the brain to be healthy, the blood must be pure. If by correct habits of eating and drinking the blood is kept pure, the brain will be properly nourished.--MS 24, 1900.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Exercise</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For many of us, this has become a bad word.  Our exercise  relates to walking to walking to our car in the morning, or to the mailbox, or to get a snack at work.  This is pathetic.  In order to get maintain a strong, healthy mind and body, we must exercise 3-4 times per week!</a:t>
            </a:r>
            <a:endParaRPr lang="en-US" dirty="0"/>
          </a:p>
        </p:txBody>
      </p:sp>
      <p:pic>
        <p:nvPicPr>
          <p:cNvPr id="1026" name="Picture 2"/>
          <p:cNvPicPr>
            <a:picLocks noGrp="1" noChangeAspect="1" noChangeArrowheads="1"/>
          </p:cNvPicPr>
          <p:nvPr>
            <p:ph sz="half" idx="2"/>
          </p:nvPr>
        </p:nvPicPr>
        <p:blipFill>
          <a:blip r:embed="rId2"/>
          <a:stretch>
            <a:fillRect/>
          </a:stretch>
        </p:blipFill>
        <p:spPr bwMode="auto">
          <a:xfrm>
            <a:off x="5151870" y="1600200"/>
            <a:ext cx="303125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Get out the Toxins</a:t>
            </a:r>
            <a:endParaRPr lang="en-US" u="sng" dirty="0">
              <a:solidFill>
                <a:srgbClr val="0070C0"/>
              </a:solidFill>
              <a:latin typeface="Algerian" pitchFamily="82" charset="0"/>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228600" y="1447800"/>
            <a:ext cx="4114800" cy="5105400"/>
          </a:xfrm>
          <a:prstGeom prst="rect">
            <a:avLst/>
          </a:prstGeom>
          <a:noFill/>
          <a:ln w="9525">
            <a:noFill/>
            <a:miter lim="800000"/>
            <a:headEnd/>
            <a:tailEnd/>
          </a:ln>
          <a:effectLst/>
        </p:spPr>
      </p:pic>
      <p:sp>
        <p:nvSpPr>
          <p:cNvPr id="4" name="Content Placeholder 3"/>
          <p:cNvSpPr>
            <a:spLocks noGrp="1"/>
          </p:cNvSpPr>
          <p:nvPr>
            <p:ph sz="half" idx="2"/>
          </p:nvPr>
        </p:nvSpPr>
        <p:spPr/>
        <p:txBody>
          <a:bodyPr>
            <a:normAutofit fontScale="92500"/>
          </a:bodyPr>
          <a:lstStyle/>
          <a:p>
            <a:r>
              <a:rPr lang="en-US" dirty="0" smtClean="0"/>
              <a:t>There are two ways that we eliminate toxins from our bodies:</a:t>
            </a:r>
          </a:p>
          <a:p>
            <a:r>
              <a:rPr lang="en-US" dirty="0" smtClean="0"/>
              <a:t>1. through our waste organs/ bowels etc.</a:t>
            </a:r>
          </a:p>
          <a:p>
            <a:r>
              <a:rPr lang="en-US" dirty="0" smtClean="0"/>
              <a:t>2. through our pores.  </a:t>
            </a:r>
          </a:p>
          <a:p>
            <a:r>
              <a:rPr lang="en-US" dirty="0" smtClean="0"/>
              <a:t>This only comes through sweating.  How many of us sweated this past week? month? year?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haroni" pitchFamily="2" charset="-79"/>
                <a:cs typeface="Aharoni" pitchFamily="2" charset="-79"/>
              </a:rPr>
              <a:t>Exercise is Crucial</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sz="half" idx="1"/>
          </p:nvPr>
        </p:nvSpPr>
        <p:spPr/>
        <p:txBody>
          <a:bodyPr>
            <a:noAutofit/>
          </a:bodyPr>
          <a:lstStyle/>
          <a:p>
            <a:r>
              <a:rPr lang="en-US" sz="1400" dirty="0" smtClean="0"/>
              <a:t>“The exercise of one muscle, while others are left with nothing to do, will not strengthen the inactive ones, any more than the continual exercise of one of the organs of the mind will develop and</a:t>
            </a:r>
            <a:br>
              <a:rPr lang="en-US" sz="1400" dirty="0" smtClean="0"/>
            </a:br>
            <a:r>
              <a:rPr lang="en-US" sz="1400" dirty="0" smtClean="0"/>
              <a:t>strengthen the organs not brought into use. Each faculty of the mind and each muscle has its distinctive office, and all require to be exercised in order to become properly developed and retain healthful vigor. Each organ and muscle has its work to do in the living organism. Every wheel in the machinery must be a living, active, working wheel. Nature's fine and wonderful works need to be kept in active motion in order to accomplish the object for which they were designed. Each faculty has a bearing upon the others, and all need to be exercised in order to be properly developed. If one muscle of the body is exercised more than another, the one used will become much the larger, and will destroy the harmony and beauty of the development of the system. A variety of exercise will call into use all the muscles of the body.--  {HL 127,128</a:t>
            </a:r>
            <a:endParaRPr lang="en-US" sz="1400" dirty="0"/>
          </a:p>
        </p:txBody>
      </p:sp>
      <p:sp>
        <p:nvSpPr>
          <p:cNvPr id="4" name="Content Placeholder 3"/>
          <p:cNvSpPr>
            <a:spLocks noGrp="1"/>
          </p:cNvSpPr>
          <p:nvPr>
            <p:ph sz="half" idx="2"/>
          </p:nvPr>
        </p:nvSpPr>
        <p:spPr/>
        <p:txBody>
          <a:bodyPr>
            <a:normAutofit fontScale="85000" lnSpcReduction="10000"/>
          </a:bodyPr>
          <a:lstStyle/>
          <a:p>
            <a:r>
              <a:rPr lang="en-US" sz="2400" dirty="0" smtClean="0"/>
              <a:t>Exercise isn’t an option.  We will accomplish more, be happier and content if we make exercise part of our lives. “I beseech you therefore, brethren, by the mercies of God, </a:t>
            </a:r>
            <a:r>
              <a:rPr lang="en-US" sz="2400" u="sng" dirty="0" smtClean="0"/>
              <a:t>that ye present your bodies a living sacrifice, holy, acceptable unto God, which is your reasonable service. </a:t>
            </a:r>
            <a:r>
              <a:rPr lang="en-US" sz="2400" dirty="0" smtClean="0"/>
              <a:t>And be not conformed to this world: but be ye transformed by the renewing of your mind, that ye may prove what is that good, and acceptable, and perfect, will of God.”  Rom. 12:1,2</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Sleep/Rest</a:t>
            </a:r>
            <a:endParaRPr lang="en-US" u="sng" dirty="0"/>
          </a:p>
        </p:txBody>
      </p:sp>
      <p:pic>
        <p:nvPicPr>
          <p:cNvPr id="1027" name="Picture 3"/>
          <p:cNvPicPr>
            <a:picLocks noGrp="1" noChangeAspect="1" noChangeArrowheads="1"/>
          </p:cNvPicPr>
          <p:nvPr>
            <p:ph sz="half" idx="1"/>
          </p:nvPr>
        </p:nvPicPr>
        <p:blipFill>
          <a:blip r:embed="rId2"/>
          <a:stretch>
            <a:fillRect/>
          </a:stretch>
        </p:blipFill>
        <p:spPr bwMode="auto">
          <a:xfrm>
            <a:off x="457200" y="2453878"/>
            <a:ext cx="4038600" cy="2818606"/>
          </a:xfrm>
          <a:prstGeom prst="rect">
            <a:avLst/>
          </a:prstGeom>
          <a:noFill/>
          <a:ln w="9525">
            <a:noFill/>
            <a:miter lim="800000"/>
            <a:headEnd/>
            <a:tailEnd/>
          </a:ln>
          <a:effectLst/>
        </p:spPr>
      </p:pic>
      <p:pic>
        <p:nvPicPr>
          <p:cNvPr id="1026" name="Picture 2"/>
          <p:cNvPicPr>
            <a:picLocks noGrp="1" noChangeAspect="1" noChangeArrowheads="1"/>
          </p:cNvPicPr>
          <p:nvPr>
            <p:ph sz="half" idx="2"/>
          </p:nvPr>
        </p:nvPicPr>
        <p:blipFill>
          <a:blip r:embed="rId3"/>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Sleep Before Midnight</a:t>
            </a:r>
            <a:endParaRPr lang="en-US" u="sng"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“I know from the testimonies given me from time to time for brain workers, </a:t>
            </a:r>
            <a:r>
              <a:rPr lang="en-US" u="sng" dirty="0" smtClean="0"/>
              <a:t>that sleep is worth far more before than after midnight. Two hours' good sleep before twelve o'clock is worth more than four hours after twelve o'clock. . . </a:t>
            </a:r>
            <a:r>
              <a:rPr lang="en-US" dirty="0" smtClean="0"/>
              <a:t>. 7MR 224</a:t>
            </a:r>
          </a:p>
          <a:p>
            <a:r>
              <a:rPr lang="en-US" dirty="0" smtClean="0"/>
              <a:t>How prevalent is </a:t>
            </a:r>
            <a:r>
              <a:rPr lang="en-US" u="sng" dirty="0" smtClean="0"/>
              <a:t>the habit of turning day into night, and night into day. Many youth sleep soundly in the morning, when they should be up with the early singing birds and be stirring when all nature is awake.  </a:t>
            </a:r>
            <a:r>
              <a:rPr lang="en-US" dirty="0" smtClean="0"/>
              <a:t>Some youth are much opposed to order and discipline. </a:t>
            </a:r>
            <a:r>
              <a:rPr lang="en-US" u="sng" dirty="0" smtClean="0"/>
              <a:t>They do not respect the rules of the home by rising at a regular hour. </a:t>
            </a:r>
            <a:r>
              <a:rPr lang="en-US" dirty="0" smtClean="0"/>
              <a:t>They lie in bed some hours after daylight, when everyone should be astir. </a:t>
            </a:r>
            <a:r>
              <a:rPr lang="en-US" u="sng" dirty="0" smtClean="0"/>
              <a:t>They burn the midnight oil, depending upon artificial light to supply the place of the light that nature has provided at seasonable hours. </a:t>
            </a:r>
            <a:r>
              <a:rPr lang="en-US" dirty="0" smtClean="0"/>
              <a:t>In so doing they not only waste precious opportunities, but cause additional expense. But in almost every case the plea is made, "I cannot get through my work; I have something to do; I cannot retire early." . . . The precious habits of order are broken, and the moments thus idled away in the early morning set things out of course for the whole day.” CG 111,112</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Camp meeting/Always</a:t>
            </a:r>
            <a:endParaRPr lang="en-US" u="sng" dirty="0"/>
          </a:p>
        </p:txBody>
      </p:sp>
      <p:sp>
        <p:nvSpPr>
          <p:cNvPr id="3" name="Content Placeholder 2"/>
          <p:cNvSpPr>
            <a:spLocks noGrp="1"/>
          </p:cNvSpPr>
          <p:nvPr>
            <p:ph idx="1"/>
          </p:nvPr>
        </p:nvSpPr>
        <p:spPr/>
        <p:txBody>
          <a:bodyPr>
            <a:normAutofit fontScale="55000" lnSpcReduction="20000"/>
          </a:bodyPr>
          <a:lstStyle/>
          <a:p>
            <a:r>
              <a:rPr lang="en-US" dirty="0" smtClean="0"/>
              <a:t>“Strict order was observed on the ground</a:t>
            </a:r>
            <a:r>
              <a:rPr lang="en-US" u="sng" dirty="0" smtClean="0"/>
              <a:t>. At nine or half past, the bell was rung for retiring, and after that no meeting or loud talking was allowed. At five, at the sound of the bell, the camp was astir, preparing for the morning meeting in the pavilion.</a:t>
            </a:r>
            <a:r>
              <a:rPr lang="en-US" dirty="0" smtClean="0"/>
              <a:t> I was gratified to see the full attendance at this early hour.  </a:t>
            </a:r>
            <a:r>
              <a:rPr lang="en-US" u="sng" dirty="0" smtClean="0"/>
              <a:t> The practice which prevails in camp-meetings held by some denominations, of continuing the meetings to a late hour, some even spending the night in praying and shouting is not conducive to the spiritual advancement of the worshipers. I have been told that in several instances persons have been taken from these meetings so excited that they were considered fit subjects for an insane asylum. </a:t>
            </a:r>
            <a:r>
              <a:rPr lang="en-US" dirty="0" smtClean="0"/>
              <a:t>This has caused many to decide never to attend a camp-meeting; but on attending those held by our people, they are forced to admit that they can see nothing objectionable in them. They say that the order is fully as good as that observed in houses of worship in the cities</a:t>
            </a:r>
            <a:r>
              <a:rPr lang="en-US" u="sng" dirty="0" smtClean="0"/>
              <a:t>.  Body and mind need rest, that the mind may not become unbalanced and excited from being subjected to a constant strain. In our camp-meetings great pains is taken in Bible-readings and sermons to make important points of truth so clear that none need to be in ignorance. And good and regular sleep should be secured, that the mind may be clear, and in the best condition possible to weigh the arguments presented and to decide between truth and error. </a:t>
            </a:r>
            <a:r>
              <a:rPr lang="en-US" dirty="0" smtClean="0"/>
              <a:t>“ (RH, November 25, 1884)</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Michael Phelps- Olympic Gold</a:t>
            </a:r>
            <a:endParaRPr lang="en-US" dirty="0">
              <a:latin typeface="Aharoni" pitchFamily="2" charset="-79"/>
              <a:cs typeface="Aharoni" pitchFamily="2" charset="-79"/>
            </a:endParaRPr>
          </a:p>
        </p:txBody>
      </p:sp>
      <p:pic>
        <p:nvPicPr>
          <p:cNvPr id="1026" name="Picture 2"/>
          <p:cNvPicPr>
            <a:picLocks noGrp="1" noChangeAspect="1" noChangeArrowheads="1"/>
          </p:cNvPicPr>
          <p:nvPr>
            <p:ph idx="1"/>
          </p:nvPr>
        </p:nvPicPr>
        <p:blipFill>
          <a:blip r:embed="rId2"/>
          <a:srcRect/>
          <a:stretch>
            <a:fillRect/>
          </a:stretch>
        </p:blipFill>
        <p:spPr bwMode="auto">
          <a:xfrm>
            <a:off x="381000" y="1600200"/>
            <a:ext cx="83058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Sleep Summary</a:t>
            </a:r>
            <a:endParaRPr lang="en-US"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1. The best hours for sleep are the ones before midnight.  Two before are worth four after.</a:t>
            </a:r>
          </a:p>
          <a:p>
            <a:r>
              <a:rPr lang="en-US" dirty="0" smtClean="0"/>
              <a:t>2.  Regularity in sleep is vital.</a:t>
            </a:r>
          </a:p>
          <a:p>
            <a:r>
              <a:rPr lang="en-US" dirty="0" smtClean="0"/>
              <a:t>3.  We should go to bed around 9-9:30p.m. and rise around 5-5:30 a.m.</a:t>
            </a:r>
          </a:p>
          <a:p>
            <a:r>
              <a:rPr lang="en-US" dirty="0" smtClean="0"/>
              <a:t>4.  Having a window open brings fresh, invigorating air in the room  and helps with sleep.</a:t>
            </a:r>
          </a:p>
          <a:p>
            <a:r>
              <a:rPr lang="en-US" dirty="0" smtClean="0"/>
              <a:t>5.  This enables us to hear God’s voice and resist the enemy.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Water</a:t>
            </a:r>
            <a:endParaRPr lang="en-US" u="sng" dirty="0">
              <a:solidFill>
                <a:srgbClr val="0070C0"/>
              </a:solidFill>
            </a:endParaRPr>
          </a:p>
        </p:txBody>
      </p:sp>
      <p:pic>
        <p:nvPicPr>
          <p:cNvPr id="1026" name="Picture 2"/>
          <p:cNvPicPr>
            <a:picLocks noGrp="1" noChangeAspect="1" noChangeArrowheads="1"/>
          </p:cNvPicPr>
          <p:nvPr>
            <p:ph sz="half" idx="1"/>
          </p:nvPr>
        </p:nvPicPr>
        <p:blipFill>
          <a:blip r:embed="rId2"/>
          <a:stretch>
            <a:fillRect/>
          </a:stretch>
        </p:blipFill>
        <p:spPr bwMode="auto">
          <a:xfrm>
            <a:off x="457200" y="2523316"/>
            <a:ext cx="4038600" cy="267973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Water</a:t>
            </a:r>
            <a:endParaRPr lang="en-US" u="sng"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r>
              <a:rPr lang="en-US" dirty="0" smtClean="0"/>
              <a:t>“Many make a mistake in drinking cold water with their meals. Taken with meals, water diminishes the flow of the salivary glands; and the colder the water, the greater the injury to the stomach. Ice water or iced lemonade, drunk with meals, will arrest digestion until the system has imparted sufficient warmth to the stomach to enable it to take up its work again. Hot drinks are debilitating; and besides those who indulge in their use become slaves to habit. . . . But if anything is needed to quench thirst, pure water, drunk some little time before or after a meal, is all that nature requires. Water is the best liquid possible to cleanse the tissues. . . . Drink some little time before or after the meal.” DF 151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Much</a:t>
            </a:r>
            <a:endParaRPr lang="en-US" u="sng" dirty="0"/>
          </a:p>
        </p:txBody>
      </p:sp>
      <p:sp>
        <p:nvSpPr>
          <p:cNvPr id="3" name="Content Placeholder 2"/>
          <p:cNvSpPr>
            <a:spLocks noGrp="1"/>
          </p:cNvSpPr>
          <p:nvPr>
            <p:ph sz="half" idx="1"/>
          </p:nvPr>
        </p:nvSpPr>
        <p:spPr/>
        <p:txBody>
          <a:bodyPr>
            <a:normAutofit fontScale="92500"/>
          </a:bodyPr>
          <a:lstStyle/>
          <a:p>
            <a:r>
              <a:rPr lang="en-US" u="sng" dirty="0" smtClean="0"/>
              <a:t>Each day, we should drink, in ounces, half our body weight.  </a:t>
            </a:r>
            <a:r>
              <a:rPr lang="en-US" dirty="0" smtClean="0"/>
              <a:t>If we weigh 180 pounds, then we should drink 90 ounces of water.  This helps all our body organs and aids in elimination. One reason why so many have headaches is because of a lack of water.</a:t>
            </a:r>
            <a:endParaRPr lang="en-US" u="sng" dirty="0"/>
          </a:p>
        </p:txBody>
      </p:sp>
      <p:pic>
        <p:nvPicPr>
          <p:cNvPr id="3074" name="Picture 2"/>
          <p:cNvPicPr>
            <a:picLocks noGrp="1" noChangeAspect="1" noChangeArrowheads="1"/>
          </p:cNvPicPr>
          <p:nvPr>
            <p:ph sz="half" idx="2"/>
          </p:nvPr>
        </p:nvPicPr>
        <p:blipFill>
          <a:blip r:embed="rId2"/>
          <a:stretch>
            <a:fillRect/>
          </a:stretch>
        </p:blipFill>
        <p:spPr bwMode="auto">
          <a:xfrm>
            <a:off x="5008118" y="1600200"/>
            <a:ext cx="331876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latin typeface="Aharoni" pitchFamily="2" charset="-79"/>
                <a:cs typeface="Aharoni" pitchFamily="2" charset="-79"/>
              </a:rPr>
              <a:t>Sunlight</a:t>
            </a:r>
            <a:endParaRPr lang="en-US" u="sng" dirty="0">
              <a:solidFill>
                <a:srgbClr val="00B0F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55000" lnSpcReduction="20000"/>
          </a:bodyPr>
          <a:lstStyle/>
          <a:p>
            <a:r>
              <a:rPr lang="en-US" dirty="0" smtClean="0"/>
              <a:t>“One </a:t>
            </a:r>
            <a:r>
              <a:rPr lang="en-US" dirty="0" smtClean="0"/>
              <a:t>of the most beautiful adornments our rooms can have, is the cheering sunlight, gilding and glorifying everything it rests upon. Our children can but have discontented, unhappy, and homesick feelings, shut in by walls, with windows darkened, excluding the glad sunshine. Some mothers are so anxious to exclude the sun and air from their rooms that they will not allow more than half a window exposed, free from shades, to let in the light and sun. They shut out these blessings as though they were enemies to health and life. Their rooms have a dismal, lonesome appearance that children feel, though they cannot explain why they feel discontented, languid, and </a:t>
            </a:r>
            <a:r>
              <a:rPr lang="en-US" dirty="0" smtClean="0"/>
              <a:t>irritable….  When </a:t>
            </a:r>
            <a:r>
              <a:rPr lang="en-US" dirty="0" smtClean="0"/>
              <a:t>God had made our world, and darkness was upon the face of the deep, he said, Let there be light, and there was light. And God saw the light that it was </a:t>
            </a:r>
            <a:r>
              <a:rPr lang="en-US" dirty="0" smtClean="0"/>
              <a:t>good.  </a:t>
            </a:r>
            <a:r>
              <a:rPr lang="en-US" dirty="0" smtClean="0"/>
              <a:t>Shall we close our houses, and exclude from them the light which God has pronounced good? Many deprive themselves of light and air, because they fear their picture frames or expensive furniture will be tarnished, and their lovely carpets faded. We may arrange our houses tastefully, and yet with simplicity, and have no fears of welcoming in the purifying air and glad sunshine. We had better dispense with costly furniture and expensive carpets, rather than with the sunlight, and the invigorating air of </a:t>
            </a:r>
            <a:r>
              <a:rPr lang="en-US" dirty="0" smtClean="0"/>
              <a:t>heaven.”  HR</a:t>
            </a:r>
            <a:r>
              <a:rPr lang="en-US" dirty="0" smtClean="0"/>
              <a:t>, April 1, </a:t>
            </a:r>
            <a:r>
              <a:rPr lang="en-US" dirty="0" smtClean="0"/>
              <a:t>1871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rial Rounded MT Bold" pitchFamily="34" charset="0"/>
              </a:rPr>
              <a:t>Health and Happiness</a:t>
            </a:r>
            <a:endParaRPr lang="en-US" u="sng" dirty="0">
              <a:solidFill>
                <a:srgbClr val="FF0000"/>
              </a:solidFill>
              <a:latin typeface="Arial Rounded MT Bold" pitchFamily="34" charset="0"/>
            </a:endParaRPr>
          </a:p>
        </p:txBody>
      </p:sp>
      <p:sp>
        <p:nvSpPr>
          <p:cNvPr id="4" name="Content Placeholder 3"/>
          <p:cNvSpPr>
            <a:spLocks noGrp="1"/>
          </p:cNvSpPr>
          <p:nvPr>
            <p:ph sz="half" idx="2"/>
          </p:nvPr>
        </p:nvSpPr>
        <p:spPr/>
        <p:txBody>
          <a:bodyPr/>
          <a:lstStyle/>
          <a:p>
            <a:r>
              <a:rPr lang="en-US" dirty="0" smtClean="0"/>
              <a:t>“Beloved</a:t>
            </a:r>
            <a:r>
              <a:rPr lang="en-US" dirty="0" smtClean="0"/>
              <a:t>, I wish above all things that thou mayest prosper and be in health, even as thy soul prospereth. </a:t>
            </a:r>
            <a:r>
              <a:rPr lang="en-US" dirty="0" smtClean="0"/>
              <a:t>“  3 John</a:t>
            </a:r>
            <a:r>
              <a:rPr lang="en-US" smtClean="0"/>
              <a:t>, verse 2</a:t>
            </a:r>
            <a:endParaRPr lang="en-US" dirty="0"/>
          </a:p>
        </p:txBody>
      </p:sp>
      <p:pic>
        <p:nvPicPr>
          <p:cNvPr id="1026" name="Picture 2"/>
          <p:cNvPicPr>
            <a:picLocks noGrp="1" noChangeAspect="1" noChangeArrowheads="1"/>
          </p:cNvPicPr>
          <p:nvPr>
            <p:ph sz="half" idx="1"/>
          </p:nvPr>
        </p:nvPicPr>
        <p:blipFill>
          <a:blip r:embed="rId2"/>
          <a:srcRect/>
          <a:stretch>
            <a:fillRect/>
          </a:stretch>
        </p:blipFill>
        <p:spPr bwMode="auto">
          <a:xfrm>
            <a:off x="152400" y="1524000"/>
            <a:ext cx="4267200" cy="4800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Gives his all</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“Phelps trains for six hours a day, six days a week, without fail. Even if Christmas day falls on a training day, he does a full day of training. Total dedication to his training program has made him a world champion.</a:t>
            </a:r>
          </a:p>
          <a:p>
            <a:r>
              <a:rPr lang="en-US" dirty="0" smtClean="0"/>
              <a:t>He swims approximately 50 miles (80km) each week, which is over 8 miles per training day. He has two massages everyday and also takes ice baths to help his body to recover.”  Internet</a:t>
            </a:r>
          </a:p>
          <a:p>
            <a:endParaRPr lang="en-US" dirty="0"/>
          </a:p>
        </p:txBody>
      </p:sp>
      <p:pic>
        <p:nvPicPr>
          <p:cNvPr id="1026" name="Picture 2"/>
          <p:cNvPicPr>
            <a:picLocks noGrp="1" noChangeAspect="1" noChangeArrowheads="1"/>
          </p:cNvPicPr>
          <p:nvPr>
            <p:ph sz="half" idx="2"/>
          </p:nvPr>
        </p:nvPicPr>
        <p:blipFill>
          <a:blip r:embed="rId2"/>
          <a:stretch>
            <a:fillRect/>
          </a:stretch>
        </p:blipFill>
        <p:spPr bwMode="auto">
          <a:xfrm>
            <a:off x="5248275" y="1853406"/>
            <a:ext cx="2838450" cy="401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B050"/>
                </a:solidFill>
                <a:latin typeface="Algerian" pitchFamily="82" charset="0"/>
              </a:rPr>
              <a:t>A </a:t>
            </a:r>
            <a:br>
              <a:rPr lang="en-US" u="sng" dirty="0" smtClean="0">
                <a:solidFill>
                  <a:srgbClr val="00B050"/>
                </a:solidFill>
                <a:latin typeface="Algerian" pitchFamily="82" charset="0"/>
              </a:rPr>
            </a:br>
            <a:r>
              <a:rPr lang="en-US" u="sng" dirty="0" smtClean="0">
                <a:solidFill>
                  <a:srgbClr val="00B050"/>
                </a:solidFill>
                <a:latin typeface="Algerian" pitchFamily="82" charset="0"/>
              </a:rPr>
              <a:t>Corruptible Crown</a:t>
            </a:r>
            <a:endParaRPr lang="en-US" u="sng" dirty="0">
              <a:solidFill>
                <a:srgbClr val="00B050"/>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dirty="0" smtClean="0"/>
              <a:t>“Know ye not that they which run in a race run all, but one receiveth the prize? So run, that ye may obtain.  And every man that striveth for the mastery is temperate in all things. Now they do it to obtain a corruptible crown; but we an incorruptible. I therefore so run, not as uncertainly; so fight I, not as one that beateth the air: But I keep under my body, and bring it into subjection: lest that by any means, when I have preached to others, I myself should be a castaway.” 1 Corinthians 9:24-27</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latin typeface="Algerian" pitchFamily="82" charset="0"/>
              </a:rPr>
              <a:t>How Important is it for us?</a:t>
            </a:r>
            <a:endParaRPr lang="en-US" u="sng" dirty="0">
              <a:solidFill>
                <a:srgbClr val="00B0F0"/>
              </a:solidFill>
              <a:latin typeface="Algerian" pitchFamily="82" charset="0"/>
            </a:endParaRPr>
          </a:p>
        </p:txBody>
      </p:sp>
      <p:sp>
        <p:nvSpPr>
          <p:cNvPr id="3" name="Content Placeholder 2"/>
          <p:cNvSpPr>
            <a:spLocks noGrp="1"/>
          </p:cNvSpPr>
          <p:nvPr>
            <p:ph idx="1"/>
          </p:nvPr>
        </p:nvSpPr>
        <p:spPr/>
        <p:txBody>
          <a:bodyPr/>
          <a:lstStyle/>
          <a:p>
            <a:r>
              <a:rPr lang="en-US" dirty="0" smtClean="0"/>
              <a:t>1.  Is it important for us what we eat? When we eat? </a:t>
            </a:r>
          </a:p>
          <a:p>
            <a:r>
              <a:rPr lang="en-US" dirty="0" smtClean="0"/>
              <a:t>2.  Is it important that we exercise?</a:t>
            </a:r>
          </a:p>
          <a:p>
            <a:r>
              <a:rPr lang="en-US" dirty="0" smtClean="0"/>
              <a:t>3.  Is it important when we sleep?  How much sleep we get?  To be regular?</a:t>
            </a:r>
          </a:p>
          <a:p>
            <a:r>
              <a:rPr lang="en-US" dirty="0" smtClean="0"/>
              <a:t>4.  Is it important how much water we drink? To take baths?</a:t>
            </a:r>
          </a:p>
          <a:p>
            <a:r>
              <a:rPr lang="en-US" dirty="0" smtClean="0"/>
              <a:t>5.  Is it important to get sunshine everyday?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This is part of God’s final message to us!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t>“And I saw another angel fly in the midst of heaven, having the everlasting gospel to preach unto them that dwell on the earth, and to every nation, and kindred, and tongue, and people, ‘Saying with a loud voice, Fear God, and </a:t>
            </a:r>
            <a:r>
              <a:rPr lang="en-US" u="sng" dirty="0" smtClean="0"/>
              <a:t>give glory to him</a:t>
            </a:r>
            <a:r>
              <a:rPr lang="en-US" dirty="0" smtClean="0"/>
              <a:t>; for the hour of his judgment is come: and worship him that made heaven, and earth, and the sea, and the fountains of waters.”  Rev. 14:6,7</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“Whether therefore ye eat, or drink, or whatsoever ye do, do all to the glory of God. “  1 Corinthians 10:31</a:t>
            </a:r>
          </a:p>
          <a:p>
            <a:r>
              <a:rPr lang="en-US" dirty="0" smtClean="0"/>
              <a:t>“What? know ye not that your body is the temple of the Holy Ghost which is in you, which ye have of God, and ye are not your own?  For ye are bought with a price: therefore glorify God in your body, and in your spirit, which are God's.”  1 Corinthians 6:19,20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Give Glory to Him</a:t>
            </a:r>
            <a:endParaRPr lang="en-US" u="sng" dirty="0">
              <a:solidFill>
                <a:srgbClr val="00B050"/>
              </a:solidFill>
              <a:latin typeface="Algerian" pitchFamily="82" charset="0"/>
            </a:endParaRPr>
          </a:p>
        </p:txBody>
      </p:sp>
      <p:sp>
        <p:nvSpPr>
          <p:cNvPr id="3" name="Content Placeholder 2"/>
          <p:cNvSpPr>
            <a:spLocks noGrp="1"/>
          </p:cNvSpPr>
          <p:nvPr>
            <p:ph idx="1"/>
          </p:nvPr>
        </p:nvSpPr>
        <p:spPr/>
        <p:txBody>
          <a:bodyPr/>
          <a:lstStyle/>
          <a:p>
            <a:r>
              <a:rPr lang="en-US" dirty="0" smtClean="0"/>
              <a:t>To give glory to Him involves taking care of our bodies.  To take care of ourselves makes it possible for us to have a clear mind.  With a clear mind, we can discern between right and wrong, between truth and error.  Without a clear mind, we will embrace deceptive error and will think that wrong is right.  God help us to incorporate sound health habits into our lives immediately.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God’s Original Diet</a:t>
            </a:r>
            <a:endParaRPr lang="en-US" u="sng" dirty="0">
              <a:solidFill>
                <a:srgbClr val="00B0F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“And God said, Behold, I have given you every herb bearing seed, which is upon the face of all the earth, and every tree, in the which is the fruit of a tree yielding seed; to you it shall be for meat.”  Genesis 1:29</a:t>
            </a:r>
          </a:p>
          <a:p>
            <a:r>
              <a:rPr lang="en-US" dirty="0" smtClean="0"/>
              <a:t> “Thorns also and thistles shall it bring forth to thee; and thou shalt eat the herb of the field.” Genesis 3:18 </a:t>
            </a:r>
          </a:p>
          <a:p>
            <a:endParaRPr lang="en-US" dirty="0"/>
          </a:p>
        </p:txBody>
      </p:sp>
      <p:pic>
        <p:nvPicPr>
          <p:cNvPr id="3074" name="Picture 2"/>
          <p:cNvPicPr>
            <a:picLocks noGrp="1" noChangeAspect="1" noChangeArrowheads="1"/>
          </p:cNvPicPr>
          <p:nvPr>
            <p:ph sz="half" idx="2"/>
          </p:nvPr>
        </p:nvPicPr>
        <p:blipFill>
          <a:blip r:embed="rId2"/>
          <a:stretch>
            <a:fillRect/>
          </a:stretch>
        </p:blipFill>
        <p:spPr bwMode="auto">
          <a:xfrm>
            <a:off x="4762500" y="2434431"/>
            <a:ext cx="38100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latin typeface="Aharoni" pitchFamily="2" charset="-79"/>
                <a:cs typeface="Aharoni" pitchFamily="2" charset="-79"/>
              </a:rPr>
              <a:t>The Plan</a:t>
            </a:r>
            <a:endParaRPr lang="en-US" u="sng" dirty="0">
              <a:solidFill>
                <a:srgbClr val="00B0F0"/>
              </a:solidFill>
              <a:latin typeface="Aharoni" pitchFamily="2" charset="-79"/>
              <a:cs typeface="Aharoni" pitchFamily="2" charset="-79"/>
            </a:endParaRPr>
          </a:p>
        </p:txBody>
      </p:sp>
      <p:sp>
        <p:nvSpPr>
          <p:cNvPr id="3" name="Content Placeholder 2"/>
          <p:cNvSpPr>
            <a:spLocks noGrp="1"/>
          </p:cNvSpPr>
          <p:nvPr>
            <p:ph sz="half" idx="1"/>
          </p:nvPr>
        </p:nvSpPr>
        <p:spPr/>
        <p:txBody>
          <a:bodyPr>
            <a:normAutofit fontScale="92500"/>
          </a:bodyPr>
          <a:lstStyle/>
          <a:p>
            <a:r>
              <a:rPr lang="en-US" dirty="0" smtClean="0"/>
              <a:t>God originally gave Adam and Eve a diet consisting of fruits, grains, and nuts. After sin, they were told to eat vegetables as well.  This was the original diet God gave to man.  Flesh food was added after the flood out of necessity, but was never to be a main staple for man.</a:t>
            </a:r>
            <a:endParaRPr lang="en-US" dirty="0"/>
          </a:p>
        </p:txBody>
      </p:sp>
      <p:pic>
        <p:nvPicPr>
          <p:cNvPr id="4098" name="Picture 2"/>
          <p:cNvPicPr>
            <a:picLocks noGrp="1" noChangeAspect="1" noChangeArrowheads="1"/>
          </p:cNvPicPr>
          <p:nvPr>
            <p:ph sz="half" idx="2"/>
          </p:nvPr>
        </p:nvPicPr>
        <p:blipFill>
          <a:blip r:embed="rId2"/>
          <a:stretch>
            <a:fillRect/>
          </a:stretch>
        </p:blipFill>
        <p:spPr bwMode="auto">
          <a:xfrm>
            <a:off x="4648200" y="2348706"/>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2443</Words>
  <Application>Microsoft Office PowerPoint</Application>
  <PresentationFormat>On-screen Show (4:3)</PresentationFormat>
  <Paragraphs>73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Health is Wealth</vt:lpstr>
      <vt:lpstr>Michael Phelps- Olympic Gold</vt:lpstr>
      <vt:lpstr>Gives his all</vt:lpstr>
      <vt:lpstr>A  Corruptible Crown</vt:lpstr>
      <vt:lpstr>How Important is it for us?</vt:lpstr>
      <vt:lpstr>This is part of God’s final message to us!</vt:lpstr>
      <vt:lpstr>Give Glory to Him</vt:lpstr>
      <vt:lpstr>God’s Original Diet</vt:lpstr>
      <vt:lpstr>The Plan</vt:lpstr>
      <vt:lpstr>Regularity</vt:lpstr>
      <vt:lpstr>Eating Properly</vt:lpstr>
      <vt:lpstr>The Ladder of Success</vt:lpstr>
      <vt:lpstr>A Clear Mind</vt:lpstr>
      <vt:lpstr>Exercise</vt:lpstr>
      <vt:lpstr>Get out the Toxins</vt:lpstr>
      <vt:lpstr>Exercise is Crucial</vt:lpstr>
      <vt:lpstr>Sleep/Rest</vt:lpstr>
      <vt:lpstr>Sleep Before Midnight</vt:lpstr>
      <vt:lpstr>Camp meeting/Always</vt:lpstr>
      <vt:lpstr>Sleep Summary</vt:lpstr>
      <vt:lpstr>Water</vt:lpstr>
      <vt:lpstr>Water</vt:lpstr>
      <vt:lpstr>How Much</vt:lpstr>
      <vt:lpstr>Sunlight</vt:lpstr>
      <vt:lpstr>Health and Happiness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is Wealth</dc:title>
  <dc:creator>Dad</dc:creator>
  <cp:lastModifiedBy>Dad</cp:lastModifiedBy>
  <cp:revision>11</cp:revision>
  <dcterms:created xsi:type="dcterms:W3CDTF">2008-12-25T14:30:27Z</dcterms:created>
  <dcterms:modified xsi:type="dcterms:W3CDTF">2009-01-06T10:39:47Z</dcterms:modified>
</cp:coreProperties>
</file>