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6" r:id="rId4"/>
    <p:sldId id="277" r:id="rId5"/>
    <p:sldId id="278"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44" d="100"/>
          <a:sy n="44" d="100"/>
        </p:scale>
        <p:origin x="-65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1F8440-2A66-4E09-980B-7736CBFFF735}" type="datetimeFigureOut">
              <a:rPr lang="en-US" smtClean="0"/>
              <a:pPr/>
              <a:t>6/22/2012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B460EE-6F35-4B73-8F4B-BE29D020DA2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1F8440-2A66-4E09-980B-7736CBFFF735}" type="datetimeFigureOut">
              <a:rPr lang="en-US" smtClean="0"/>
              <a:pPr/>
              <a:t>6/22/2012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B460EE-6F35-4B73-8F4B-BE29D020DA2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1F8440-2A66-4E09-980B-7736CBFFF735}" type="datetimeFigureOut">
              <a:rPr lang="en-US" smtClean="0"/>
              <a:pPr/>
              <a:t>6/22/2012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B460EE-6F35-4B73-8F4B-BE29D020DA2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1F8440-2A66-4E09-980B-7736CBFFF735}" type="datetimeFigureOut">
              <a:rPr lang="en-US" smtClean="0"/>
              <a:pPr/>
              <a:t>6/22/2012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B460EE-6F35-4B73-8F4B-BE29D020DA2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1F8440-2A66-4E09-980B-7736CBFFF735}" type="datetimeFigureOut">
              <a:rPr lang="en-US" smtClean="0"/>
              <a:pPr/>
              <a:t>6/22/2012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B460EE-6F35-4B73-8F4B-BE29D020DA2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1F8440-2A66-4E09-980B-7736CBFFF735}" type="datetimeFigureOut">
              <a:rPr lang="en-US" smtClean="0"/>
              <a:pPr/>
              <a:t>6/22/2012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B460EE-6F35-4B73-8F4B-BE29D020DA2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1F8440-2A66-4E09-980B-7736CBFFF735}" type="datetimeFigureOut">
              <a:rPr lang="en-US" smtClean="0"/>
              <a:pPr/>
              <a:t>6/22/2012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B460EE-6F35-4B73-8F4B-BE29D020DA2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1F8440-2A66-4E09-980B-7736CBFFF735}" type="datetimeFigureOut">
              <a:rPr lang="en-US" smtClean="0"/>
              <a:pPr/>
              <a:t>6/22/2012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9B460EE-6F35-4B73-8F4B-BE29D020DA2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1F8440-2A66-4E09-980B-7736CBFFF735}" type="datetimeFigureOut">
              <a:rPr lang="en-US" smtClean="0"/>
              <a:pPr/>
              <a:t>6/22/2012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B460EE-6F35-4B73-8F4B-BE29D020DA2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1F8440-2A66-4E09-980B-7736CBFFF735}" type="datetimeFigureOut">
              <a:rPr lang="en-US" smtClean="0"/>
              <a:pPr/>
              <a:t>6/22/2012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B460EE-6F35-4B73-8F4B-BE29D020DA2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1F8440-2A66-4E09-980B-7736CBFFF735}" type="datetimeFigureOut">
              <a:rPr lang="en-US" smtClean="0"/>
              <a:pPr/>
              <a:t>6/22/2012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B460EE-6F35-4B73-8F4B-BE29D020DA2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F8440-2A66-4E09-980B-7736CBFFF735}" type="datetimeFigureOut">
              <a:rPr lang="en-US" smtClean="0"/>
              <a:pPr/>
              <a:t>6/22/2012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460EE-6F35-4B73-8F4B-BE29D020DA2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kingjamesbibleonline.org/Daniel-9-25/" TargetMode="External"/><Relationship Id="rId2" Type="http://schemas.openxmlformats.org/officeDocument/2006/relationships/hyperlink" Target="http://www.kingjamesbibleonline.org/Daniel-9-24/" TargetMode="External"/><Relationship Id="rId1" Type="http://schemas.openxmlformats.org/officeDocument/2006/relationships/slideLayout" Target="../slideLayouts/slideLayout2.xml"/><Relationship Id="rId5" Type="http://schemas.openxmlformats.org/officeDocument/2006/relationships/hyperlink" Target="http://www.kingjamesbibleonline.org/Daniel-9-27/" TargetMode="External"/><Relationship Id="rId4" Type="http://schemas.openxmlformats.org/officeDocument/2006/relationships/hyperlink" Target="http://www.kingjamesbibleonline.org/Daniel-9-26/"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kingjamesbibleonline.org/Daniel-12-11/" TargetMode="External"/><Relationship Id="rId2" Type="http://schemas.openxmlformats.org/officeDocument/2006/relationships/hyperlink" Target="http://www.kingjamesbibleonline.org/Daniel-12-7/" TargetMode="External"/><Relationship Id="rId1" Type="http://schemas.openxmlformats.org/officeDocument/2006/relationships/slideLayout" Target="../slideLayouts/slideLayout2.xml"/><Relationship Id="rId4" Type="http://schemas.openxmlformats.org/officeDocument/2006/relationships/hyperlink" Target="http://www.kingjamesbibleonline.org/Daniel-12-12/"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kingjamesbibleonline.org/Revelation-10-2/" TargetMode="External"/><Relationship Id="rId7" Type="http://schemas.openxmlformats.org/officeDocument/2006/relationships/hyperlink" Target="http://www.kingjamesbibleonline.org/Revelation-10-6/" TargetMode="External"/><Relationship Id="rId2" Type="http://schemas.openxmlformats.org/officeDocument/2006/relationships/hyperlink" Target="http://www.kingjamesbibleonline.org/Revelation-10-1/" TargetMode="External"/><Relationship Id="rId1" Type="http://schemas.openxmlformats.org/officeDocument/2006/relationships/slideLayout" Target="../slideLayouts/slideLayout2.xml"/><Relationship Id="rId6" Type="http://schemas.openxmlformats.org/officeDocument/2006/relationships/hyperlink" Target="http://www.kingjamesbibleonline.org/Revelation-10-5/" TargetMode="External"/><Relationship Id="rId5" Type="http://schemas.openxmlformats.org/officeDocument/2006/relationships/hyperlink" Target="http://www.kingjamesbibleonline.org/Revelation-10-4/" TargetMode="External"/><Relationship Id="rId4" Type="http://schemas.openxmlformats.org/officeDocument/2006/relationships/hyperlink" Target="http://www.kingjamesbibleonline.org/Revelation-10-3/"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kingjamesbibleonline.org/Revelation-10-8/" TargetMode="External"/><Relationship Id="rId2" Type="http://schemas.openxmlformats.org/officeDocument/2006/relationships/hyperlink" Target="http://www.kingjamesbibleonline.org/Revelation-10-7/" TargetMode="External"/><Relationship Id="rId1" Type="http://schemas.openxmlformats.org/officeDocument/2006/relationships/slideLayout" Target="../slideLayouts/slideLayout2.xml"/><Relationship Id="rId6" Type="http://schemas.openxmlformats.org/officeDocument/2006/relationships/hyperlink" Target="http://www.kingjamesbibleonline.org/Revelation-10-11/" TargetMode="External"/><Relationship Id="rId5" Type="http://schemas.openxmlformats.org/officeDocument/2006/relationships/hyperlink" Target="http://www.kingjamesbibleonline.org/Revelation-10-10/" TargetMode="External"/><Relationship Id="rId4" Type="http://schemas.openxmlformats.org/officeDocument/2006/relationships/hyperlink" Target="http://www.kingjamesbibleonline.org/Revelation-10-9/"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FF0000"/>
                </a:solidFill>
              </a:rPr>
              <a:t>Daniel, Revelation, and Time</a:t>
            </a:r>
            <a:endParaRPr lang="en-US" u="sng" dirty="0">
              <a:solidFill>
                <a:srgbClr val="FF0000"/>
              </a:solidFill>
            </a:endParaRPr>
          </a:p>
        </p:txBody>
      </p:sp>
      <p:sp>
        <p:nvSpPr>
          <p:cNvPr id="3" name="Subtitle 2"/>
          <p:cNvSpPr>
            <a:spLocks noGrp="1"/>
          </p:cNvSpPr>
          <p:nvPr>
            <p:ph type="subTitle" idx="1"/>
          </p:nvPr>
        </p:nvSpPr>
        <p:spPr/>
        <p:txBody>
          <a:bodyPr/>
          <a:lstStyle/>
          <a:p>
            <a:r>
              <a:rPr lang="en-US" u="sng" dirty="0" smtClean="0">
                <a:solidFill>
                  <a:srgbClr val="002060"/>
                </a:solidFill>
              </a:rPr>
              <a:t>Day for a day or day for a year?</a:t>
            </a:r>
            <a:endParaRPr lang="en-US" u="sng"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002060"/>
                </a:solidFill>
              </a:rPr>
              <a:t>The Little Horn</a:t>
            </a:r>
            <a:endParaRPr lang="en-US" u="sng" dirty="0">
              <a:solidFill>
                <a:srgbClr val="002060"/>
              </a:solidFill>
            </a:endParaRPr>
          </a:p>
        </p:txBody>
      </p:sp>
      <p:sp>
        <p:nvSpPr>
          <p:cNvPr id="3" name="Content Placeholder 2"/>
          <p:cNvSpPr>
            <a:spLocks noGrp="1"/>
          </p:cNvSpPr>
          <p:nvPr>
            <p:ph idx="1"/>
          </p:nvPr>
        </p:nvSpPr>
        <p:spPr>
          <a:xfrm>
            <a:off x="0" y="838200"/>
            <a:ext cx="9144000" cy="6019800"/>
          </a:xfrm>
        </p:spPr>
        <p:txBody>
          <a:bodyPr>
            <a:normAutofit lnSpcReduction="10000"/>
          </a:bodyPr>
          <a:lstStyle/>
          <a:p>
            <a:r>
              <a:rPr lang="en-US" dirty="0" smtClean="0"/>
              <a:t>1. The little horn speaks blasphemous words against God.  The Bible declares that blasphemy is:</a:t>
            </a:r>
          </a:p>
          <a:p>
            <a:r>
              <a:rPr lang="en-US" dirty="0"/>
              <a:t>a</a:t>
            </a:r>
            <a:r>
              <a:rPr lang="en-US" dirty="0" smtClean="0"/>
              <a:t>. claiming to be God.  (John 10:30-33)</a:t>
            </a:r>
          </a:p>
          <a:p>
            <a:r>
              <a:rPr lang="en-US" dirty="0"/>
              <a:t>b</a:t>
            </a:r>
            <a:r>
              <a:rPr lang="en-US" dirty="0" smtClean="0"/>
              <a:t>. claiming the power to forgive sins. (Mark 2:5-7</a:t>
            </a:r>
          </a:p>
          <a:p>
            <a:r>
              <a:rPr lang="en-US" dirty="0" smtClean="0"/>
              <a:t>2. The little horn persecutes the people of God.</a:t>
            </a:r>
          </a:p>
          <a:p>
            <a:r>
              <a:rPr lang="en-US" dirty="0" smtClean="0"/>
              <a:t>3. The little horn seeks to change the ten commandments.</a:t>
            </a:r>
          </a:p>
          <a:p>
            <a:r>
              <a:rPr lang="en-US" dirty="0" smtClean="0"/>
              <a:t>4.  The little horn rules the world for 3 and a half times=3 and a half years=1,260 days.</a:t>
            </a:r>
          </a:p>
          <a:p>
            <a:r>
              <a:rPr lang="en-US" dirty="0" smtClean="0"/>
              <a:t>5.  The Bible declares that a day in Bible prophecy is a year.  (Numbers 14:34, Ezekiel 4:6)</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rPr>
              <a:t>Confirmation</a:t>
            </a:r>
            <a:endParaRPr lang="en-US" u="sng" dirty="0">
              <a:solidFill>
                <a:srgbClr val="002060"/>
              </a:solidFill>
            </a:endParaRPr>
          </a:p>
        </p:txBody>
      </p:sp>
      <p:sp>
        <p:nvSpPr>
          <p:cNvPr id="4" name="Content Placeholder 3"/>
          <p:cNvSpPr>
            <a:spLocks noGrp="1"/>
          </p:cNvSpPr>
          <p:nvPr>
            <p:ph sz="half" idx="2"/>
          </p:nvPr>
        </p:nvSpPr>
        <p:spPr>
          <a:xfrm>
            <a:off x="4648200" y="685800"/>
            <a:ext cx="4495800" cy="6172200"/>
          </a:xfrm>
        </p:spPr>
        <p:txBody>
          <a:bodyPr>
            <a:normAutofit fontScale="92500" lnSpcReduction="20000"/>
          </a:bodyPr>
          <a:lstStyle/>
          <a:p>
            <a:r>
              <a:rPr lang="en-US" dirty="0" smtClean="0"/>
              <a:t>“In </a:t>
            </a:r>
            <a:r>
              <a:rPr lang="en-US" dirty="0"/>
              <a:t>the sixth century the papacy had become firmly established. Its seat of power was fixed in the imperial city, and the bishop of Rome was declared to be the head over the entire church. Paganism had given place to the papacy. The dragon had given to the beast "his power, and his seat, and great authority." Revelation 13:2. And now began the 1260 years of papal oppression foretold in the prophecies of Daniel and the Revelation. Daniel 7:25; Revelation 13:5-7. </a:t>
            </a:r>
            <a:r>
              <a:rPr lang="en-US" dirty="0" smtClean="0"/>
              <a:t>”  GC, pg. 54</a:t>
            </a:r>
            <a:endParaRPr lang="en-US" dirty="0"/>
          </a:p>
        </p:txBody>
      </p:sp>
      <p:pic>
        <p:nvPicPr>
          <p:cNvPr id="3074" name="Picture 2" descr="C:\Users\Dad\Contacts\Downloads\St.-Peters-Basilica.jpg"/>
          <p:cNvPicPr>
            <a:picLocks noGrp="1" noChangeAspect="1" noChangeArrowheads="1"/>
          </p:cNvPicPr>
          <p:nvPr>
            <p:ph sz="half" idx="1"/>
          </p:nvPr>
        </p:nvPicPr>
        <p:blipFill>
          <a:blip r:embed="rId2" cstate="print"/>
          <a:srcRect/>
          <a:stretch>
            <a:fillRect/>
          </a:stretch>
        </p:blipFill>
        <p:spPr bwMode="auto">
          <a:xfrm>
            <a:off x="0" y="685800"/>
            <a:ext cx="4724400" cy="6172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rPr>
              <a:t>Again!!</a:t>
            </a:r>
            <a:endParaRPr lang="en-US" u="sng" dirty="0">
              <a:solidFill>
                <a:srgbClr val="002060"/>
              </a:solidFill>
            </a:endParaRPr>
          </a:p>
        </p:txBody>
      </p:sp>
      <p:sp>
        <p:nvSpPr>
          <p:cNvPr id="3" name="Content Placeholder 2"/>
          <p:cNvSpPr>
            <a:spLocks noGrp="1"/>
          </p:cNvSpPr>
          <p:nvPr>
            <p:ph sz="half" idx="1"/>
          </p:nvPr>
        </p:nvSpPr>
        <p:spPr>
          <a:xfrm>
            <a:off x="0" y="685800"/>
            <a:ext cx="4572000" cy="6172200"/>
          </a:xfrm>
        </p:spPr>
        <p:txBody>
          <a:bodyPr>
            <a:normAutofit fontScale="85000" lnSpcReduction="10000"/>
          </a:bodyPr>
          <a:lstStyle/>
          <a:p>
            <a:r>
              <a:rPr lang="en-US" dirty="0" smtClean="0"/>
              <a:t>“</a:t>
            </a:r>
            <a:r>
              <a:rPr lang="en-US" dirty="0"/>
              <a:t>The forty and two months are the same as the "time and times and the dividing of time," three years and a half, or 1260 days, of Daniel 7-- the time during which the papal power was to oppress God's people. This period, as stated in preceding chapters, began with the supremacy of the papacy, A.D. 538, and terminated in 1798. At that time the pope was made captive by the French army, the papal power received its deadly wound, and the prediction was fulfilled, "He that leadeth into captivity shall go into captivity</a:t>
            </a:r>
            <a:r>
              <a:rPr lang="en-US" dirty="0" smtClean="0"/>
              <a:t>.“  GC, pg. 439</a:t>
            </a:r>
            <a:endParaRPr lang="en-US" dirty="0"/>
          </a:p>
        </p:txBody>
      </p:sp>
      <p:pic>
        <p:nvPicPr>
          <p:cNvPr id="4098" name="Picture 2" descr="C:\Users\Dad\Contacts\Downloads\mountains_image011.jpg"/>
          <p:cNvPicPr>
            <a:picLocks noGrp="1" noChangeAspect="1" noChangeArrowheads="1"/>
          </p:cNvPicPr>
          <p:nvPr>
            <p:ph sz="half" idx="2"/>
          </p:nvPr>
        </p:nvPicPr>
        <p:blipFill>
          <a:blip r:embed="rId2" cstate="print"/>
          <a:srcRect/>
          <a:stretch>
            <a:fillRect/>
          </a:stretch>
        </p:blipFill>
        <p:spPr bwMode="auto">
          <a:xfrm>
            <a:off x="4572000" y="685800"/>
            <a:ext cx="4572000" cy="617219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latin typeface="Algerian" pitchFamily="82" charset="0"/>
              </a:rPr>
              <a:t>Never, Never, Never!!!</a:t>
            </a:r>
            <a:endParaRPr lang="en-US" u="sng" dirty="0">
              <a:solidFill>
                <a:srgbClr val="00206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a:bodyPr>
          <a:lstStyle/>
          <a:p>
            <a:r>
              <a:rPr lang="en-US" sz="3400" dirty="0" smtClean="0"/>
              <a:t>Never in the writings of Ellen White does she apply the time, times, and half a time, or the 42 months, or the 1,260 days in a literal way.  She NEVER applies them as literal time!!!  She always explains them as the 1,260 years of papal supremacy from 538-1798.  It would do well for God’s professed people today to apply them the same way.  To apply them as literal is to bring confusion to time in the books of Daniel and Revelation!!!</a:t>
            </a:r>
            <a:endParaRPr lang="en-US" sz="3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2060"/>
                </a:solidFill>
                <a:latin typeface="Algerian" pitchFamily="82" charset="0"/>
              </a:rPr>
              <a:t>Daniel 8</a:t>
            </a:r>
            <a:endParaRPr lang="en-US" u="sng" dirty="0">
              <a:solidFill>
                <a:srgbClr val="00206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Autofit/>
          </a:bodyPr>
          <a:lstStyle/>
          <a:p>
            <a:r>
              <a:rPr lang="en-US" sz="3600" dirty="0" smtClean="0"/>
              <a:t>Daniel 8:14 is the next reference to time in the book of Daniel.  “</a:t>
            </a:r>
            <a:r>
              <a:rPr lang="en-US" sz="3600" dirty="0"/>
              <a:t>And he said unto me, Unto two thousand and three hundred days; then shall the sanctuary be cleansed</a:t>
            </a:r>
            <a:r>
              <a:rPr lang="en-US" sz="3600" dirty="0" smtClean="0"/>
              <a:t>.”  This passage refers to the time period from 457 BC-1844 AD.  This passage pinpoints the beginning of the judgment in the heavenly sanctuary in 1844.  Never in the SOP is this passage ever applied as a day=a day.  It is always applied as 2,300 years.</a:t>
            </a:r>
            <a:br>
              <a:rPr lang="en-US" sz="3600" dirty="0" smtClean="0"/>
            </a:br>
            <a:endParaRPr lang="en-US"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u="sng" dirty="0" smtClean="0">
                <a:solidFill>
                  <a:srgbClr val="002060"/>
                </a:solidFill>
              </a:rPr>
              <a:t>William Miller and the pioneers!</a:t>
            </a:r>
            <a:endParaRPr lang="en-US" u="sng" dirty="0">
              <a:solidFill>
                <a:srgbClr val="002060"/>
              </a:solidFill>
            </a:endParaRPr>
          </a:p>
        </p:txBody>
      </p:sp>
      <p:sp>
        <p:nvSpPr>
          <p:cNvPr id="4" name="Content Placeholder 3"/>
          <p:cNvSpPr>
            <a:spLocks noGrp="1"/>
          </p:cNvSpPr>
          <p:nvPr>
            <p:ph sz="half" idx="2"/>
          </p:nvPr>
        </p:nvSpPr>
        <p:spPr>
          <a:xfrm>
            <a:off x="4648200" y="838200"/>
            <a:ext cx="4495800" cy="6019800"/>
          </a:xfrm>
        </p:spPr>
        <p:txBody>
          <a:bodyPr>
            <a:normAutofit fontScale="92500" lnSpcReduction="10000"/>
          </a:bodyPr>
          <a:lstStyle/>
          <a:p>
            <a:r>
              <a:rPr lang="en-US" dirty="0" smtClean="0"/>
              <a:t>“That </a:t>
            </a:r>
            <a:r>
              <a:rPr lang="en-US" dirty="0"/>
              <a:t>which led to this movement was the discovery that the decree of Artaxerxes for the restoration of Jerusalem, which formed the starting point for the period of the 2300 days, went into effect in the autumn of the year 457 B.C., </a:t>
            </a:r>
            <a:r>
              <a:rPr lang="en-US" dirty="0" smtClean="0"/>
              <a:t>and not </a:t>
            </a:r>
            <a:r>
              <a:rPr lang="en-US" dirty="0"/>
              <a:t>at the beginning of the year, as had been formerly believed. Reckoning from the autumn of 457, the 2300 years terminate in the autumn of 1844</a:t>
            </a:r>
            <a:r>
              <a:rPr lang="en-US" dirty="0" smtClean="0"/>
              <a:t>.”  GC, pgs. 399,400</a:t>
            </a:r>
            <a:endParaRPr lang="en-US" dirty="0"/>
          </a:p>
          <a:p>
            <a:endParaRPr lang="en-US" dirty="0"/>
          </a:p>
        </p:txBody>
      </p:sp>
      <p:pic>
        <p:nvPicPr>
          <p:cNvPr id="5122" name="Picture 2" descr="C:\Users\Dad\Contacts\Downloads\images.jpg"/>
          <p:cNvPicPr>
            <a:picLocks noGrp="1" noChangeAspect="1" noChangeArrowheads="1"/>
          </p:cNvPicPr>
          <p:nvPr>
            <p:ph sz="half" idx="1"/>
          </p:nvPr>
        </p:nvPicPr>
        <p:blipFill>
          <a:blip r:embed="rId2" cstate="print"/>
          <a:srcRect/>
          <a:stretch>
            <a:fillRect/>
          </a:stretch>
        </p:blipFill>
        <p:spPr bwMode="auto">
          <a:xfrm>
            <a:off x="1" y="914400"/>
            <a:ext cx="4876800" cy="594359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FF0000"/>
                </a:solidFill>
                <a:latin typeface="Algerian" pitchFamily="82" charset="0"/>
              </a:rPr>
              <a:t>Again!!!</a:t>
            </a:r>
            <a:endParaRPr lang="en-US" u="sng" dirty="0">
              <a:solidFill>
                <a:srgbClr val="FF0000"/>
              </a:solidFill>
              <a:latin typeface="Algerian" pitchFamily="82" charset="0"/>
            </a:endParaRPr>
          </a:p>
        </p:txBody>
      </p:sp>
      <p:sp>
        <p:nvSpPr>
          <p:cNvPr id="3" name="Content Placeholder 2"/>
          <p:cNvSpPr>
            <a:spLocks noGrp="1"/>
          </p:cNvSpPr>
          <p:nvPr>
            <p:ph sz="half" idx="1"/>
          </p:nvPr>
        </p:nvSpPr>
        <p:spPr>
          <a:xfrm>
            <a:off x="0" y="762000"/>
            <a:ext cx="4572000" cy="6096000"/>
          </a:xfrm>
        </p:spPr>
        <p:txBody>
          <a:bodyPr>
            <a:normAutofit fontScale="70000" lnSpcReduction="20000"/>
          </a:bodyPr>
          <a:lstStyle/>
          <a:p>
            <a:r>
              <a:rPr lang="en-US" dirty="0" smtClean="0"/>
              <a:t>“The </a:t>
            </a:r>
            <a:r>
              <a:rPr lang="en-US" dirty="0"/>
              <a:t>2300 days had been found to begin when the commandment of Artaxerxes for the restoration and building of Jerusalem, went into effect, in the autumn of B.C. 457. Taking this as the starting point, there was perfect harmony in the application of all the events foretold in the explanation of that period in Daniel 9:25-27. . . . The seventy weeks, or 490 years, were to pertain especially to the Jews. At the expiration of this period, the nation sealed its rejection of Christ by the persecution of His disciples, and the apostles turned to the Gentiles, A.D. 34. The first 490 years of the 2300 having then ended, 1810 years would remain. From A.D. 34, 1810 years extend to 1844. "Then," said the angel, "shall the sanctuary be cleansed." </a:t>
            </a:r>
            <a:r>
              <a:rPr lang="en-US" dirty="0" smtClean="0"/>
              <a:t>Mar </a:t>
            </a:r>
            <a:r>
              <a:rPr lang="en-US" dirty="0"/>
              <a:t>247</a:t>
            </a:r>
            <a:r>
              <a:rPr lang="en-US" dirty="0" smtClean="0"/>
              <a:t>.”</a:t>
            </a:r>
            <a:endParaRPr lang="en-US" dirty="0"/>
          </a:p>
        </p:txBody>
      </p:sp>
      <p:pic>
        <p:nvPicPr>
          <p:cNvPr id="6146" name="Picture 2" descr="C:\Users\Dad\Contacts\Downloads\rocky_mountains_real_estate.jpg"/>
          <p:cNvPicPr>
            <a:picLocks noGrp="1" noChangeAspect="1" noChangeArrowheads="1"/>
          </p:cNvPicPr>
          <p:nvPr>
            <p:ph sz="half" idx="2"/>
          </p:nvPr>
        </p:nvPicPr>
        <p:blipFill>
          <a:blip r:embed="rId2" cstate="print"/>
          <a:srcRect/>
          <a:stretch>
            <a:fillRect/>
          </a:stretch>
        </p:blipFill>
        <p:spPr bwMode="auto">
          <a:xfrm>
            <a:off x="4648200" y="685800"/>
            <a:ext cx="4495800" cy="6172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FF0000"/>
                </a:solidFill>
                <a:latin typeface="Algerian" pitchFamily="82" charset="0"/>
              </a:rPr>
              <a:t>Daniel 9:24-27</a:t>
            </a:r>
            <a:endParaRPr lang="en-US" u="sng" dirty="0">
              <a:solidFill>
                <a:srgbClr val="FF0000"/>
              </a:solidFill>
              <a:latin typeface="Algerian" pitchFamily="82" charset="0"/>
            </a:endParaRPr>
          </a:p>
        </p:txBody>
      </p:sp>
      <p:sp>
        <p:nvSpPr>
          <p:cNvPr id="3" name="Content Placeholder 2"/>
          <p:cNvSpPr>
            <a:spLocks noGrp="1"/>
          </p:cNvSpPr>
          <p:nvPr>
            <p:ph idx="1"/>
          </p:nvPr>
        </p:nvSpPr>
        <p:spPr>
          <a:xfrm>
            <a:off x="0" y="685800"/>
            <a:ext cx="9144000" cy="6172200"/>
          </a:xfrm>
        </p:spPr>
        <p:txBody>
          <a:bodyPr>
            <a:normAutofit fontScale="77500" lnSpcReduction="20000"/>
          </a:bodyPr>
          <a:lstStyle/>
          <a:p>
            <a:r>
              <a:rPr lang="en-US" dirty="0" smtClean="0"/>
              <a:t>“</a:t>
            </a:r>
            <a:r>
              <a:rPr lang="en-US" dirty="0"/>
              <a:t> </a:t>
            </a:r>
            <a:r>
              <a:rPr lang="en-US" dirty="0">
                <a:hlinkClick r:id="rId2" tooltip="View more translations of Daniel 9:24"/>
              </a:rPr>
              <a:t>Seventy weeks are determined upon thy people and upon thy holy city, to finish the transgression, and to make an end of sins, and to make reconciliation for iniquity, and to bring in everlasting righteousness, and to seal up the vision and prophecy, and to anoint the most </a:t>
            </a:r>
            <a:r>
              <a:rPr lang="en-US" dirty="0" smtClean="0">
                <a:hlinkClick r:id="rId2" tooltip="View more translations of Daniel 9:24"/>
              </a:rPr>
              <a:t>Holy.</a:t>
            </a:r>
            <a:r>
              <a:rPr lang="en-US" dirty="0" smtClean="0"/>
              <a:t>  </a:t>
            </a:r>
            <a:r>
              <a:rPr lang="en-US" dirty="0" smtClean="0">
                <a:hlinkClick r:id="rId3" tooltip="View more translations of Daniel 9:25"/>
              </a:rPr>
              <a:t>Know </a:t>
            </a:r>
            <a:r>
              <a:rPr lang="en-US" dirty="0">
                <a:hlinkClick r:id="rId3" tooltip="View more translations of Daniel 9:25"/>
              </a:rPr>
              <a:t>therefore and understand, </a:t>
            </a:r>
            <a:r>
              <a:rPr lang="en-US" dirty="0" smtClean="0">
                <a:hlinkClick r:id="rId3" tooltip="View more translations of Daniel 9:25"/>
              </a:rPr>
              <a:t>that </a:t>
            </a:r>
            <a:r>
              <a:rPr lang="en-US" dirty="0">
                <a:hlinkClick r:id="rId3" tooltip="View more translations of Daniel 9:25"/>
              </a:rPr>
              <a:t>from the going forth of the commandment to restore and to build Jerusalem unto the Messiah the Prince </a:t>
            </a:r>
            <a:r>
              <a:rPr lang="en-US" dirty="0" smtClean="0">
                <a:hlinkClick r:id="rId3" tooltip="View more translations of Daniel 9:25"/>
              </a:rPr>
              <a:t>shall be </a:t>
            </a:r>
            <a:r>
              <a:rPr lang="en-US" dirty="0">
                <a:hlinkClick r:id="rId3" tooltip="View more translations of Daniel 9:25"/>
              </a:rPr>
              <a:t>seven weeks, and threescore and two weeks: the street shall be built again, and the wall, even in troublous </a:t>
            </a:r>
            <a:r>
              <a:rPr lang="en-US" dirty="0" smtClean="0">
                <a:hlinkClick r:id="rId3" tooltip="View more translations of Daniel 9:25"/>
              </a:rPr>
              <a:t>times.</a:t>
            </a:r>
            <a:r>
              <a:rPr lang="en-US" dirty="0" smtClean="0"/>
              <a:t>  </a:t>
            </a:r>
            <a:r>
              <a:rPr lang="en-US" dirty="0" smtClean="0">
                <a:hlinkClick r:id="rId4" tooltip="View more translations of Daniel 9:26"/>
              </a:rPr>
              <a:t>And </a:t>
            </a:r>
            <a:r>
              <a:rPr lang="en-US" dirty="0">
                <a:hlinkClick r:id="rId4" tooltip="View more translations of Daniel 9:26"/>
              </a:rPr>
              <a:t>after threescore and two weeks shall Messiah be cut off, but not for himself: and the people of the prince that shall come shall destroy the city and the sanctuary; and the end thereof </a:t>
            </a:r>
            <a:r>
              <a:rPr lang="en-US" dirty="0" smtClean="0">
                <a:hlinkClick r:id="rId4" tooltip="View more translations of Daniel 9:26"/>
              </a:rPr>
              <a:t>shall be </a:t>
            </a:r>
            <a:r>
              <a:rPr lang="en-US" dirty="0">
                <a:hlinkClick r:id="rId4" tooltip="View more translations of Daniel 9:26"/>
              </a:rPr>
              <a:t>with a flood, and unto the end of the war desolations are </a:t>
            </a:r>
            <a:r>
              <a:rPr lang="en-US" dirty="0" smtClean="0">
                <a:hlinkClick r:id="rId4" tooltip="View more translations of Daniel 9:26"/>
              </a:rPr>
              <a:t>determined.</a:t>
            </a:r>
            <a:r>
              <a:rPr lang="en-US" dirty="0" smtClean="0"/>
              <a:t> </a:t>
            </a:r>
            <a:r>
              <a:rPr lang="en-US" dirty="0" smtClean="0">
                <a:hlinkClick r:id="rId5" tooltip="View more translations of Daniel 9:27"/>
              </a:rPr>
              <a:t>And </a:t>
            </a:r>
            <a:r>
              <a:rPr lang="en-US" dirty="0">
                <a:hlinkClick r:id="rId5" tooltip="View more translations of Daniel 9:27"/>
              </a:rPr>
              <a:t>he shall confirm the covenant with many for one week: and in the midst of the week he shall cause the sacrifice and the oblation to cease, and for the overspreading of abominations he shall make [it] desolate, even until the consummation, and that determined shall be poured upon the desolate</a:t>
            </a:r>
            <a:r>
              <a:rPr lang="en-US" dirty="0" smtClean="0">
                <a:hlinkClick r:id="rId5" tooltip="View more translations of Daniel 9:27"/>
              </a:rPr>
              <a:t>.</a:t>
            </a:r>
            <a:r>
              <a:rPr lang="en-US" dirty="0" smtClean="0"/>
              <a:t>”  </a:t>
            </a:r>
            <a:endParaRPr lang="en-US" dirty="0"/>
          </a:p>
          <a:p>
            <a:r>
              <a:rPr lang="en-US" dirty="0"/>
              <a:t>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762000"/>
          </a:xfrm>
        </p:spPr>
        <p:txBody>
          <a:bodyPr>
            <a:normAutofit/>
          </a:bodyPr>
          <a:lstStyle/>
          <a:p>
            <a:r>
              <a:rPr lang="en-US" u="sng" dirty="0" smtClean="0">
                <a:solidFill>
                  <a:srgbClr val="FF0000"/>
                </a:solidFill>
              </a:rPr>
              <a:t>Always</a:t>
            </a:r>
            <a:endParaRPr lang="en-US" u="sng" dirty="0">
              <a:solidFill>
                <a:srgbClr val="FF0000"/>
              </a:solidFill>
            </a:endParaRPr>
          </a:p>
        </p:txBody>
      </p:sp>
      <p:sp>
        <p:nvSpPr>
          <p:cNvPr id="4" name="Content Placeholder 3"/>
          <p:cNvSpPr>
            <a:spLocks noGrp="1"/>
          </p:cNvSpPr>
          <p:nvPr>
            <p:ph sz="half" idx="2"/>
          </p:nvPr>
        </p:nvSpPr>
        <p:spPr>
          <a:xfrm>
            <a:off x="4572000" y="0"/>
            <a:ext cx="4572000" cy="6858000"/>
          </a:xfrm>
        </p:spPr>
        <p:txBody>
          <a:bodyPr>
            <a:normAutofit fontScale="62500" lnSpcReduction="20000"/>
          </a:bodyPr>
          <a:lstStyle/>
          <a:p>
            <a:r>
              <a:rPr lang="en-US" dirty="0" smtClean="0"/>
              <a:t>This time period is again a day=a year.  “</a:t>
            </a:r>
            <a:r>
              <a:rPr lang="en-US" dirty="0"/>
              <a:t> The seventy weeks, or 490 years, were to pertain especially to the Jews. At the expiration of this period, the nation sealed its rejection of Christ by the persecution of His disciples, and the apostles turned to the Gentiles, A.D. 34. The first 490 years of the 2300 having then ended, 1810 years would remain. From A.D. 34, 1810 years extend to 1844. "Then," said the angel, "shall the sanctuary be </a:t>
            </a:r>
            <a:r>
              <a:rPr lang="en-US" dirty="0" smtClean="0"/>
              <a:t>cleansed.”.</a:t>
            </a:r>
            <a:endParaRPr lang="en-US" dirty="0"/>
          </a:p>
          <a:p>
            <a:r>
              <a:rPr lang="en-US" dirty="0"/>
              <a:t>     Our faith in reference to the messages of the first, second, and third angels was correct. The great waymarks we have passed are immovable. Although the hosts of hell may try to tear them from their foundation, and triumph in the thought that they have succeeded, yet they do not succeed. These pillars of truth stand firm as the eternal hills, unmoved by all the efforts of men combined with those of Satan and his host. We can learn much, and should be constantly searching the Scriptures to see if these things are so. </a:t>
            </a:r>
            <a:r>
              <a:rPr lang="en-US" dirty="0" smtClean="0"/>
              <a:t>” Mar. 247</a:t>
            </a:r>
            <a:endParaRPr lang="en-US" dirty="0"/>
          </a:p>
          <a:p>
            <a:endParaRPr lang="en-US" dirty="0"/>
          </a:p>
        </p:txBody>
      </p:sp>
      <p:pic>
        <p:nvPicPr>
          <p:cNvPr id="7170" name="Picture 2" descr="C:\Users\Dad\Contacts\Downloads\friendly-little-bear-mountains.jpg"/>
          <p:cNvPicPr>
            <a:picLocks noGrp="1" noChangeAspect="1" noChangeArrowheads="1"/>
          </p:cNvPicPr>
          <p:nvPr>
            <p:ph sz="half" idx="1"/>
          </p:nvPr>
        </p:nvPicPr>
        <p:blipFill>
          <a:blip r:embed="rId2" cstate="print"/>
          <a:srcRect/>
          <a:stretch>
            <a:fillRect/>
          </a:stretch>
        </p:blipFill>
        <p:spPr bwMode="auto">
          <a:xfrm>
            <a:off x="0" y="609600"/>
            <a:ext cx="4800600" cy="6248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FF0000"/>
                </a:solidFill>
                <a:latin typeface="Algerian" pitchFamily="82" charset="0"/>
              </a:rPr>
              <a:t>A Consistent Voice</a:t>
            </a:r>
            <a:endParaRPr lang="en-US" u="sng" dirty="0">
              <a:solidFill>
                <a:srgbClr val="FF000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a:bodyPr>
          <a:lstStyle/>
          <a:p>
            <a:r>
              <a:rPr lang="en-US" dirty="0" smtClean="0"/>
              <a:t>The time periods in Daniel 7-9 only make sense when applied as a day=a year.  Applying them as a day=a literal day makes the time periods as nonsense.  The papacy didn’t reign for 3 and a half literal years; Daniel 8:14 makes no sense applied as a day=a literal day; and Daniel 9 is ridiculous when applied that way too.  Never in the SOP does she ever apply the time periods as such.  She consistently applies time as a day=a year!  Shame on us for stepping outside the counsel of the Lord!!!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u="sng" dirty="0" smtClean="0">
                <a:solidFill>
                  <a:srgbClr val="0070C0"/>
                </a:solidFill>
                <a:latin typeface="Algerian" pitchFamily="82" charset="0"/>
              </a:rPr>
              <a:t>Some Unmovable Pillars</a:t>
            </a:r>
            <a:endParaRPr lang="en-US" u="sng" dirty="0">
              <a:solidFill>
                <a:srgbClr val="0070C0"/>
              </a:solidFill>
              <a:latin typeface="Algerian" pitchFamily="82" charset="0"/>
            </a:endParaRPr>
          </a:p>
        </p:txBody>
      </p:sp>
      <p:sp>
        <p:nvSpPr>
          <p:cNvPr id="3" name="Content Placeholder 2"/>
          <p:cNvSpPr>
            <a:spLocks noGrp="1"/>
          </p:cNvSpPr>
          <p:nvPr>
            <p:ph idx="1"/>
          </p:nvPr>
        </p:nvSpPr>
        <p:spPr>
          <a:xfrm>
            <a:off x="0" y="685800"/>
            <a:ext cx="9144000" cy="6172200"/>
          </a:xfrm>
        </p:spPr>
        <p:txBody>
          <a:bodyPr>
            <a:normAutofit fontScale="85000" lnSpcReduction="20000"/>
          </a:bodyPr>
          <a:lstStyle/>
          <a:p>
            <a:r>
              <a:rPr lang="en-US" dirty="0" smtClean="0"/>
              <a:t>When studying time prophecy, there are some pillars that can’t be moved.  Listen very carefully. </a:t>
            </a:r>
          </a:p>
          <a:p>
            <a:pPr fontAlgn="base"/>
            <a:r>
              <a:rPr lang="en-US" dirty="0" smtClean="0"/>
              <a:t>“I plainly stated at the Jackson camp meeting to these fanatical parties that they were doing the work of the adversary of souls; they were in darkness. They claimed to have great light that probation would close in October, 1884.</a:t>
            </a:r>
          </a:p>
          <a:p>
            <a:pPr fontAlgn="base"/>
            <a:r>
              <a:rPr lang="en-US" dirty="0" smtClean="0"/>
              <a:t>I there stated in public that </a:t>
            </a:r>
            <a:r>
              <a:rPr lang="en-US" u="sng" dirty="0" smtClean="0"/>
              <a:t>the Lord had been pleased to show me that there would be no definite time in the message given of God since 1844;</a:t>
            </a:r>
            <a:r>
              <a:rPr lang="en-US" dirty="0" smtClean="0"/>
              <a:t> and that I knew that this message, which four or five were engaged in advocating with great zeal, was heresy. The visions of this poor child were not of God. This light came not from heaven. Time was short; but the end was not yet. A great work was to be accomplished to prepare a people to be sealed with the seal of the living God.--An Exposure of Fanaticism and Wickedness (Pamphlet), pp. 9, 10 (1885).  Quoted in Selected Messages, vol. 2, pg. 73</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FF0000"/>
                </a:solidFill>
                <a:latin typeface="Algerian" pitchFamily="82" charset="0"/>
              </a:rPr>
              <a:t>Daniel 12</a:t>
            </a:r>
            <a:endParaRPr lang="en-US" u="sng" dirty="0">
              <a:solidFill>
                <a:srgbClr val="FF0000"/>
              </a:solidFill>
              <a:latin typeface="Algerian" pitchFamily="82" charset="0"/>
            </a:endParaRPr>
          </a:p>
        </p:txBody>
      </p:sp>
      <p:sp>
        <p:nvSpPr>
          <p:cNvPr id="3" name="Content Placeholder 2"/>
          <p:cNvSpPr>
            <a:spLocks noGrp="1"/>
          </p:cNvSpPr>
          <p:nvPr>
            <p:ph idx="1"/>
          </p:nvPr>
        </p:nvSpPr>
        <p:spPr>
          <a:xfrm>
            <a:off x="0" y="685800"/>
            <a:ext cx="9144000" cy="6172200"/>
          </a:xfrm>
        </p:spPr>
        <p:txBody>
          <a:bodyPr>
            <a:normAutofit lnSpcReduction="10000"/>
          </a:bodyPr>
          <a:lstStyle/>
          <a:p>
            <a:r>
              <a:rPr lang="en-US" dirty="0"/>
              <a:t> </a:t>
            </a:r>
            <a:r>
              <a:rPr lang="en-US" dirty="0" smtClean="0">
                <a:hlinkClick r:id="rId2" tooltip="View more translations of Daniel 12:7"/>
              </a:rPr>
              <a:t>”And </a:t>
            </a:r>
            <a:r>
              <a:rPr lang="en-US" dirty="0">
                <a:hlinkClick r:id="rId2" tooltip="View more translations of Daniel 12:7"/>
              </a:rPr>
              <a:t>I heard the man clothed in linen, which </a:t>
            </a:r>
            <a:r>
              <a:rPr lang="en-US" dirty="0" smtClean="0">
                <a:hlinkClick r:id="rId2" tooltip="View more translations of Daniel 12:7"/>
              </a:rPr>
              <a:t>was upon </a:t>
            </a:r>
            <a:r>
              <a:rPr lang="en-US" dirty="0">
                <a:hlinkClick r:id="rId2" tooltip="View more translations of Daniel 12:7"/>
              </a:rPr>
              <a:t>the waters of the river, when he held up his right hand and his left hand unto heaven, and sware by him that liveth for ever that </a:t>
            </a:r>
            <a:r>
              <a:rPr lang="en-US" dirty="0" smtClean="0">
                <a:hlinkClick r:id="rId2" tooltip="View more translations of Daniel 12:7"/>
              </a:rPr>
              <a:t>it </a:t>
            </a:r>
            <a:r>
              <a:rPr lang="en-US" dirty="0">
                <a:hlinkClick r:id="rId2" tooltip="View more translations of Daniel 12:7"/>
              </a:rPr>
              <a:t>shall </a:t>
            </a:r>
            <a:r>
              <a:rPr lang="en-US" dirty="0" smtClean="0">
                <a:hlinkClick r:id="rId2" tooltip="View more translations of Daniel 12:7"/>
              </a:rPr>
              <a:t>be for </a:t>
            </a:r>
            <a:r>
              <a:rPr lang="en-US" dirty="0">
                <a:hlinkClick r:id="rId2" tooltip="View more translations of Daniel 12:7"/>
              </a:rPr>
              <a:t>a time, times, and an half; and when he shall have accomplished to scatter the power of the holy people, all these </a:t>
            </a:r>
            <a:r>
              <a:rPr lang="en-US" dirty="0" smtClean="0">
                <a:hlinkClick r:id="rId2" tooltip="View more translations of Daniel 12:7"/>
              </a:rPr>
              <a:t>things shall </a:t>
            </a:r>
            <a:r>
              <a:rPr lang="en-US" dirty="0">
                <a:hlinkClick r:id="rId2" tooltip="View more translations of Daniel 12:7"/>
              </a:rPr>
              <a:t>be </a:t>
            </a:r>
            <a:r>
              <a:rPr lang="en-US" dirty="0" smtClean="0">
                <a:hlinkClick r:id="rId2" tooltip="View more translations of Daniel 12:7"/>
              </a:rPr>
              <a:t>finished</a:t>
            </a:r>
            <a:r>
              <a:rPr lang="en-US" dirty="0" smtClean="0">
                <a:hlinkClick r:id="rId3" tooltip="View more translations of Daniel 12:11"/>
              </a:rPr>
              <a:t>…And </a:t>
            </a:r>
            <a:r>
              <a:rPr lang="en-US" dirty="0">
                <a:hlinkClick r:id="rId3" tooltip="View more translations of Daniel 12:11"/>
              </a:rPr>
              <a:t>from the time </a:t>
            </a:r>
            <a:r>
              <a:rPr lang="en-US" dirty="0" smtClean="0">
                <a:hlinkClick r:id="rId3" tooltip="View more translations of Daniel 12:11"/>
              </a:rPr>
              <a:t>that the </a:t>
            </a:r>
            <a:r>
              <a:rPr lang="en-US" dirty="0">
                <a:hlinkClick r:id="rId3" tooltip="View more translations of Daniel 12:11"/>
              </a:rPr>
              <a:t>daily </a:t>
            </a:r>
            <a:r>
              <a:rPr lang="en-US" dirty="0" smtClean="0">
                <a:hlinkClick r:id="rId3" tooltip="View more translations of Daniel 12:11"/>
              </a:rPr>
              <a:t>sacrifice shall </a:t>
            </a:r>
            <a:r>
              <a:rPr lang="en-US" dirty="0">
                <a:hlinkClick r:id="rId3" tooltip="View more translations of Daniel 12:11"/>
              </a:rPr>
              <a:t>be taken away, and the abomination that maketh desolate set up, </a:t>
            </a:r>
            <a:r>
              <a:rPr lang="en-US" dirty="0" smtClean="0">
                <a:hlinkClick r:id="rId3" tooltip="View more translations of Daniel 12:11"/>
              </a:rPr>
              <a:t>there </a:t>
            </a:r>
            <a:r>
              <a:rPr lang="en-US" dirty="0">
                <a:hlinkClick r:id="rId3" tooltip="View more translations of Daniel 12:11"/>
              </a:rPr>
              <a:t>shall </a:t>
            </a:r>
            <a:r>
              <a:rPr lang="en-US" dirty="0" smtClean="0">
                <a:hlinkClick r:id="rId3" tooltip="View more translations of Daniel 12:11"/>
              </a:rPr>
              <a:t>be </a:t>
            </a:r>
            <a:r>
              <a:rPr lang="en-US" dirty="0">
                <a:hlinkClick r:id="rId3" tooltip="View more translations of Daniel 12:11"/>
              </a:rPr>
              <a:t>a thousand two hundred and ninety days</a:t>
            </a:r>
            <a:r>
              <a:rPr lang="en-US" dirty="0" smtClean="0">
                <a:hlinkClick r:id="rId3" tooltip="View more translations of Daniel 12:11"/>
              </a:rPr>
              <a:t>.</a:t>
            </a:r>
            <a:r>
              <a:rPr lang="en-US" dirty="0"/>
              <a:t> </a:t>
            </a:r>
            <a:r>
              <a:rPr lang="en-US" dirty="0">
                <a:hlinkClick r:id="rId4" tooltip="View more translations of Daniel 12:12"/>
              </a:rPr>
              <a:t>Blessed </a:t>
            </a:r>
            <a:r>
              <a:rPr lang="en-US" dirty="0" smtClean="0">
                <a:hlinkClick r:id="rId4" tooltip="View more translations of Daniel 12:12"/>
              </a:rPr>
              <a:t>is </a:t>
            </a:r>
            <a:r>
              <a:rPr lang="en-US" dirty="0">
                <a:hlinkClick r:id="rId4" tooltip="View more translations of Daniel 12:12"/>
              </a:rPr>
              <a:t>he that waiteth, and cometh to the thousand three hundred and five and thirty days</a:t>
            </a:r>
            <a:r>
              <a:rPr lang="en-US" dirty="0" smtClean="0">
                <a:hlinkClick r:id="rId4" tooltip="View more translations of Daniel 12:12"/>
              </a:rPr>
              <a:t>.</a:t>
            </a:r>
            <a:r>
              <a:rPr lang="en-US" dirty="0" smtClean="0"/>
              <a:t>”  Daniel 12:7,11, and 12</a:t>
            </a:r>
            <a:endParaRPr lang="en-US" dirty="0"/>
          </a:p>
          <a:p>
            <a:pPr>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FF0000"/>
                </a:solidFill>
                <a:latin typeface="Algerian" pitchFamily="82" charset="0"/>
              </a:rPr>
              <a:t>Repeat and new time</a:t>
            </a:r>
            <a:endParaRPr lang="en-US" u="sng" dirty="0">
              <a:solidFill>
                <a:srgbClr val="FF000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fontScale="92500" lnSpcReduction="10000"/>
          </a:bodyPr>
          <a:lstStyle/>
          <a:p>
            <a:r>
              <a:rPr lang="en-US" dirty="0" smtClean="0"/>
              <a:t>Daniel 12:7 repeats Daniel 7:25 and is the same time period as Revelation 12:14.  Both Daniel 7:25 and Revelation 12:14 are always applied as a day=a year.  Some today want to apply Daniel 12:7 as a day=a day.  To do this immediately creates confusion and demands the answer to a most serious question:  Can’t God make up His mind?  Does God change His mind so quickly?  In Daniel 7:25, we say it is prophetic time, but in Daniel 12:7, it is literal time.  Is God that fickle? The time period of the time, times, and half a time either represents 1,260 years or it represents 1,260 literal days.  We must be consistent.  If we apply it as literal in one place, we must apply it as such in every other place.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FF0000"/>
                </a:solidFill>
                <a:latin typeface="Algerian" pitchFamily="82" charset="0"/>
              </a:rPr>
              <a:t>The Eternal, Unchangeable One</a:t>
            </a:r>
            <a:endParaRPr lang="en-US" u="sng" dirty="0">
              <a:solidFill>
                <a:srgbClr val="FF0000"/>
              </a:solidFill>
              <a:latin typeface="Algerian" pitchFamily="82" charset="0"/>
            </a:endParaRPr>
          </a:p>
        </p:txBody>
      </p:sp>
      <p:sp>
        <p:nvSpPr>
          <p:cNvPr id="3" name="Content Placeholder 2"/>
          <p:cNvSpPr>
            <a:spLocks noGrp="1"/>
          </p:cNvSpPr>
          <p:nvPr>
            <p:ph sz="half" idx="1"/>
          </p:nvPr>
        </p:nvSpPr>
        <p:spPr>
          <a:xfrm>
            <a:off x="0" y="1371600"/>
            <a:ext cx="4495800" cy="5486400"/>
          </a:xfrm>
        </p:spPr>
        <p:txBody>
          <a:bodyPr>
            <a:normAutofit/>
          </a:bodyPr>
          <a:lstStyle/>
          <a:p>
            <a:r>
              <a:rPr lang="en-US" dirty="0" smtClean="0"/>
              <a:t>“For </a:t>
            </a:r>
            <a:r>
              <a:rPr lang="en-US" dirty="0"/>
              <a:t>I </a:t>
            </a:r>
            <a:r>
              <a:rPr lang="en-US" dirty="0" smtClean="0"/>
              <a:t>am </a:t>
            </a:r>
            <a:r>
              <a:rPr lang="en-US" dirty="0"/>
              <a:t>the LORD, I change not; therefore ye sons of Jacob are not consumed</a:t>
            </a:r>
            <a:r>
              <a:rPr lang="en-US" dirty="0" smtClean="0"/>
              <a:t>.”  Malachi 3:6</a:t>
            </a:r>
          </a:p>
          <a:p>
            <a:r>
              <a:rPr lang="en-US" dirty="0" smtClean="0"/>
              <a:t>“</a:t>
            </a:r>
            <a:r>
              <a:rPr lang="en-US" dirty="0"/>
              <a:t>For ever, O LORD, thy word is settled in heaven</a:t>
            </a:r>
            <a:r>
              <a:rPr lang="en-US" dirty="0" smtClean="0"/>
              <a:t>.”  Ps. 119:89</a:t>
            </a:r>
          </a:p>
          <a:p>
            <a:r>
              <a:rPr lang="en-US" dirty="0" smtClean="0"/>
              <a:t>“Jesus </a:t>
            </a:r>
            <a:r>
              <a:rPr lang="en-US" dirty="0"/>
              <a:t>Christ the same yesterday, and to day, and for ever</a:t>
            </a:r>
            <a:r>
              <a:rPr lang="en-US" dirty="0" smtClean="0"/>
              <a:t>.”  Hebrews 13:8</a:t>
            </a:r>
            <a:br>
              <a:rPr lang="en-US" dirty="0" smtClean="0"/>
            </a:br>
            <a:endParaRPr lang="en-US" dirty="0"/>
          </a:p>
        </p:txBody>
      </p:sp>
      <p:pic>
        <p:nvPicPr>
          <p:cNvPr id="8194" name="Picture 2" descr="C:\Users\Dad\Contacts\Downloads\781-india-kashmir-white-mountains-green-valley-05.jpg"/>
          <p:cNvPicPr>
            <a:picLocks noGrp="1" noChangeAspect="1" noChangeArrowheads="1"/>
          </p:cNvPicPr>
          <p:nvPr>
            <p:ph sz="half" idx="2"/>
          </p:nvPr>
        </p:nvPicPr>
        <p:blipFill>
          <a:blip r:embed="rId2" cstate="print"/>
          <a:srcRect/>
          <a:stretch>
            <a:fillRect/>
          </a:stretch>
        </p:blipFill>
        <p:spPr bwMode="auto">
          <a:xfrm>
            <a:off x="4572000" y="1524000"/>
            <a:ext cx="4572000" cy="5334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FF0000"/>
                </a:solidFill>
              </a:rPr>
              <a:t>What is the Eternal?</a:t>
            </a:r>
            <a:endParaRPr lang="en-US" u="sng" dirty="0">
              <a:solidFill>
                <a:srgbClr val="FF0000"/>
              </a:solidFill>
            </a:endParaRPr>
          </a:p>
        </p:txBody>
      </p:sp>
      <p:pic>
        <p:nvPicPr>
          <p:cNvPr id="9218" name="Picture 2" descr="C:\Users\Dad\Contacts\Downloads\beautiful-lake-and-lovely-rocky-mountains-09.jpg"/>
          <p:cNvPicPr>
            <a:picLocks noGrp="1" noChangeAspect="1" noChangeArrowheads="1"/>
          </p:cNvPicPr>
          <p:nvPr>
            <p:ph sz="half" idx="1"/>
          </p:nvPr>
        </p:nvPicPr>
        <p:blipFill>
          <a:blip r:embed="rId2" cstate="print"/>
          <a:srcRect/>
          <a:stretch>
            <a:fillRect/>
          </a:stretch>
        </p:blipFill>
        <p:spPr bwMode="auto">
          <a:xfrm>
            <a:off x="0" y="762000"/>
            <a:ext cx="4495800" cy="6096000"/>
          </a:xfrm>
          <a:prstGeom prst="rect">
            <a:avLst/>
          </a:prstGeom>
          <a:noFill/>
        </p:spPr>
      </p:pic>
      <p:pic>
        <p:nvPicPr>
          <p:cNvPr id="9219" name="Picture 3" descr="C:\Users\Dad\Contacts\Downloads\changeable.jpg"/>
          <p:cNvPicPr>
            <a:picLocks noGrp="1" noChangeAspect="1" noChangeArrowheads="1"/>
          </p:cNvPicPr>
          <p:nvPr>
            <p:ph sz="half" idx="2"/>
          </p:nvPr>
        </p:nvPicPr>
        <p:blipFill>
          <a:blip r:embed="rId3" cstate="print"/>
          <a:srcRect/>
          <a:stretch>
            <a:fillRect/>
          </a:stretch>
        </p:blipFill>
        <p:spPr bwMode="auto">
          <a:xfrm>
            <a:off x="4572000" y="609600"/>
            <a:ext cx="4572000" cy="6248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70C0"/>
                </a:solidFill>
                <a:latin typeface="Algerian" pitchFamily="82" charset="0"/>
              </a:rPr>
              <a:t>Again!</a:t>
            </a:r>
            <a:endParaRPr lang="en-US" u="sng" dirty="0">
              <a:solidFill>
                <a:srgbClr val="0070C0"/>
              </a:solidFill>
              <a:latin typeface="Algerian" pitchFamily="82" charset="0"/>
            </a:endParaRPr>
          </a:p>
        </p:txBody>
      </p:sp>
      <p:sp>
        <p:nvSpPr>
          <p:cNvPr id="3" name="Content Placeholder 2"/>
          <p:cNvSpPr>
            <a:spLocks noGrp="1"/>
          </p:cNvSpPr>
          <p:nvPr>
            <p:ph idx="1"/>
          </p:nvPr>
        </p:nvSpPr>
        <p:spPr>
          <a:xfrm>
            <a:off x="0" y="685800"/>
            <a:ext cx="9144000" cy="6172200"/>
          </a:xfrm>
        </p:spPr>
        <p:txBody>
          <a:bodyPr>
            <a:normAutofit/>
          </a:bodyPr>
          <a:lstStyle/>
          <a:p>
            <a:r>
              <a:rPr lang="en-US" dirty="0" smtClean="0"/>
              <a:t>“There were many proclaiming a new time after [1844], but </a:t>
            </a:r>
            <a:r>
              <a:rPr lang="en-US" u="sng" dirty="0" smtClean="0"/>
              <a:t>I was shown that we should not have another definite time to proclaim to the people</a:t>
            </a:r>
            <a:r>
              <a:rPr lang="en-US" dirty="0" smtClean="0"/>
              <a:t>…But oft repeated message of definite time was exactly what the enemy wanted, and it served his purpose well to unsettle the faith in the first proclamation of time which was of heavenly </a:t>
            </a:r>
            <a:r>
              <a:rPr lang="en-US" u="sng" dirty="0" smtClean="0"/>
              <a:t>origin…Our position has been one of waiting And watching, with no time-proclamation to intervene between the close of prophetic periods in 1844 and the time of the Lord’s coming</a:t>
            </a:r>
            <a:r>
              <a:rPr lang="en-US" dirty="0" smtClean="0"/>
              <a:t>.”  Letter 38, 1888</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0070C0"/>
                </a:solidFill>
                <a:latin typeface="Algerian" pitchFamily="82" charset="0"/>
              </a:rPr>
              <a:t>Time No Longer</a:t>
            </a:r>
            <a:endParaRPr lang="en-US" u="sng" dirty="0">
              <a:solidFill>
                <a:srgbClr val="0070C0"/>
              </a:solidFill>
              <a:latin typeface="Algerian" pitchFamily="82" charset="0"/>
            </a:endParaRPr>
          </a:p>
        </p:txBody>
      </p:sp>
      <p:sp>
        <p:nvSpPr>
          <p:cNvPr id="3" name="Content Placeholder 2"/>
          <p:cNvSpPr>
            <a:spLocks noGrp="1"/>
          </p:cNvSpPr>
          <p:nvPr>
            <p:ph idx="1"/>
          </p:nvPr>
        </p:nvSpPr>
        <p:spPr>
          <a:xfrm>
            <a:off x="0" y="685800"/>
            <a:ext cx="9144000" cy="6172200"/>
          </a:xfrm>
        </p:spPr>
        <p:txBody>
          <a:bodyPr>
            <a:normAutofit fontScale="85000" lnSpcReduction="10000"/>
          </a:bodyPr>
          <a:lstStyle/>
          <a:p>
            <a:r>
              <a:rPr lang="en-US" dirty="0" smtClean="0">
                <a:hlinkClick r:id="rId2" tooltip="View more translations of Revelation 10:1"/>
              </a:rPr>
              <a:t>“And I saw another mighty angel come down from heaven, clothed with a cloud: and a rainbow [was] upon his head, and his face [was] as it were the sun, and his feet as pillars of fire:</a:t>
            </a:r>
            <a:r>
              <a:rPr lang="en-US" dirty="0" smtClean="0"/>
              <a:t>  </a:t>
            </a:r>
            <a:r>
              <a:rPr lang="en-US" dirty="0" smtClean="0">
                <a:hlinkClick r:id="rId3" tooltip="View more translations of Revelation 10:2"/>
              </a:rPr>
              <a:t>And he had in his hand a little book open: and he set his right foot upon the sea, and [his] left [foot] on the earth,</a:t>
            </a:r>
            <a:r>
              <a:rPr lang="en-US" dirty="0" smtClean="0"/>
              <a:t>  </a:t>
            </a:r>
            <a:r>
              <a:rPr lang="en-US" dirty="0" smtClean="0">
                <a:hlinkClick r:id="rId4" tooltip="View more translations of Revelation 10:3"/>
              </a:rPr>
              <a:t>And cried with a loud voice, as [when] a lion roareth: and when he had cried, seven thunders uttered their voices.</a:t>
            </a:r>
            <a:r>
              <a:rPr lang="en-US" dirty="0" smtClean="0"/>
              <a:t> </a:t>
            </a:r>
            <a:r>
              <a:rPr lang="en-US" dirty="0" smtClean="0">
                <a:hlinkClick r:id="rId5" tooltip="View more translations of Revelation 10:4"/>
              </a:rPr>
              <a:t>And when the seven thunders had uttered their voices, I was about to write: and I heard a voice from heaven saying unto me, Seal up those things which the seven thunders uttered, and write them not.</a:t>
            </a:r>
            <a:r>
              <a:rPr lang="en-US" dirty="0" smtClean="0"/>
              <a:t> </a:t>
            </a:r>
            <a:r>
              <a:rPr lang="en-US" dirty="0" smtClean="0">
                <a:hlinkClick r:id="rId6" tooltip="View more translations of Revelation 10:5"/>
              </a:rPr>
              <a:t>And the angel which I saw stand upon the sea and upon the earth lifted up his hand to heaven,</a:t>
            </a:r>
            <a:r>
              <a:rPr lang="en-US" dirty="0" smtClean="0"/>
              <a:t> </a:t>
            </a:r>
            <a:r>
              <a:rPr lang="en-US" dirty="0" smtClean="0">
                <a:hlinkClick r:id="rId7" tooltip="View more translations of Revelation 10:6"/>
              </a:rPr>
              <a:t>And sware by him that liveth for ever and ever, who created heaven, and the things that therein are, and the earth, and the things that therein are, and the sea, and the things which are therein, that there should be time no longer:</a:t>
            </a:r>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70C0"/>
                </a:solidFill>
              </a:rPr>
              <a:t>Continued</a:t>
            </a:r>
            <a:endParaRPr lang="en-US" u="sng" dirty="0">
              <a:solidFill>
                <a:srgbClr val="0070C0"/>
              </a:solidFill>
            </a:endParaRPr>
          </a:p>
        </p:txBody>
      </p:sp>
      <p:sp>
        <p:nvSpPr>
          <p:cNvPr id="3" name="Content Placeholder 2"/>
          <p:cNvSpPr>
            <a:spLocks noGrp="1"/>
          </p:cNvSpPr>
          <p:nvPr>
            <p:ph idx="1"/>
          </p:nvPr>
        </p:nvSpPr>
        <p:spPr>
          <a:xfrm>
            <a:off x="0" y="685800"/>
            <a:ext cx="9144000" cy="6172200"/>
          </a:xfrm>
        </p:spPr>
        <p:txBody>
          <a:bodyPr>
            <a:normAutofit fontScale="85000" lnSpcReduction="10000"/>
          </a:bodyPr>
          <a:lstStyle/>
          <a:p>
            <a:r>
              <a:rPr lang="en-US" dirty="0" smtClean="0">
                <a:hlinkClick r:id="rId2" tooltip="View more translations of Revelation 10:7"/>
              </a:rPr>
              <a:t>“But in the days of the voice of the seventh angel, when he shall begin to sound, the mystery of God should be finished, as he hath declared to his servants the prophets.</a:t>
            </a:r>
            <a:r>
              <a:rPr lang="en-US" dirty="0" smtClean="0"/>
              <a:t>  </a:t>
            </a:r>
            <a:r>
              <a:rPr lang="en-US" u="sng" dirty="0" smtClean="0">
                <a:hlinkClick r:id="rId3" tooltip="View more translations of Revelation 10:8"/>
              </a:rPr>
              <a:t>And the voice which I heard from heaven spake unto me again, and said, Go [and] take the little book which is open in the hand of the angel which standeth upon the sea and upon the earth.</a:t>
            </a:r>
            <a:r>
              <a:rPr lang="en-US" dirty="0" smtClean="0"/>
              <a:t> </a:t>
            </a:r>
            <a:r>
              <a:rPr lang="en-US" dirty="0" smtClean="0">
                <a:hlinkClick r:id="rId4" tooltip="View more translations of Revelation 10:9"/>
              </a:rPr>
              <a:t>And I went unto the angel, and said unto him, Give me the little book. And he said unto me, Take [it], and eat it up; and it shall make thy belly bitter, but it shall be in thy mouth sweet as honey.</a:t>
            </a:r>
            <a:r>
              <a:rPr lang="en-US" dirty="0" smtClean="0"/>
              <a:t>  </a:t>
            </a:r>
            <a:r>
              <a:rPr lang="en-US" dirty="0" smtClean="0">
                <a:hlinkClick r:id="rId5" tooltip="View more translations of Revelation 10:10"/>
              </a:rPr>
              <a:t>And I took the little book out of the angel's hand, and ate it up; and it was in my mouth sweet as honey: and as soon as I had eaten it, my belly was bitter.</a:t>
            </a:r>
            <a:r>
              <a:rPr lang="en-US" dirty="0" smtClean="0"/>
              <a:t> </a:t>
            </a:r>
            <a:r>
              <a:rPr lang="en-US" dirty="0" smtClean="0">
                <a:hlinkClick r:id="rId6" tooltip="View more translations of Revelation 10:11"/>
              </a:rPr>
              <a:t>And he said unto me, Thou must prophesy again before many peoples, and nations, and tongues, and kings.</a:t>
            </a:r>
            <a:r>
              <a:rPr lang="en-US" dirty="0" smtClean="0"/>
              <a:t>”</a:t>
            </a:r>
          </a:p>
          <a:p>
            <a:r>
              <a:rPr lang="en-US" dirty="0" smtClean="0"/>
              <a:t>Revelation 10</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rPr>
              <a:t>Time</a:t>
            </a:r>
            <a:endParaRPr lang="en-US" u="sng" dirty="0">
              <a:solidFill>
                <a:srgbClr val="002060"/>
              </a:solidFill>
            </a:endParaRPr>
          </a:p>
        </p:txBody>
      </p:sp>
      <p:sp>
        <p:nvSpPr>
          <p:cNvPr id="3" name="Content Placeholder 2"/>
          <p:cNvSpPr>
            <a:spLocks noGrp="1"/>
          </p:cNvSpPr>
          <p:nvPr>
            <p:ph idx="1"/>
          </p:nvPr>
        </p:nvSpPr>
        <p:spPr>
          <a:xfrm>
            <a:off x="0" y="685800"/>
            <a:ext cx="9144000" cy="6172200"/>
          </a:xfrm>
        </p:spPr>
        <p:txBody>
          <a:bodyPr>
            <a:normAutofit lnSpcReduction="10000"/>
          </a:bodyPr>
          <a:lstStyle/>
          <a:p>
            <a:r>
              <a:rPr lang="en-US" dirty="0" smtClean="0"/>
              <a:t>Time in the books of Daniel and Revelation plays a very significant role.  It pinpoints the most important events in human history.  Time prophecy tells us the exact time of the sinister power of antichrist in history; this period is referred to 7 times in Scripture.  Time prophecy pinpoints the exact time of Christ’s baptism, His death, and the close of probation on the ancient church of God---the Israelites.  It also nails down the time when judgment would begin in the heavenly sanctuary.  These are understood when applying time as a day for a year.  The time periods make no sense when applied as a day </a:t>
            </a:r>
            <a:r>
              <a:rPr lang="en-US" dirty="0" smtClean="0"/>
              <a:t>for </a:t>
            </a:r>
            <a:r>
              <a:rPr lang="en-US" dirty="0" smtClean="0"/>
              <a:t>a day!</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002060"/>
                </a:solidFill>
                <a:latin typeface="Algerian" pitchFamily="82" charset="0"/>
              </a:rPr>
              <a:t>Daniel’s first Time reference</a:t>
            </a:r>
            <a:endParaRPr lang="en-US" u="sng" dirty="0">
              <a:solidFill>
                <a:srgbClr val="002060"/>
              </a:solidFill>
              <a:latin typeface="Algerian" pitchFamily="82" charset="0"/>
            </a:endParaRPr>
          </a:p>
        </p:txBody>
      </p:sp>
      <p:sp>
        <p:nvSpPr>
          <p:cNvPr id="4" name="Content Placeholder 3"/>
          <p:cNvSpPr>
            <a:spLocks noGrp="1"/>
          </p:cNvSpPr>
          <p:nvPr>
            <p:ph sz="half" idx="2"/>
          </p:nvPr>
        </p:nvSpPr>
        <p:spPr>
          <a:xfrm>
            <a:off x="4648200" y="609600"/>
            <a:ext cx="4495800" cy="6248400"/>
          </a:xfrm>
        </p:spPr>
        <p:txBody>
          <a:bodyPr>
            <a:normAutofit fontScale="85000" lnSpcReduction="20000"/>
          </a:bodyPr>
          <a:lstStyle/>
          <a:p>
            <a:r>
              <a:rPr lang="en-US" dirty="0" smtClean="0"/>
              <a:t>“Let </a:t>
            </a:r>
            <a:r>
              <a:rPr lang="en-US" dirty="0"/>
              <a:t>his heart be changed from man's, and let a beast's heart be given unto him; and let seven times pass over </a:t>
            </a:r>
            <a:r>
              <a:rPr lang="en-US" dirty="0" smtClean="0"/>
              <a:t>him…</a:t>
            </a:r>
            <a:br>
              <a:rPr lang="en-US" dirty="0" smtClean="0"/>
            </a:br>
            <a:r>
              <a:rPr lang="en-US" dirty="0"/>
              <a:t>And whereas the king saw a watcher and an holy one coming down from heaven, and saying, Hew the tree down, and destroy it; yet leave the stump of the roots thereof in the earth, even with a band of iron and brass, in the tender grass of the field; and let it be wet with the dew of heaven, and </a:t>
            </a:r>
            <a:r>
              <a:rPr lang="en-US" dirty="0" smtClean="0"/>
              <a:t>let his </a:t>
            </a:r>
            <a:r>
              <a:rPr lang="en-US" dirty="0"/>
              <a:t>portion </a:t>
            </a:r>
            <a:r>
              <a:rPr lang="en-US" dirty="0" smtClean="0"/>
              <a:t>be with </a:t>
            </a:r>
            <a:r>
              <a:rPr lang="en-US" dirty="0"/>
              <a:t>the beasts of the field, till seven times pass over </a:t>
            </a:r>
            <a:r>
              <a:rPr lang="en-US" dirty="0" smtClean="0"/>
              <a:t>him…”  Daniel 4:16,23</a:t>
            </a:r>
            <a:r>
              <a:rPr lang="en-US" dirty="0"/>
              <a:t/>
            </a:r>
            <a:br>
              <a:rPr lang="en-US" dirty="0"/>
            </a:br>
            <a:r>
              <a:rPr lang="en-US" dirty="0"/>
              <a:t/>
            </a:r>
            <a:br>
              <a:rPr lang="en-US" dirty="0"/>
            </a:br>
            <a:endParaRPr lang="en-US" dirty="0"/>
          </a:p>
          <a:p>
            <a:r>
              <a:rPr lang="en-US" dirty="0"/>
              <a:t>   </a:t>
            </a:r>
          </a:p>
        </p:txBody>
      </p:sp>
      <p:pic>
        <p:nvPicPr>
          <p:cNvPr id="1026" name="Picture 2" descr="C:\Users\Dad\Contacts\Downloads\nebuchadnezzar _image.jpg"/>
          <p:cNvPicPr>
            <a:picLocks noGrp="1" noChangeAspect="1" noChangeArrowheads="1"/>
          </p:cNvPicPr>
          <p:nvPr>
            <p:ph sz="half" idx="1"/>
          </p:nvPr>
        </p:nvPicPr>
        <p:blipFill>
          <a:blip r:embed="rId2" cstate="print"/>
          <a:srcRect/>
          <a:stretch>
            <a:fillRect/>
          </a:stretch>
        </p:blipFill>
        <p:spPr bwMode="auto">
          <a:xfrm>
            <a:off x="0" y="609600"/>
            <a:ext cx="4572000" cy="6248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u="sng" dirty="0">
                <a:solidFill>
                  <a:srgbClr val="002060"/>
                </a:solidFill>
              </a:rPr>
              <a:t>7</a:t>
            </a:r>
            <a:r>
              <a:rPr lang="en-US" u="sng" dirty="0" smtClean="0">
                <a:solidFill>
                  <a:srgbClr val="002060"/>
                </a:solidFill>
              </a:rPr>
              <a:t> Times a Crazy Man</a:t>
            </a:r>
            <a:endParaRPr lang="en-US" u="sng" dirty="0">
              <a:solidFill>
                <a:srgbClr val="002060"/>
              </a:solidFill>
            </a:endParaRPr>
          </a:p>
        </p:txBody>
      </p:sp>
      <p:sp>
        <p:nvSpPr>
          <p:cNvPr id="3" name="Content Placeholder 2"/>
          <p:cNvSpPr>
            <a:spLocks noGrp="1"/>
          </p:cNvSpPr>
          <p:nvPr>
            <p:ph idx="1"/>
          </p:nvPr>
        </p:nvSpPr>
        <p:spPr>
          <a:xfrm>
            <a:off x="0" y="685800"/>
            <a:ext cx="9144000" cy="6172200"/>
          </a:xfrm>
        </p:spPr>
        <p:txBody>
          <a:bodyPr>
            <a:normAutofit/>
          </a:bodyPr>
          <a:lstStyle/>
          <a:p>
            <a:r>
              <a:rPr lang="en-US" dirty="0" smtClean="0"/>
              <a:t>Daniel 4 declares that Nebuchadnezzar would be driven from men, would lose his throne, and this would go on for 7 times.  It is clear that Nebuchadnezzar went crazy for 7 years.</a:t>
            </a:r>
          </a:p>
          <a:p>
            <a:r>
              <a:rPr lang="en-US" dirty="0" smtClean="0"/>
              <a:t>“</a:t>
            </a:r>
            <a:r>
              <a:rPr lang="en-US" dirty="0"/>
              <a:t>For seven years Nebuchadnezzar was an astonishment to all his subjects; for seven years he was humbled before all the world. Then his reason was restored and, looking up in humility to the God of heaven, he recognized the divine hand in his chastisement</a:t>
            </a:r>
            <a:r>
              <a:rPr lang="en-US" dirty="0" smtClean="0"/>
              <a:t>.”  PK, pg. 520</a:t>
            </a:r>
          </a:p>
          <a:p>
            <a:r>
              <a:rPr lang="en-US" dirty="0" smtClean="0"/>
              <a:t>Here we find in the first reference to time whereby ‘a time’ equals one year.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sp>
        <p:nvSpPr>
          <p:cNvPr id="3" name="Content Placeholder 2"/>
          <p:cNvSpPr>
            <a:spLocks noGrp="1"/>
          </p:cNvSpPr>
          <p:nvPr>
            <p:ph sz="half" idx="1"/>
          </p:nvPr>
        </p:nvSpPr>
        <p:spPr>
          <a:xfrm>
            <a:off x="0" y="0"/>
            <a:ext cx="4572000" cy="6858000"/>
          </a:xfrm>
        </p:spPr>
        <p:txBody>
          <a:bodyPr>
            <a:noAutofit/>
          </a:bodyPr>
          <a:lstStyle/>
          <a:p>
            <a:r>
              <a:rPr lang="en-US" sz="3200" dirty="0" smtClean="0"/>
              <a:t>The second reference to time is found in Daniel 7:25.  “</a:t>
            </a:r>
            <a:r>
              <a:rPr lang="en-US" sz="3200" dirty="0"/>
              <a:t>And he shall speak </a:t>
            </a:r>
            <a:r>
              <a:rPr lang="en-US" sz="3200" dirty="0" smtClean="0"/>
              <a:t>great </a:t>
            </a:r>
            <a:r>
              <a:rPr lang="en-US" sz="3200" dirty="0"/>
              <a:t>words against the most High, and shall wear out the saints of the most High, and think to change times and laws: and they shall be given into his hand until a time and times and the dividing of time</a:t>
            </a:r>
            <a:r>
              <a:rPr lang="en-US" sz="3200" dirty="0" smtClean="0"/>
              <a:t>.”</a:t>
            </a:r>
            <a:br>
              <a:rPr lang="en-US" sz="3200" dirty="0" smtClean="0"/>
            </a:br>
            <a:endParaRPr lang="en-US" sz="3200" dirty="0"/>
          </a:p>
        </p:txBody>
      </p:sp>
      <p:pic>
        <p:nvPicPr>
          <p:cNvPr id="2050" name="Picture 2" descr="C:\Users\Dad\Contacts\Downloads\littlehorn.jpg"/>
          <p:cNvPicPr>
            <a:picLocks noGrp="1" noChangeAspect="1" noChangeArrowheads="1"/>
          </p:cNvPicPr>
          <p:nvPr>
            <p:ph sz="half" idx="2"/>
          </p:nvPr>
        </p:nvPicPr>
        <p:blipFill>
          <a:blip r:embed="rId2" cstate="print"/>
          <a:srcRect/>
          <a:stretch>
            <a:fillRect/>
          </a:stretch>
        </p:blipFill>
        <p:spPr bwMode="auto">
          <a:xfrm>
            <a:off x="4572000" y="152400"/>
            <a:ext cx="4572000" cy="6705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2893</TotalTime>
  <Words>1867</Words>
  <Application>Microsoft Office PowerPoint</Application>
  <PresentationFormat>On-screen Show (4:3)</PresentationFormat>
  <Paragraphs>61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Daniel, Revelation, and Time</vt:lpstr>
      <vt:lpstr>Some Unmovable Pillars</vt:lpstr>
      <vt:lpstr>Again!</vt:lpstr>
      <vt:lpstr>Time No Longer</vt:lpstr>
      <vt:lpstr>Continued</vt:lpstr>
      <vt:lpstr>Time</vt:lpstr>
      <vt:lpstr>Daniel’s first Time reference</vt:lpstr>
      <vt:lpstr>7 Times a Crazy Man</vt:lpstr>
      <vt:lpstr> </vt:lpstr>
      <vt:lpstr>The Little Horn</vt:lpstr>
      <vt:lpstr>Confirmation</vt:lpstr>
      <vt:lpstr>Again!!</vt:lpstr>
      <vt:lpstr>Never, Never, Never!!!</vt:lpstr>
      <vt:lpstr>Daniel 8</vt:lpstr>
      <vt:lpstr>William Miller and the pioneers!</vt:lpstr>
      <vt:lpstr>Again!!!</vt:lpstr>
      <vt:lpstr>Daniel 9:24-27</vt:lpstr>
      <vt:lpstr>Always</vt:lpstr>
      <vt:lpstr>A Consistent Voice</vt:lpstr>
      <vt:lpstr>Daniel 12</vt:lpstr>
      <vt:lpstr>Repeat and new time</vt:lpstr>
      <vt:lpstr>The Eternal, Unchangeable One</vt:lpstr>
      <vt:lpstr>What is the Eternal?</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 Revelation, and Time</dc:title>
  <dc:creator>Dad</dc:creator>
  <cp:lastModifiedBy>Dad</cp:lastModifiedBy>
  <cp:revision>6</cp:revision>
  <dcterms:created xsi:type="dcterms:W3CDTF">2011-07-16T21:45:21Z</dcterms:created>
  <dcterms:modified xsi:type="dcterms:W3CDTF">2012-06-23T11:26:22Z</dcterms:modified>
</cp:coreProperties>
</file>