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9" r:id="rId5"/>
    <p:sldId id="260" r:id="rId6"/>
    <p:sldId id="261" r:id="rId7"/>
    <p:sldId id="262" r:id="rId8"/>
    <p:sldId id="264" r:id="rId9"/>
    <p:sldId id="283" r:id="rId10"/>
    <p:sldId id="267" r:id="rId11"/>
    <p:sldId id="271" r:id="rId12"/>
    <p:sldId id="272" r:id="rId13"/>
    <p:sldId id="274" r:id="rId14"/>
    <p:sldId id="268" r:id="rId15"/>
    <p:sldId id="269" r:id="rId16"/>
    <p:sldId id="275" r:id="rId17"/>
    <p:sldId id="276" r:id="rId18"/>
    <p:sldId id="279" r:id="rId19"/>
    <p:sldId id="277"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7" autoAdjust="0"/>
    <p:restoredTop sz="94667" autoAdjust="0"/>
  </p:normalViewPr>
  <p:slideViewPr>
    <p:cSldViewPr showGuides="1">
      <p:cViewPr varScale="1">
        <p:scale>
          <a:sx n="44" d="100"/>
          <a:sy n="44" d="100"/>
        </p:scale>
        <p:origin x="-492" y="-96"/>
      </p:cViewPr>
      <p:guideLst>
        <p:guide orient="horz" pos="2160"/>
        <p:guide pos="2880"/>
      </p:guideLst>
    </p:cSldViewPr>
  </p:slideViewPr>
  <p:outlineViewPr>
    <p:cViewPr>
      <p:scale>
        <a:sx n="33" d="100"/>
        <a:sy n="33" d="100"/>
      </p:scale>
      <p:origin x="0" y="85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667E7-2AFE-405E-B09B-3F02F3380168}"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667E7-2AFE-405E-B09B-3F02F3380168}"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667E7-2AFE-405E-B09B-3F02F3380168}"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667E7-2AFE-405E-B09B-3F02F3380168}"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667E7-2AFE-405E-B09B-3F02F3380168}"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667E7-2AFE-405E-B09B-3F02F3380168}"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667E7-2AFE-405E-B09B-3F02F3380168}" type="datetimeFigureOut">
              <a:rPr lang="en-US" smtClean="0"/>
              <a:pPr/>
              <a:t>3/31/2013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667E7-2AFE-405E-B09B-3F02F3380168}" type="datetimeFigureOut">
              <a:rPr lang="en-US" smtClean="0"/>
              <a:pPr/>
              <a:t>3/31/2013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667E7-2AFE-405E-B09B-3F02F3380168}" type="datetimeFigureOut">
              <a:rPr lang="en-US" smtClean="0"/>
              <a:pPr/>
              <a:t>3/31/2013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667E7-2AFE-405E-B09B-3F02F3380168}"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667E7-2AFE-405E-B09B-3F02F3380168}"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A5F3-74EA-45E8-8118-93C4293994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667E7-2AFE-405E-B09B-3F02F3380168}" type="datetimeFigureOut">
              <a:rPr lang="en-US" smtClean="0"/>
              <a:pPr/>
              <a:t>3/31/2013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8A5F3-74EA-45E8-8118-93C4293994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et.bible.org/verse.php?book=eze&amp;chapter=13&amp;verse=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latin typeface="Algerian" pitchFamily="82" charset="0"/>
              </a:rPr>
              <a:t>REPAIRERs of the Breach</a:t>
            </a:r>
            <a:endParaRPr lang="en-US" u="sng" dirty="0">
              <a:solidFill>
                <a:srgbClr val="0070C0"/>
              </a:solidFill>
              <a:latin typeface="Algerian" pitchFamily="82" charset="0"/>
            </a:endParaRPr>
          </a:p>
        </p:txBody>
      </p:sp>
      <p:sp>
        <p:nvSpPr>
          <p:cNvPr id="3" name="Subtitle 2"/>
          <p:cNvSpPr>
            <a:spLocks noGrp="1"/>
          </p:cNvSpPr>
          <p:nvPr>
            <p:ph type="subTitle" idx="1"/>
          </p:nvPr>
        </p:nvSpPr>
        <p:spPr/>
        <p:txBody>
          <a:bodyPr>
            <a:normAutofit/>
          </a:bodyPr>
          <a:lstStyle/>
          <a:p>
            <a:r>
              <a:rPr lang="en-US" sz="4000" u="sng" dirty="0" smtClean="0">
                <a:solidFill>
                  <a:srgbClr val="FF0000"/>
                </a:solidFill>
              </a:rPr>
              <a:t>It’s Time</a:t>
            </a:r>
            <a:endParaRPr lang="en-US" sz="4000"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Tampering with the Wall</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rmAutofit/>
          </a:bodyPr>
          <a:lstStyle/>
          <a:p>
            <a:r>
              <a:rPr lang="en-US" dirty="0" smtClean="0"/>
              <a:t>The wall or hedge is the law of God.  Ezekiel 13 tells us that the law of God is being tampered with and is trying to be destroyed.  Does the Bible give any indication as to any specific commandment that is under attack?</a:t>
            </a:r>
            <a:endParaRPr lang="en-US" dirty="0"/>
          </a:p>
        </p:txBody>
      </p:sp>
      <p:sp>
        <p:nvSpPr>
          <p:cNvPr id="4" name="Content Placeholder 3"/>
          <p:cNvSpPr>
            <a:spLocks noGrp="1"/>
          </p:cNvSpPr>
          <p:nvPr>
            <p:ph sz="half" idx="2"/>
          </p:nvPr>
        </p:nvSpPr>
        <p:spPr/>
        <p:txBody>
          <a:bodyPr>
            <a:noAutofit/>
          </a:bodyPr>
          <a:lstStyle/>
          <a:p>
            <a:pPr>
              <a:buNone/>
            </a:pPr>
            <a:r>
              <a:rPr lang="en-US" sz="1600" dirty="0" smtClean="0"/>
              <a:t>        “</a:t>
            </a:r>
            <a:r>
              <a:rPr lang="en-US" sz="1600" u="sng" dirty="0" smtClean="0"/>
              <a:t>Her priests have violated my law, and have profaned mine holy things: they have put no difference between the holy and profane, neither have they shewed difference between the unclean and the clean, and have hid their eyes </a:t>
            </a:r>
            <a:r>
              <a:rPr lang="en-US" sz="1600" u="sng" dirty="0" smtClean="0">
                <a:solidFill>
                  <a:srgbClr val="0070C0"/>
                </a:solidFill>
              </a:rPr>
              <a:t>from my sabbaths</a:t>
            </a:r>
            <a:r>
              <a:rPr lang="en-US" sz="1600" u="sng" dirty="0" smtClean="0"/>
              <a:t>, and I am profaned among them.  </a:t>
            </a:r>
            <a:r>
              <a:rPr lang="en-US" sz="1600" dirty="0" smtClean="0"/>
              <a:t>Her princes in the midst thereof are like wolves ravening the prey, to shed blood, and to destroy souls, to get dishonest gain.   </a:t>
            </a:r>
            <a:r>
              <a:rPr lang="en-US" sz="1600" u="sng" dirty="0" smtClean="0">
                <a:solidFill>
                  <a:srgbClr val="0070C0"/>
                </a:solidFill>
              </a:rPr>
              <a:t>And her prophets have daubed them with untempered morter, seeing vanity, and divining lies unto them, saying, Thus saith the Lord GOD, when the LORD hath not spoken</a:t>
            </a:r>
            <a:r>
              <a:rPr lang="en-US" sz="1600" dirty="0" smtClean="0"/>
              <a:t>.”  Ezekiel 22:26-28</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219200"/>
            <a:ext cx="8991600" cy="5638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u="sng" dirty="0" smtClean="0">
                <a:solidFill>
                  <a:srgbClr val="FFC000"/>
                </a:solidFill>
                <a:latin typeface="Algerian" pitchFamily="82" charset="0"/>
              </a:rPr>
              <a:t>Sun Worshippers</a:t>
            </a:r>
            <a:endParaRPr lang="en-US" u="sng" dirty="0">
              <a:solidFill>
                <a:srgbClr val="FFC000"/>
              </a:solidFill>
              <a:latin typeface="Algerian" pitchFamily="82" charset="0"/>
            </a:endParaRPr>
          </a:p>
        </p:txBody>
      </p:sp>
      <p:sp>
        <p:nvSpPr>
          <p:cNvPr id="3" name="Content Placeholder 2"/>
          <p:cNvSpPr>
            <a:spLocks noGrp="1"/>
          </p:cNvSpPr>
          <p:nvPr>
            <p:ph sz="half" idx="1"/>
          </p:nvPr>
        </p:nvSpPr>
        <p:spPr>
          <a:xfrm>
            <a:off x="3581400" y="1600201"/>
            <a:ext cx="5334000" cy="3276599"/>
          </a:xfrm>
        </p:spPr>
        <p:txBody>
          <a:bodyPr>
            <a:normAutofit fontScale="70000" lnSpcReduction="20000"/>
          </a:bodyPr>
          <a:lstStyle/>
          <a:p>
            <a:r>
              <a:rPr lang="en-US" dirty="0" smtClean="0"/>
              <a:t>“Then said he unto me, Hast thou seen this, O son of man? turn thee yet again, and thou shalt see greater abominations than these.  And he brought me into the inner court of the LORD's house, and, behold, at the door of the temple of the LORD, between the porch and the altar, were about five and twenty men, with their backs toward the temple of the LORD, and their faces toward the east; and they worshipped the sun toward the east.”  Ezekiel 8:15,16</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Untempered Mortar</a:t>
            </a:r>
            <a:endParaRPr lang="en-US" u="sng" dirty="0">
              <a:latin typeface="Algerian" pitchFamily="82"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A mixture of mortar has been added to the mix to solidify the law of God.  This ‘untempered mortar’ is of human origin and has no place in God’s original law.  People are led to believe that this mortar gives strength when it actually brings destruction.  The mortar is sun worship.</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758242" y="1371600"/>
            <a:ext cx="4233358" cy="5334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533400" y="1600200"/>
            <a:ext cx="8153399" cy="4953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Destruction of the Sabbath</a:t>
            </a:r>
            <a:endParaRPr lang="en-US" u="sng" dirty="0">
              <a:solidFill>
                <a:srgbClr val="FF0000"/>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447800"/>
            <a:ext cx="4267200" cy="51054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8200" y="1447800"/>
            <a:ext cx="4038600" cy="5105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haroni" pitchFamily="2" charset="-79"/>
                <a:cs typeface="Aharoni" pitchFamily="2" charset="-79"/>
              </a:rPr>
              <a:t>Prophecy Predicted it</a:t>
            </a:r>
            <a:endParaRPr lang="en-US" u="sng" dirty="0">
              <a:solidFill>
                <a:srgbClr val="0070C0"/>
              </a:solidFill>
              <a:latin typeface="Aharoni" pitchFamily="2" charset="-79"/>
              <a:cs typeface="Aharoni" pitchFamily="2" charset="-79"/>
            </a:endParaRPr>
          </a:p>
        </p:txBody>
      </p:sp>
      <p:sp>
        <p:nvSpPr>
          <p:cNvPr id="3" name="Content Placeholder 2"/>
          <p:cNvSpPr>
            <a:spLocks noGrp="1"/>
          </p:cNvSpPr>
          <p:nvPr>
            <p:ph sz="half" idx="1"/>
          </p:nvPr>
        </p:nvSpPr>
        <p:spPr/>
        <p:txBody>
          <a:bodyPr>
            <a:noAutofit/>
          </a:bodyPr>
          <a:lstStyle/>
          <a:p>
            <a:r>
              <a:rPr lang="en-US" dirty="0" smtClean="0"/>
              <a:t>“And he shall speak great words against the most High, and shall wear out the saints of the most High, and think to change times and laws: and they shall be given into his hand until a time and times and the dividing of time.”  Daniel 7:25</a:t>
            </a:r>
            <a:endParaRPr lang="en-US" dirty="0"/>
          </a:p>
        </p:txBody>
      </p:sp>
      <p:sp>
        <p:nvSpPr>
          <p:cNvPr id="4" name="Content Placeholder 3"/>
          <p:cNvSpPr>
            <a:spLocks noGrp="1"/>
          </p:cNvSpPr>
          <p:nvPr>
            <p:ph sz="half" idx="2"/>
          </p:nvPr>
        </p:nvSpPr>
        <p:spPr/>
        <p:txBody>
          <a:bodyPr>
            <a:noAutofit/>
          </a:bodyPr>
          <a:lstStyle/>
          <a:p>
            <a:r>
              <a:rPr lang="en-US" sz="2000" dirty="0" smtClean="0"/>
              <a:t>“Let no man deceive you by any means: for that day shall not come, except there come a falling away first, and that man of sin be revealed, the son of perdition;  Who opposeth and exalteth himself above all that is called God, or that is worshipped; so that he as God sitteth in the temple of God, shewing himself that he is God.  Remember ye not, that, when I was yet with you, I told you these things?...”  2 Thessalonians 2: 3-8</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Papacy Admits it!</a:t>
            </a:r>
            <a:endParaRPr lang="en-US" u="sng"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r>
              <a:rPr lang="en-US" sz="6400" dirty="0" smtClean="0"/>
              <a:t>Prove to me from the Bible alone that I am bound to keep Sunday holy. There is no such law in the Bible. It is a law of the holy Catholic Church alone. The Bible says ‘Remember the Sabbath day to keep it holy.’ The Catholic Church says, No. By my divine power I abolish the Sabbath day and command you to keep holy the first day of the week. And lo! The entire civilized world bows down in reverent obedience to the command of the Holy Catholic Church. — Thomas Enright, CSSR, President, Redemptorist College (Roman Catholic), Kansas City, MO., February 18, 1884.</a:t>
            </a:r>
          </a:p>
          <a:p>
            <a:r>
              <a:rPr lang="en-US" sz="6400" dirty="0" smtClean="0"/>
              <a:t> </a:t>
            </a:r>
          </a:p>
          <a:p>
            <a:r>
              <a:rPr lang="en-US" sz="6400" dirty="0" smtClean="0"/>
              <a:t>The observance of Sunday by the Protestants is an homage they pay, in spite of themselves, to the authority of the [Catholic] church. — Monsignor Louis Segur, Plain Talk About the Protestantism of Today (1868), p. 213.</a:t>
            </a:r>
          </a:p>
          <a:p>
            <a:r>
              <a:rPr lang="en-US" sz="6400" dirty="0" smtClean="0"/>
              <a:t> </a:t>
            </a:r>
          </a:p>
          <a:p>
            <a:r>
              <a:rPr lang="en-US" sz="6400" dirty="0" smtClean="0"/>
              <a:t>The State, in passing laws for the due sanctification of Sunday, is unwittingly acknowledging the authority of the Catholic Church, and carrying out more or less faithfully its prescriptions.</a:t>
            </a:r>
          </a:p>
          <a:p>
            <a:r>
              <a:rPr lang="en-US" sz="6400" dirty="0" smtClean="0"/>
              <a:t> </a:t>
            </a:r>
          </a:p>
          <a:p>
            <a:r>
              <a:rPr lang="en-US" sz="6400" dirty="0" smtClean="0"/>
              <a:t>The Sunday, as a day of the week set apart for the obligatory public worship of Almighty God, to be sanctified by a suspension of all servile labor, trade, and worldly avocations and by exercises of devotion, is purely a creation of the Catholic Church. — The American Catholic Quarterly Review, January, 1883, pp. 152, 139.</a:t>
            </a:r>
          </a:p>
          <a:p>
            <a:pPr>
              <a:buNone/>
            </a:pPr>
            <a:r>
              <a:rPr lang="en-US" sz="6400" dirty="0" smtClean="0"/>
              <a: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He has been pushing it-Now!</a:t>
            </a:r>
            <a:endParaRPr lang="en-US" u="sng" dirty="0">
              <a:solidFill>
                <a:srgbClr val="FF0000"/>
              </a:solidFill>
              <a:latin typeface="Algerian" pitchFamily="82" charset="0"/>
            </a:endParaRPr>
          </a:p>
        </p:txBody>
      </p:sp>
      <p:sp>
        <p:nvSpPr>
          <p:cNvPr id="4" name="Content Placeholder 3"/>
          <p:cNvSpPr>
            <a:spLocks noGrp="1"/>
          </p:cNvSpPr>
          <p:nvPr>
            <p:ph sz="half" idx="2"/>
          </p:nvPr>
        </p:nvSpPr>
        <p:spPr/>
        <p:txBody>
          <a:bodyPr>
            <a:normAutofit fontScale="92500" lnSpcReduction="20000"/>
          </a:bodyPr>
          <a:lstStyle/>
          <a:p>
            <a:r>
              <a:rPr lang="en-US" dirty="0" smtClean="0"/>
              <a:t>APOSTOLIC LETTER </a:t>
            </a:r>
            <a:br>
              <a:rPr lang="en-US" dirty="0" smtClean="0"/>
            </a:br>
            <a:r>
              <a:rPr lang="en-US" b="1" i="1" dirty="0" smtClean="0"/>
              <a:t>DIES DOMINI</a:t>
            </a:r>
            <a:r>
              <a:rPr lang="en-US" dirty="0" smtClean="0"/>
              <a:t>  ON KEEPING THE LORD'S DAY HOLY.  This document was authored by Ratzinger himself!  This was while he was the head of the Congregation for the Doctrine of the Faith-anciently known as the holy office of the inquisition</a:t>
            </a:r>
          </a:p>
          <a:p>
            <a:r>
              <a:rPr lang="en-US" dirty="0" smtClean="0"/>
              <a:t> </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52400" y="1371600"/>
            <a:ext cx="4343400" cy="5181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lumMod val="85000"/>
                    <a:lumOff val="15000"/>
                  </a:schemeClr>
                </a:solidFill>
              </a:rPr>
              <a:t>Now!  The Destroyer of Man</a:t>
            </a:r>
            <a:endParaRPr lang="en-US" u="sng" dirty="0">
              <a:solidFill>
                <a:schemeClr val="tx1">
                  <a:lumMod val="85000"/>
                  <a:lumOff val="15000"/>
                </a:schemeClr>
              </a:solidFill>
            </a:endParaRPr>
          </a:p>
        </p:txBody>
      </p:sp>
      <p:sp>
        <p:nvSpPr>
          <p:cNvPr id="3" name="Content Placeholder 2"/>
          <p:cNvSpPr>
            <a:spLocks noGrp="1"/>
          </p:cNvSpPr>
          <p:nvPr>
            <p:ph sz="half" idx="1"/>
          </p:nvPr>
        </p:nvSpPr>
        <p:spPr/>
        <p:txBody>
          <a:bodyPr>
            <a:normAutofit fontScale="32500" lnSpcReduction="20000"/>
          </a:bodyPr>
          <a:lstStyle/>
          <a:p>
            <a:r>
              <a:rPr lang="en-US" sz="6000" u="sng" dirty="0" smtClean="0"/>
              <a:t>The EU Must Keep Sunday, Says Catholic Church</a:t>
            </a:r>
          </a:p>
          <a:p>
            <a:r>
              <a:rPr lang="en-US" sz="6000" u="sng" dirty="0" smtClean="0"/>
              <a:t>November 18, 2008</a:t>
            </a:r>
            <a:r>
              <a:rPr lang="en-US" sz="6000" dirty="0" smtClean="0"/>
              <a:t> | From theTrumpet.com</a:t>
            </a:r>
          </a:p>
          <a:p>
            <a:r>
              <a:rPr lang="en-US" sz="6000" dirty="0" smtClean="0"/>
              <a:t> </a:t>
            </a:r>
          </a:p>
          <a:p>
            <a:r>
              <a:rPr lang="en-US" sz="6000" dirty="0" smtClean="0"/>
              <a:t>“The Catholic Church wants Sunday observance enshrined in EU law. The European Parliament is debating changes to its Working Time Directive. The Vatican wants a clause in this law that would force every citizen in the European Union to rest on Sunday.” </a:t>
            </a:r>
          </a:p>
          <a:p>
            <a:endParaRPr lang="en-US" sz="5500" dirty="0" smtClean="0"/>
          </a:p>
          <a:p>
            <a:endParaRPr lang="en-US" sz="5500"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922550" y="1219200"/>
            <a:ext cx="3916650" cy="5257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haroni" pitchFamily="2" charset="-79"/>
                <a:cs typeface="Aharoni" pitchFamily="2" charset="-79"/>
              </a:rPr>
              <a:t>The Consequences</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idx="1"/>
          </p:nvPr>
        </p:nvSpPr>
        <p:spPr/>
        <p:txBody>
          <a:bodyPr>
            <a:noAutofit/>
          </a:bodyPr>
          <a:lstStyle/>
          <a:p>
            <a:r>
              <a:rPr lang="en-US" sz="2800" dirty="0" smtClean="0"/>
              <a:t>“Say unto them which daub it with untempered morter, </a:t>
            </a:r>
            <a:r>
              <a:rPr lang="en-US" sz="2800" u="sng" dirty="0" smtClean="0"/>
              <a:t>that it shall fall: there shall be an overflowing shower; and ye, O great hailstones, shall fall; and a stormy wind shall rend it.   Lo, when the wall is fallen, shall it not be said unto you, Where is the daubing wherewith ye have daubed it?   Therefore thus saith the Lord GOD; I will even rend it with a stormy wind in my fury; and there shall be an overflowing shower in mine anger, and great hailstones in my fury to consume it.  So will I break down the wall that ye have daubed with untempered morter, and bring it down to the ground</a:t>
            </a:r>
            <a:r>
              <a:rPr lang="en-US" sz="2800" dirty="0" smtClean="0"/>
              <a:t>,…”  Ezekiel 13:11-15</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152400" y="609600"/>
            <a:ext cx="8839200" cy="32004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Repairers of the Breach</a:t>
            </a:r>
            <a:endParaRPr lang="en-US" u="sng" dirty="0">
              <a:solidFill>
                <a:srgbClr val="C00000"/>
              </a:solidFill>
            </a:endParaRPr>
          </a:p>
        </p:txBody>
      </p:sp>
      <p:sp>
        <p:nvSpPr>
          <p:cNvPr id="4" name="Content Placeholder 3"/>
          <p:cNvSpPr>
            <a:spLocks noGrp="1"/>
          </p:cNvSpPr>
          <p:nvPr>
            <p:ph sz="half" idx="2"/>
          </p:nvPr>
        </p:nvSpPr>
        <p:spPr>
          <a:xfrm>
            <a:off x="0" y="3810000"/>
            <a:ext cx="9372600" cy="3048000"/>
          </a:xfrm>
        </p:spPr>
        <p:txBody>
          <a:bodyPr>
            <a:normAutofit/>
          </a:bodyPr>
          <a:lstStyle/>
          <a:p>
            <a:r>
              <a:rPr lang="en-US" sz="3600" dirty="0" smtClean="0"/>
              <a:t>“And they that shall be of thee shall build the old waste places: thou shalt raise up the foundations of many generations; and thou shalt be called, The repairer of the breach, The restorer of paths to dwell in.”  Isaiah 58:12</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Building the Wall</a:t>
            </a:r>
            <a:endParaRPr lang="en-US" u="sng" dirty="0"/>
          </a:p>
        </p:txBody>
      </p:sp>
      <p:sp>
        <p:nvSpPr>
          <p:cNvPr id="3" name="Content Placeholder 2"/>
          <p:cNvSpPr>
            <a:spLocks noGrp="1"/>
          </p:cNvSpPr>
          <p:nvPr>
            <p:ph sz="half" idx="1"/>
          </p:nvPr>
        </p:nvSpPr>
        <p:spPr/>
        <p:txBody>
          <a:bodyPr>
            <a:normAutofit fontScale="62500" lnSpcReduction="20000"/>
          </a:bodyPr>
          <a:lstStyle/>
          <a:p>
            <a:r>
              <a:rPr lang="en-US" dirty="0" smtClean="0"/>
              <a:t>“And they that shall be of thee shall build the old waste places: thou shalt raise up the foundations of many generations; </a:t>
            </a:r>
            <a:r>
              <a:rPr lang="en-US" u="sng" dirty="0" smtClean="0">
                <a:solidFill>
                  <a:srgbClr val="C00000"/>
                </a:solidFill>
              </a:rPr>
              <a:t>and thou shalt be called, The repairer of the breach, The restorer of paths to dwell in.  If thou turn away thy foot from the sabbath, from doing thy pleasure on my holy day; and call the sabbath a delight, </a:t>
            </a:r>
            <a:r>
              <a:rPr lang="en-US" dirty="0" smtClean="0"/>
              <a:t>the holy of the LORD, honourable; and shalt honour him, not doing thine own ways, nor finding thine own pleasure, nor speaking thine own words:  Then shalt thou delight thyself in the LORD; and I will cause thee to ride upon the high places of the earth, and feed thee with the heritage of Jacob thy father: for the mouth of the LORD hath spoken it.”  Isaiah 58:12-14</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800600" y="1600200"/>
            <a:ext cx="4191000" cy="5029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For Such a Time</a:t>
            </a:r>
            <a:endParaRPr lang="en-US" u="sng" dirty="0">
              <a:solidFill>
                <a:srgbClr val="00B050"/>
              </a:solidFill>
              <a:latin typeface="Algerian" pitchFamily="82" charset="0"/>
            </a:endParaRPr>
          </a:p>
        </p:txBody>
      </p:sp>
      <p:sp>
        <p:nvSpPr>
          <p:cNvPr id="3" name="Content Placeholder 2"/>
          <p:cNvSpPr>
            <a:spLocks noGrp="1"/>
          </p:cNvSpPr>
          <p:nvPr>
            <p:ph idx="1"/>
          </p:nvPr>
        </p:nvSpPr>
        <p:spPr/>
        <p:txBody>
          <a:bodyPr>
            <a:normAutofit/>
          </a:bodyPr>
          <a:lstStyle/>
          <a:p>
            <a:r>
              <a:rPr lang="en-US" sz="3600" dirty="0" smtClean="0"/>
              <a:t>“For if thou altogether holdest thy peace at this time, then shall deliverance arise to the Jews (Adventists) from another place, but thou and thy father’s house shall be destroyed; and who knoweth whether thou art come to the kingdom for such a time as this.” Esther 4:13,14</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u="sng" dirty="0" smtClean="0">
                <a:solidFill>
                  <a:srgbClr val="0070C0"/>
                </a:solidFill>
                <a:latin typeface="Algerian" pitchFamily="82" charset="0"/>
              </a:rPr>
              <a:t>Wall of Protection</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381000" y="1524000"/>
            <a:ext cx="4038600" cy="4525963"/>
          </a:xfrm>
        </p:spPr>
        <p:txBody>
          <a:bodyPr>
            <a:noAutofit/>
          </a:bodyPr>
          <a:lstStyle/>
          <a:p>
            <a:r>
              <a:rPr lang="en-US" sz="1600" dirty="0" smtClean="0"/>
              <a:t>“Now will I sing to my well beloved a song of my beloved touching his vineyard. My well beloved hath a vineyard in a very fruitful hill:  </a:t>
            </a:r>
            <a:r>
              <a:rPr lang="en-US" sz="1600" u="sng" dirty="0" smtClean="0"/>
              <a:t>And he fenced it</a:t>
            </a:r>
            <a:r>
              <a:rPr lang="en-US" sz="1600" dirty="0" smtClean="0"/>
              <a:t>, and gathered out the stones thereof, and planted it with the choicest vine, and built a tower in the midst of it, and also made a winepress therein: and he looked that it should bring forth grapes, and it brought forth wild grapes…. And now go to; I will tell you what I will do to my vineyard: </a:t>
            </a:r>
            <a:r>
              <a:rPr lang="en-US" sz="1600" u="sng" dirty="0" smtClean="0"/>
              <a:t>I will take away the hedge thereof</a:t>
            </a:r>
            <a:r>
              <a:rPr lang="en-US" sz="1600" dirty="0" smtClean="0"/>
              <a:t>, ”  Isaiah 5:1-5</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152400" y="1219200"/>
            <a:ext cx="8991600" cy="5638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u="sng" dirty="0" smtClean="0">
                <a:solidFill>
                  <a:schemeClr val="accent1">
                    <a:lumMod val="75000"/>
                  </a:schemeClr>
                </a:solidFill>
                <a:latin typeface="Arial Rounded MT Bold" pitchFamily="34" charset="0"/>
              </a:rPr>
              <a:t>Christ’s Parable</a:t>
            </a:r>
            <a:endParaRPr lang="en-US" u="sng" dirty="0">
              <a:solidFill>
                <a:schemeClr val="accent1">
                  <a:lumMod val="75000"/>
                </a:schemeClr>
              </a:solidFill>
              <a:latin typeface="Arial Rounded MT Bold" pitchFamily="34" charset="0"/>
            </a:endParaRPr>
          </a:p>
        </p:txBody>
      </p:sp>
      <p:sp>
        <p:nvSpPr>
          <p:cNvPr id="4" name="Content Placeholder 3"/>
          <p:cNvSpPr>
            <a:spLocks noGrp="1"/>
          </p:cNvSpPr>
          <p:nvPr>
            <p:ph sz="half" idx="2"/>
          </p:nvPr>
        </p:nvSpPr>
        <p:spPr>
          <a:xfrm>
            <a:off x="0" y="1600200"/>
            <a:ext cx="8686800" cy="4525963"/>
          </a:xfrm>
        </p:spPr>
        <p:txBody>
          <a:bodyPr>
            <a:noAutofit/>
          </a:bodyPr>
          <a:lstStyle/>
          <a:p>
            <a:r>
              <a:rPr lang="en-US" sz="1600" dirty="0" smtClean="0"/>
              <a:t>“Hear another parable: </a:t>
            </a:r>
            <a:r>
              <a:rPr lang="en-US" sz="1600" u="sng" dirty="0" smtClean="0">
                <a:solidFill>
                  <a:schemeClr val="accent6">
                    <a:lumMod val="50000"/>
                  </a:schemeClr>
                </a:solidFill>
              </a:rPr>
              <a:t>There was a certain householder, which planted a vineyard, and hedged it round about</a:t>
            </a:r>
            <a:r>
              <a:rPr lang="en-US" sz="1600" dirty="0" smtClean="0"/>
              <a:t>, and digged a winepress in it, and built a tower, and let it out to husbandmen, and went into a far country: </a:t>
            </a:r>
            <a:r>
              <a:rPr lang="en-US" sz="1600" dirty="0"/>
              <a:t> </a:t>
            </a:r>
            <a:r>
              <a:rPr lang="en-US" sz="1600" dirty="0" smtClean="0"/>
              <a:t> And when the time of the fruit drew near, he sent his servants to the husbandmen, that they might receive the fruits of it.”  Matthew 21:33-39</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C000"/>
                </a:solidFill>
                <a:latin typeface="Arial Rounded MT Bold" pitchFamily="34" charset="0"/>
              </a:rPr>
              <a:t>A Fence Protects</a:t>
            </a:r>
            <a:endParaRPr lang="en-US" u="sng" dirty="0">
              <a:solidFill>
                <a:srgbClr val="FFC000"/>
              </a:solidFill>
              <a:latin typeface="Arial Rounded MT Bold" pitchFamily="34" charset="0"/>
            </a:endParaRPr>
          </a:p>
        </p:txBody>
      </p:sp>
      <p:sp>
        <p:nvSpPr>
          <p:cNvPr id="4" name="Content Placeholder 3"/>
          <p:cNvSpPr>
            <a:spLocks noGrp="1"/>
          </p:cNvSpPr>
          <p:nvPr>
            <p:ph sz="half" idx="2"/>
          </p:nvPr>
        </p:nvSpPr>
        <p:spPr/>
        <p:txBody>
          <a:bodyPr/>
          <a:lstStyle/>
          <a:p>
            <a:r>
              <a:rPr lang="en-US" dirty="0" smtClean="0"/>
              <a:t>A fence protects people and animals from trouble.  It protects a farmer’s crops from hungry animals and it protects domesticated animals from getting out and getting run over by cars or other vehicles.</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228600" y="1447800"/>
            <a:ext cx="4267200" cy="5105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Christ’s meaning</a:t>
            </a:r>
            <a:endParaRPr lang="en-US" u="sng" dirty="0">
              <a:solidFill>
                <a:srgbClr val="00206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“The speakers had not at first perceived the application of the parable, but they now saw that they had pronounced their own condemnation. </a:t>
            </a:r>
            <a:r>
              <a:rPr lang="en-US" u="sng" dirty="0" smtClean="0"/>
              <a:t>In the parable the householder represented God, the vineyard the Jewish nation, and </a:t>
            </a:r>
            <a:r>
              <a:rPr lang="en-US" u="sng" dirty="0" smtClean="0">
                <a:solidFill>
                  <a:srgbClr val="0070C0"/>
                </a:solidFill>
              </a:rPr>
              <a:t>the hedge the divine law which was their protection.</a:t>
            </a:r>
            <a:r>
              <a:rPr lang="en-US" u="sng" dirty="0" smtClean="0"/>
              <a:t> The tower was a symbol of the temple. The lord of the vineyard had done everything needful for its prosperity.</a:t>
            </a:r>
            <a:r>
              <a:rPr lang="en-US" dirty="0" smtClean="0"/>
              <a:t> "What could have been done more to my vineyard," he says, "that I have not done in it." Isa. 5:4. Thus was represented God's unwearied care for Israel.”  DA, pgs. 596</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The Ten commandments</a:t>
            </a:r>
            <a:endParaRPr lang="en-US" u="sng" dirty="0">
              <a:solidFill>
                <a:srgbClr val="0070C0"/>
              </a:solidFill>
              <a:latin typeface="Algerian" pitchFamily="82" charset="0"/>
            </a:endParaRPr>
          </a:p>
        </p:txBody>
      </p:sp>
      <p:sp>
        <p:nvSpPr>
          <p:cNvPr id="3" name="Content Placeholder 2"/>
          <p:cNvSpPr>
            <a:spLocks noGrp="1"/>
          </p:cNvSpPr>
          <p:nvPr>
            <p:ph idx="1"/>
          </p:nvPr>
        </p:nvSpPr>
        <p:spPr/>
        <p:txBody>
          <a:bodyPr>
            <a:normAutofit lnSpcReduction="10000"/>
          </a:bodyPr>
          <a:lstStyle/>
          <a:p>
            <a:pPr>
              <a:buNone/>
            </a:pPr>
            <a:r>
              <a:rPr lang="en-US" dirty="0" smtClean="0"/>
              <a:t>    “  </a:t>
            </a:r>
            <a:r>
              <a:rPr lang="en-US" u="sng" dirty="0" smtClean="0">
                <a:solidFill>
                  <a:srgbClr val="0070C0"/>
                </a:solidFill>
              </a:rPr>
              <a:t>There is not a commandment of the law that is not for the good and happiness of man, both in this life and in the life to come.  In obedience to God's law, man is surrounded as with a </a:t>
            </a:r>
            <a:r>
              <a:rPr lang="en-US" u="sng" dirty="0" smtClean="0">
                <a:solidFill>
                  <a:srgbClr val="FF0000"/>
                </a:solidFill>
              </a:rPr>
              <a:t>hedge and kept from the evil.</a:t>
            </a:r>
            <a:r>
              <a:rPr lang="en-US" u="sng" dirty="0" smtClean="0">
                <a:solidFill>
                  <a:srgbClr val="0070C0"/>
                </a:solidFill>
              </a:rPr>
              <a:t> He who breaks down this divinely erected barrier at one point has destroyed its power to protect him; for he has opened a way by which the enemy can enter to waste and ruin.</a:t>
            </a:r>
            <a:r>
              <a:rPr lang="en-US" dirty="0" smtClean="0"/>
              <a:t>”  Reflecting Christ, pg. 69</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tx2">
                    <a:lumMod val="75000"/>
                  </a:schemeClr>
                </a:solidFill>
                <a:latin typeface="Arial Rounded MT Bold" pitchFamily="34" charset="0"/>
              </a:rPr>
              <a:t>Attempts to Destroy the Hedge</a:t>
            </a:r>
            <a:endParaRPr lang="en-US" u="sng" dirty="0">
              <a:solidFill>
                <a:schemeClr val="tx2">
                  <a:lumMod val="75000"/>
                </a:schemeClr>
              </a:solidFill>
              <a:latin typeface="Arial Rounded MT Bold" pitchFamily="34" charset="0"/>
            </a:endParaRPr>
          </a:p>
        </p:txBody>
      </p:sp>
      <p:sp>
        <p:nvSpPr>
          <p:cNvPr id="3" name="Content Placeholder 2"/>
          <p:cNvSpPr>
            <a:spLocks noGrp="1"/>
          </p:cNvSpPr>
          <p:nvPr>
            <p:ph idx="1"/>
          </p:nvPr>
        </p:nvSpPr>
        <p:spPr/>
        <p:txBody>
          <a:bodyPr>
            <a:noAutofit/>
          </a:bodyPr>
          <a:lstStyle/>
          <a:p>
            <a:r>
              <a:rPr lang="en-US" sz="2000" dirty="0" smtClean="0"/>
              <a:t>“</a:t>
            </a:r>
            <a:r>
              <a:rPr lang="en-US" sz="2000" u="sng" dirty="0" smtClean="0"/>
              <a:t>Ye have not gone up into the gaps, neither made up the hedge for the house of Israel to stand in the battle in the day of the LORD…Because, even because they have seduced my people, saying, Peace; and there was no peace; and one built up a wall, and, lo, others daubed it with untempered morter</a:t>
            </a:r>
            <a:r>
              <a:rPr lang="en-US" sz="2000" dirty="0" smtClean="0"/>
              <a:t>: </a:t>
            </a:r>
            <a:r>
              <a:rPr lang="en-US" sz="2000" dirty="0"/>
              <a:t> </a:t>
            </a:r>
            <a:r>
              <a:rPr lang="en-US" sz="2000" dirty="0" smtClean="0"/>
              <a:t> </a:t>
            </a:r>
            <a:r>
              <a:rPr lang="en-US" sz="2000" u="sng" dirty="0" smtClean="0"/>
              <a:t>Say unto them which daub it with untempered morter, that it shall fall: there shall be an overflowing shower; and ye, O great hailstones, shall fall; and a stormy wind shall rend it. </a:t>
            </a:r>
            <a:r>
              <a:rPr lang="en-US" sz="2000" u="sng" dirty="0"/>
              <a:t> </a:t>
            </a:r>
            <a:r>
              <a:rPr lang="en-US" sz="2000" u="sng" dirty="0" smtClean="0"/>
              <a:t>Lo, when the wall is fallen, shall it not be said unto you, Where is the daubing wherewith ye have daubed it?... So will I break down the wall that ye have daubed with untempered morter, and bring it down to the ground.</a:t>
            </a:r>
            <a:r>
              <a:rPr lang="en-US" sz="2000" dirty="0" smtClean="0"/>
              <a:t>”  Ezekiel 13:5-16</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haroni" pitchFamily="2" charset="-79"/>
                <a:cs typeface="Aharoni" pitchFamily="2" charset="-79"/>
              </a:rPr>
              <a:t>"untempered mortar"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The wall "daubed with untempered mortar" of (</a:t>
            </a:r>
            <a:r>
              <a:rPr lang="en-US" dirty="0" smtClean="0">
                <a:hlinkClick r:id="rId2"/>
              </a:rPr>
              <a:t>Ezekiel 13:10</a:t>
            </a:r>
            <a:r>
              <a:rPr lang="en-US" dirty="0" smtClean="0"/>
              <a:t>) was perhaps a sort of cob-wall of mud or clay without lime, which would give way under heavy rain. Untempered mortar was the Hebrew equivalent for empty foolishness. It was a picture of someone who built a stone wall with water and sand as mortar and then covered it over with white wash. To them, there was nothing more foolish than a wall which couldn’t stand up against the elements or hold back the enemy armies that often laid siege against their cities.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1762</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REPAIRERs of the Breach</vt:lpstr>
      <vt:lpstr>Repairers of the Breach</vt:lpstr>
      <vt:lpstr>Wall of Protection</vt:lpstr>
      <vt:lpstr>Christ’s Parable</vt:lpstr>
      <vt:lpstr>A Fence Protects</vt:lpstr>
      <vt:lpstr>Christ’s meaning</vt:lpstr>
      <vt:lpstr>The Ten commandments</vt:lpstr>
      <vt:lpstr>Attempts to Destroy the Hedge</vt:lpstr>
      <vt:lpstr>"untempered mortar"</vt:lpstr>
      <vt:lpstr>Tampering with the Wall</vt:lpstr>
      <vt:lpstr>Sun Worshippers</vt:lpstr>
      <vt:lpstr>Untempered Mortar</vt:lpstr>
      <vt:lpstr>Slide 13</vt:lpstr>
      <vt:lpstr>Destruction of the Sabbath</vt:lpstr>
      <vt:lpstr>Prophecy Predicted it</vt:lpstr>
      <vt:lpstr>The Papacy Admits it!</vt:lpstr>
      <vt:lpstr>He has been pushing it-Now!</vt:lpstr>
      <vt:lpstr>Now!  The Destroyer of Man</vt:lpstr>
      <vt:lpstr>The Consequences</vt:lpstr>
      <vt:lpstr>Building the Wall</vt:lpstr>
      <vt:lpstr>For Such a Time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Wall</dc:title>
  <dc:creator>Dad</dc:creator>
  <cp:lastModifiedBy>Dad</cp:lastModifiedBy>
  <cp:revision>15</cp:revision>
  <dcterms:created xsi:type="dcterms:W3CDTF">2009-01-23T10:06:14Z</dcterms:created>
  <dcterms:modified xsi:type="dcterms:W3CDTF">2013-03-31T22:34:30Z</dcterms:modified>
</cp:coreProperties>
</file>