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67" r:id="rId6"/>
    <p:sldId id="259" r:id="rId7"/>
    <p:sldId id="261" r:id="rId8"/>
    <p:sldId id="262" r:id="rId9"/>
    <p:sldId id="263" r:id="rId10"/>
    <p:sldId id="264" r:id="rId11"/>
    <p:sldId id="265" r:id="rId12"/>
    <p:sldId id="266"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45" d="100"/>
          <a:sy n="45" d="100"/>
        </p:scale>
        <p:origin x="-132" y="-25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443CCA-B51C-442F-BF1E-959F134D9A9B}" type="datetimeFigureOut">
              <a:rPr lang="en-US" smtClean="0"/>
              <a:pPr/>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8C156-4DAD-413C-91C5-AE8C2D483521}" type="slidenum">
              <a:rPr lang="en-US" smtClean="0"/>
              <a:pPr/>
              <a:t>‹#›</a:t>
            </a:fld>
            <a:endParaRPr lang="en-US"/>
          </a:p>
        </p:txBody>
      </p:sp>
    </p:spTree>
    <p:extLst>
      <p:ext uri="{BB962C8B-B14F-4D97-AF65-F5344CB8AC3E}">
        <p14:creationId xmlns:p14="http://schemas.microsoft.com/office/powerpoint/2010/main" xmlns="" val="845364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443CCA-B51C-442F-BF1E-959F134D9A9B}" type="datetimeFigureOut">
              <a:rPr lang="en-US" smtClean="0"/>
              <a:pPr/>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8C156-4DAD-413C-91C5-AE8C2D483521}" type="slidenum">
              <a:rPr lang="en-US" smtClean="0"/>
              <a:pPr/>
              <a:t>‹#›</a:t>
            </a:fld>
            <a:endParaRPr lang="en-US"/>
          </a:p>
        </p:txBody>
      </p:sp>
    </p:spTree>
    <p:extLst>
      <p:ext uri="{BB962C8B-B14F-4D97-AF65-F5344CB8AC3E}">
        <p14:creationId xmlns:p14="http://schemas.microsoft.com/office/powerpoint/2010/main" xmlns="" val="882397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443CCA-B51C-442F-BF1E-959F134D9A9B}" type="datetimeFigureOut">
              <a:rPr lang="en-US" smtClean="0"/>
              <a:pPr/>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8C156-4DAD-413C-91C5-AE8C2D483521}" type="slidenum">
              <a:rPr lang="en-US" smtClean="0"/>
              <a:pPr/>
              <a:t>‹#›</a:t>
            </a:fld>
            <a:endParaRPr lang="en-US"/>
          </a:p>
        </p:txBody>
      </p:sp>
    </p:spTree>
    <p:extLst>
      <p:ext uri="{BB962C8B-B14F-4D97-AF65-F5344CB8AC3E}">
        <p14:creationId xmlns:p14="http://schemas.microsoft.com/office/powerpoint/2010/main" xmlns="" val="109618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443CCA-B51C-442F-BF1E-959F134D9A9B}" type="datetimeFigureOut">
              <a:rPr lang="en-US" smtClean="0"/>
              <a:pPr/>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8C156-4DAD-413C-91C5-AE8C2D483521}" type="slidenum">
              <a:rPr lang="en-US" smtClean="0"/>
              <a:pPr/>
              <a:t>‹#›</a:t>
            </a:fld>
            <a:endParaRPr lang="en-US"/>
          </a:p>
        </p:txBody>
      </p:sp>
    </p:spTree>
    <p:extLst>
      <p:ext uri="{BB962C8B-B14F-4D97-AF65-F5344CB8AC3E}">
        <p14:creationId xmlns:p14="http://schemas.microsoft.com/office/powerpoint/2010/main" xmlns="" val="617064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443CCA-B51C-442F-BF1E-959F134D9A9B}" type="datetimeFigureOut">
              <a:rPr lang="en-US" smtClean="0"/>
              <a:pPr/>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8C156-4DAD-413C-91C5-AE8C2D483521}" type="slidenum">
              <a:rPr lang="en-US" smtClean="0"/>
              <a:pPr/>
              <a:t>‹#›</a:t>
            </a:fld>
            <a:endParaRPr lang="en-US"/>
          </a:p>
        </p:txBody>
      </p:sp>
    </p:spTree>
    <p:extLst>
      <p:ext uri="{BB962C8B-B14F-4D97-AF65-F5344CB8AC3E}">
        <p14:creationId xmlns:p14="http://schemas.microsoft.com/office/powerpoint/2010/main" xmlns="" val="3161318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443CCA-B51C-442F-BF1E-959F134D9A9B}" type="datetimeFigureOut">
              <a:rPr lang="en-US" smtClean="0"/>
              <a:pPr/>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8C156-4DAD-413C-91C5-AE8C2D483521}" type="slidenum">
              <a:rPr lang="en-US" smtClean="0"/>
              <a:pPr/>
              <a:t>‹#›</a:t>
            </a:fld>
            <a:endParaRPr lang="en-US"/>
          </a:p>
        </p:txBody>
      </p:sp>
    </p:spTree>
    <p:extLst>
      <p:ext uri="{BB962C8B-B14F-4D97-AF65-F5344CB8AC3E}">
        <p14:creationId xmlns:p14="http://schemas.microsoft.com/office/powerpoint/2010/main" xmlns="" val="2437161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443CCA-B51C-442F-BF1E-959F134D9A9B}" type="datetimeFigureOut">
              <a:rPr lang="en-US" smtClean="0"/>
              <a:pPr/>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8C156-4DAD-413C-91C5-AE8C2D483521}" type="slidenum">
              <a:rPr lang="en-US" smtClean="0"/>
              <a:pPr/>
              <a:t>‹#›</a:t>
            </a:fld>
            <a:endParaRPr lang="en-US"/>
          </a:p>
        </p:txBody>
      </p:sp>
    </p:spTree>
    <p:extLst>
      <p:ext uri="{BB962C8B-B14F-4D97-AF65-F5344CB8AC3E}">
        <p14:creationId xmlns:p14="http://schemas.microsoft.com/office/powerpoint/2010/main" xmlns="" val="1459015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443CCA-B51C-442F-BF1E-959F134D9A9B}" type="datetimeFigureOut">
              <a:rPr lang="en-US" smtClean="0"/>
              <a:pPr/>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8C156-4DAD-413C-91C5-AE8C2D483521}" type="slidenum">
              <a:rPr lang="en-US" smtClean="0"/>
              <a:pPr/>
              <a:t>‹#›</a:t>
            </a:fld>
            <a:endParaRPr lang="en-US"/>
          </a:p>
        </p:txBody>
      </p:sp>
    </p:spTree>
    <p:extLst>
      <p:ext uri="{BB962C8B-B14F-4D97-AF65-F5344CB8AC3E}">
        <p14:creationId xmlns:p14="http://schemas.microsoft.com/office/powerpoint/2010/main" xmlns="" val="2723660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443CCA-B51C-442F-BF1E-959F134D9A9B}" type="datetimeFigureOut">
              <a:rPr lang="en-US" smtClean="0"/>
              <a:pPr/>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8C156-4DAD-413C-91C5-AE8C2D483521}" type="slidenum">
              <a:rPr lang="en-US" smtClean="0"/>
              <a:pPr/>
              <a:t>‹#›</a:t>
            </a:fld>
            <a:endParaRPr lang="en-US"/>
          </a:p>
        </p:txBody>
      </p:sp>
    </p:spTree>
    <p:extLst>
      <p:ext uri="{BB962C8B-B14F-4D97-AF65-F5344CB8AC3E}">
        <p14:creationId xmlns:p14="http://schemas.microsoft.com/office/powerpoint/2010/main" xmlns="" val="3673668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443CCA-B51C-442F-BF1E-959F134D9A9B}" type="datetimeFigureOut">
              <a:rPr lang="en-US" smtClean="0"/>
              <a:pPr/>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8C156-4DAD-413C-91C5-AE8C2D483521}" type="slidenum">
              <a:rPr lang="en-US" smtClean="0"/>
              <a:pPr/>
              <a:t>‹#›</a:t>
            </a:fld>
            <a:endParaRPr lang="en-US"/>
          </a:p>
        </p:txBody>
      </p:sp>
    </p:spTree>
    <p:extLst>
      <p:ext uri="{BB962C8B-B14F-4D97-AF65-F5344CB8AC3E}">
        <p14:creationId xmlns:p14="http://schemas.microsoft.com/office/powerpoint/2010/main" xmlns="" val="416975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443CCA-B51C-442F-BF1E-959F134D9A9B}" type="datetimeFigureOut">
              <a:rPr lang="en-US" smtClean="0"/>
              <a:pPr/>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8C156-4DAD-413C-91C5-AE8C2D483521}" type="slidenum">
              <a:rPr lang="en-US" smtClean="0"/>
              <a:pPr/>
              <a:t>‹#›</a:t>
            </a:fld>
            <a:endParaRPr lang="en-US"/>
          </a:p>
        </p:txBody>
      </p:sp>
    </p:spTree>
    <p:extLst>
      <p:ext uri="{BB962C8B-B14F-4D97-AF65-F5344CB8AC3E}">
        <p14:creationId xmlns:p14="http://schemas.microsoft.com/office/powerpoint/2010/main" xmlns="" val="1491069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43CCA-B51C-442F-BF1E-959F134D9A9B}" type="datetimeFigureOut">
              <a:rPr lang="en-US" smtClean="0"/>
              <a:pPr/>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8C156-4DAD-413C-91C5-AE8C2D483521}" type="slidenum">
              <a:rPr lang="en-US" smtClean="0"/>
              <a:pPr/>
              <a:t>‹#›</a:t>
            </a:fld>
            <a:endParaRPr lang="en-US"/>
          </a:p>
        </p:txBody>
      </p:sp>
    </p:spTree>
    <p:extLst>
      <p:ext uri="{BB962C8B-B14F-4D97-AF65-F5344CB8AC3E}">
        <p14:creationId xmlns:p14="http://schemas.microsoft.com/office/powerpoint/2010/main" xmlns="" val="1307797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100137"/>
          </a:xfrm>
        </p:spPr>
        <p:txBody>
          <a:bodyPr/>
          <a:lstStyle/>
          <a:p>
            <a:r>
              <a:rPr lang="en-US" b="1" i="1" u="sng" dirty="0" smtClean="0">
                <a:solidFill>
                  <a:srgbClr val="FF0000"/>
                </a:solidFill>
              </a:rPr>
              <a:t>Benjamin ‘Raving’ Wolf</a:t>
            </a:r>
            <a:endParaRPr lang="en-US" b="1" i="1" u="sng" dirty="0">
              <a:solidFill>
                <a:srgbClr val="FF0000"/>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xmlns="" val="3411247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36599"/>
          </a:xfrm>
        </p:spPr>
        <p:txBody>
          <a:bodyPr/>
          <a:lstStyle/>
          <a:p>
            <a:r>
              <a:rPr lang="en-US" dirty="0" smtClean="0"/>
              <a:t>                  </a:t>
            </a:r>
            <a:r>
              <a:rPr lang="en-US" b="1" i="1" u="sng" dirty="0" smtClean="0">
                <a:solidFill>
                  <a:srgbClr val="00B0F0"/>
                </a:solidFill>
                <a:latin typeface="Algerian" panose="04020705040A02060702" pitchFamily="82" charset="0"/>
              </a:rPr>
              <a:t>Most Difficult Task</a:t>
            </a:r>
            <a:endParaRPr lang="en-US" b="1" i="1" u="sng" dirty="0">
              <a:solidFill>
                <a:srgbClr val="00B0F0"/>
              </a:solidFill>
              <a:latin typeface="Algerian" panose="04020705040A02060702" pitchFamily="82" charset="0"/>
            </a:endParaRPr>
          </a:p>
        </p:txBody>
      </p:sp>
      <p:sp>
        <p:nvSpPr>
          <p:cNvPr id="3" name="Content Placeholder 2"/>
          <p:cNvSpPr>
            <a:spLocks noGrp="1"/>
          </p:cNvSpPr>
          <p:nvPr>
            <p:ph sz="half" idx="1"/>
          </p:nvPr>
        </p:nvSpPr>
        <p:spPr>
          <a:xfrm>
            <a:off x="0" y="647700"/>
            <a:ext cx="6019800" cy="6210299"/>
          </a:xfrm>
        </p:spPr>
        <p:txBody>
          <a:bodyPr>
            <a:normAutofit/>
          </a:bodyPr>
          <a:lstStyle/>
          <a:p>
            <a:r>
              <a:rPr lang="en-US" sz="3200" dirty="0" smtClean="0"/>
              <a:t>It is quite difficult to find anything redemptive in Jacob’s illustration of Benjamin as a raving wolf!  Yet, we read clearly in the final account of God’s 144,000 that Benjamin and those like him will be there!!!  How can this be?</a:t>
            </a:r>
          </a:p>
          <a:p>
            <a:r>
              <a:rPr lang="en-US" sz="3200" dirty="0" smtClean="0"/>
              <a:t>  “Of </a:t>
            </a:r>
            <a:r>
              <a:rPr lang="en-US" sz="3200" dirty="0"/>
              <a:t>the tribe of Zabulon were sealed twelve thousand. Of the tribe of Joseph were sealed twelve thousand. Of the tribe of Benjamin were sealed twelve thousand</a:t>
            </a:r>
            <a:r>
              <a:rPr lang="en-US" sz="3200" dirty="0" smtClean="0"/>
              <a:t>.”  Rev. 7:8</a:t>
            </a:r>
            <a:endParaRPr lang="en-US" sz="3200" dirty="0"/>
          </a:p>
        </p:txBody>
      </p:sp>
      <p:pic>
        <p:nvPicPr>
          <p:cNvPr id="5" name="Content Placeholder 4"/>
          <p:cNvPicPr>
            <a:picLocks noGrp="1" noChangeAspect="1"/>
          </p:cNvPicPr>
          <p:nvPr>
            <p:ph sz="half" idx="2"/>
          </p:nvPr>
        </p:nvPicPr>
        <p:blipFill>
          <a:blip r:embed="rId2" cstate="print"/>
          <a:stretch>
            <a:fillRect/>
          </a:stretch>
        </p:blipFill>
        <p:spPr>
          <a:xfrm>
            <a:off x="6019801" y="647700"/>
            <a:ext cx="6172200" cy="6210300"/>
          </a:xfrm>
          <a:prstGeom prst="rect">
            <a:avLst/>
          </a:prstGeom>
        </p:spPr>
      </p:pic>
    </p:spTree>
    <p:extLst>
      <p:ext uri="{BB962C8B-B14F-4D97-AF65-F5344CB8AC3E}">
        <p14:creationId xmlns:p14="http://schemas.microsoft.com/office/powerpoint/2010/main" xmlns="" val="905248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431799"/>
          </a:xfrm>
        </p:spPr>
        <p:txBody>
          <a:bodyPr>
            <a:normAutofit fontScale="90000"/>
          </a:bodyPr>
          <a:lstStyle/>
          <a:p>
            <a:r>
              <a:rPr lang="en-US" b="1" i="1" dirty="0" smtClean="0">
                <a:solidFill>
                  <a:srgbClr val="00B0F0"/>
                </a:solidFill>
              </a:rPr>
              <a:t>                                     </a:t>
            </a:r>
            <a:r>
              <a:rPr lang="en-US" b="1" i="1" u="sng" dirty="0" smtClean="0">
                <a:solidFill>
                  <a:srgbClr val="00B0F0"/>
                </a:solidFill>
              </a:rPr>
              <a:t> Sick!</a:t>
            </a:r>
            <a:endParaRPr lang="en-US" b="1" i="1" u="sng" dirty="0">
              <a:solidFill>
                <a:srgbClr val="00B0F0"/>
              </a:solidFill>
            </a:endParaRPr>
          </a:p>
        </p:txBody>
      </p:sp>
      <p:sp>
        <p:nvSpPr>
          <p:cNvPr id="3" name="Content Placeholder 2"/>
          <p:cNvSpPr>
            <a:spLocks noGrp="1"/>
          </p:cNvSpPr>
          <p:nvPr>
            <p:ph idx="1"/>
          </p:nvPr>
        </p:nvSpPr>
        <p:spPr>
          <a:xfrm>
            <a:off x="0" y="431800"/>
            <a:ext cx="12192000" cy="6426199"/>
          </a:xfrm>
        </p:spPr>
        <p:txBody>
          <a:bodyPr>
            <a:noAutofit/>
          </a:bodyPr>
          <a:lstStyle/>
          <a:p>
            <a:r>
              <a:rPr lang="en-US" sz="2400" dirty="0" smtClean="0"/>
              <a:t>“And</a:t>
            </a:r>
            <a:r>
              <a:rPr lang="en-US" sz="2400" dirty="0"/>
              <a:t>, behold, there came an old man from his work out of the field at even, which was also of mount Ephraim; and he sojourned in Gibeah: </a:t>
            </a:r>
            <a:r>
              <a:rPr lang="en-US" sz="2400" b="1" i="1" u="sng" dirty="0">
                <a:solidFill>
                  <a:srgbClr val="0070C0"/>
                </a:solidFill>
              </a:rPr>
              <a:t>but the men of the place were Benjamites</a:t>
            </a:r>
            <a:r>
              <a:rPr lang="en-US" sz="2400" dirty="0" smtClean="0"/>
              <a:t>.  </a:t>
            </a:r>
            <a:r>
              <a:rPr lang="en-US" sz="2400" dirty="0"/>
              <a:t>And when he had lifted up his eyes, he saw a wayfaring man in the street of the city: and the old man said, Whither goest thou? and whence comest thou</a:t>
            </a:r>
            <a:r>
              <a:rPr lang="en-US" sz="2400" dirty="0" smtClean="0"/>
              <a:t>?  </a:t>
            </a:r>
            <a:r>
              <a:rPr lang="en-US" sz="2400" dirty="0"/>
              <a:t>And he said unto him, We are passing from Bethlehemjudah toward the side of mount Ephraim; from thence am I: and I went to Bethlehemjudah, but I am now going to the house of the LORD; and there is no man that receiveth me to house</a:t>
            </a:r>
            <a:r>
              <a:rPr lang="en-US" sz="2400" dirty="0" smtClean="0"/>
              <a:t>.  </a:t>
            </a:r>
            <a:r>
              <a:rPr lang="en-US" sz="2400" dirty="0"/>
              <a:t>Yet there is both straw and provender for our asses; and there is bread and wine also for me, and for thy handmaid, and for the young man which is with thy servants: there is no want of any </a:t>
            </a:r>
            <a:r>
              <a:rPr lang="en-US" sz="2400" dirty="0" smtClean="0"/>
              <a:t>thing. And </a:t>
            </a:r>
            <a:r>
              <a:rPr lang="en-US" sz="2400" dirty="0"/>
              <a:t>the old man said, Peace be with thee; howsoever let all thy wants lie upon me; only lodge not in the street</a:t>
            </a:r>
            <a:r>
              <a:rPr lang="en-US" sz="2400" dirty="0" smtClean="0"/>
              <a:t>. </a:t>
            </a:r>
            <a:r>
              <a:rPr lang="en-US" sz="2400" dirty="0"/>
              <a:t>So he brought him into his house, and gave provender unto the asses: and they washed their feet, and did eat and drink</a:t>
            </a:r>
            <a:r>
              <a:rPr lang="en-US" sz="2400" dirty="0" smtClean="0"/>
              <a:t>. </a:t>
            </a:r>
            <a:r>
              <a:rPr lang="en-US" sz="2400" dirty="0"/>
              <a:t>Now as they were making their hearts merry, behold, the men of the city, certain sons of Belial, beset the house round about, and beat at the door, and spake to the master of the house, the old man, saying, </a:t>
            </a:r>
            <a:r>
              <a:rPr lang="en-US" sz="2400" b="1" i="1" u="sng" dirty="0">
                <a:solidFill>
                  <a:srgbClr val="FF0000"/>
                </a:solidFill>
              </a:rPr>
              <a:t>Bring forth the man that came into thine house, that we may know </a:t>
            </a:r>
            <a:r>
              <a:rPr lang="en-US" sz="2400" b="1" i="1" u="sng" dirty="0" smtClean="0">
                <a:solidFill>
                  <a:srgbClr val="FF0000"/>
                </a:solidFill>
              </a:rPr>
              <a:t>him. And </a:t>
            </a:r>
            <a:r>
              <a:rPr lang="en-US" sz="2400" b="1" i="1" u="sng" dirty="0">
                <a:solidFill>
                  <a:srgbClr val="FF0000"/>
                </a:solidFill>
              </a:rPr>
              <a:t>the man, the master of the house, went out unto them, and said unto them, Nay, my brethren, nay, I pray you, do not so wickedly; seeing that this man is come into mine house, do not this folly</a:t>
            </a:r>
            <a:r>
              <a:rPr lang="en-US" sz="2400" b="1" i="1" u="sng" dirty="0" smtClean="0">
                <a:solidFill>
                  <a:srgbClr val="FF0000"/>
                </a:solidFill>
              </a:rPr>
              <a:t>. </a:t>
            </a:r>
            <a:r>
              <a:rPr lang="en-US" sz="2400" b="1" i="1" u="sng" dirty="0">
                <a:solidFill>
                  <a:srgbClr val="FF0000"/>
                </a:solidFill>
              </a:rPr>
              <a:t>Behold, here is my daughter a maiden, and his concubine; them I will bring out now, and humble ye them, and do with them what seemeth good unto you: but unto this man do not so vile a </a:t>
            </a:r>
            <a:r>
              <a:rPr lang="en-US" sz="2400" b="1" i="1" u="sng" dirty="0" smtClean="0">
                <a:solidFill>
                  <a:srgbClr val="FF0000"/>
                </a:solidFill>
              </a:rPr>
              <a:t>thing…</a:t>
            </a:r>
            <a:endParaRPr lang="en-US" sz="2400" dirty="0"/>
          </a:p>
        </p:txBody>
      </p:sp>
    </p:spTree>
    <p:extLst>
      <p:ext uri="{BB962C8B-B14F-4D97-AF65-F5344CB8AC3E}">
        <p14:creationId xmlns:p14="http://schemas.microsoft.com/office/powerpoint/2010/main" xmlns="" val="2360289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11199"/>
          </a:xfrm>
        </p:spPr>
        <p:txBody>
          <a:bodyPr/>
          <a:lstStyle/>
          <a:p>
            <a:r>
              <a:rPr lang="en-US" dirty="0" smtClean="0"/>
              <a:t>                    </a:t>
            </a:r>
            <a:r>
              <a:rPr lang="en-US" b="1" i="1" u="sng" dirty="0" smtClean="0">
                <a:solidFill>
                  <a:srgbClr val="0070C0"/>
                </a:solidFill>
                <a:latin typeface="Algerian" panose="04020705040A02060702" pitchFamily="82" charset="0"/>
              </a:rPr>
              <a:t>Heartbreaking!</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idx="1"/>
          </p:nvPr>
        </p:nvSpPr>
        <p:spPr>
          <a:xfrm>
            <a:off x="0" y="622300"/>
            <a:ext cx="12192000" cy="6235699"/>
          </a:xfrm>
        </p:spPr>
        <p:txBody>
          <a:bodyPr/>
          <a:lstStyle/>
          <a:p>
            <a:r>
              <a:rPr lang="en-US" dirty="0"/>
              <a:t>But the men would not hearken to him: so the man took his concubine, and brought her forth unto them; and they knew her, and abused her all the night until the morning: and when the day began to spring, they let her go.  Then came the woman in the dawning of the day, and fell down at the door of the man's house where her lord was, till it was light.  And her lord rose up in the morning, and opened the doors of the house, and went out to go his way: and, behold, the woman his concubine was fallen down at the door of the house, and her hands were upon the threshold.”  Judges 19:16-27</a:t>
            </a:r>
          </a:p>
          <a:p>
            <a:r>
              <a:rPr lang="en-US" dirty="0" smtClean="0"/>
              <a:t>The rest of Israel was not pleased with this and requested the Benjamites to give up these wicked men to death for their crimes.  The Benjamites refused and prepared to go to war against them.  To a man, the Benjamites were almost wiped out as a result of this debacle!</a:t>
            </a:r>
          </a:p>
          <a:p>
            <a:r>
              <a:rPr lang="en-US" dirty="0"/>
              <a:t>“And said, O LORD God of Israel, why is this come to pass in Israel, that there should be to day one tribe lacking in Israel</a:t>
            </a:r>
            <a:r>
              <a:rPr lang="en-US" dirty="0" smtClean="0"/>
              <a:t>?”  Judges 21:3</a:t>
            </a:r>
            <a:endParaRPr lang="en-US" dirty="0"/>
          </a:p>
        </p:txBody>
      </p:sp>
    </p:spTree>
    <p:extLst>
      <p:ext uri="{BB962C8B-B14F-4D97-AF65-F5344CB8AC3E}">
        <p14:creationId xmlns:p14="http://schemas.microsoft.com/office/powerpoint/2010/main" xmlns="" val="3195908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22299"/>
          </a:xfrm>
        </p:spPr>
        <p:txBody>
          <a:bodyPr>
            <a:normAutofit fontScale="90000"/>
          </a:bodyPr>
          <a:lstStyle/>
          <a:p>
            <a:r>
              <a:rPr lang="en-US" dirty="0" smtClean="0"/>
              <a:t>                               </a:t>
            </a:r>
            <a:r>
              <a:rPr lang="en-US" b="1" i="1" u="sng" dirty="0" smtClean="0">
                <a:solidFill>
                  <a:srgbClr val="0070C0"/>
                </a:solidFill>
              </a:rPr>
              <a:t>Barely Survived!</a:t>
            </a:r>
            <a:endParaRPr lang="en-US" b="1" i="1" u="sng" dirty="0">
              <a:solidFill>
                <a:srgbClr val="0070C0"/>
              </a:solidFill>
            </a:endParaRPr>
          </a:p>
        </p:txBody>
      </p:sp>
      <p:sp>
        <p:nvSpPr>
          <p:cNvPr id="3" name="Content Placeholder 2"/>
          <p:cNvSpPr>
            <a:spLocks noGrp="1"/>
          </p:cNvSpPr>
          <p:nvPr>
            <p:ph sz="half" idx="1"/>
          </p:nvPr>
        </p:nvSpPr>
        <p:spPr>
          <a:xfrm>
            <a:off x="0" y="533400"/>
            <a:ext cx="6172200" cy="6324600"/>
          </a:xfrm>
        </p:spPr>
        <p:txBody>
          <a:bodyPr>
            <a:normAutofit/>
          </a:bodyPr>
          <a:lstStyle/>
          <a:p>
            <a:r>
              <a:rPr lang="en-US" sz="3200" dirty="0" smtClean="0"/>
              <a:t>The Benjamites, in their lust and covetousness, almost destroyed themselves.  This entitlement mentality is self-destructive in itself!  Eventually, one entitled runs into someone who doesn’t agree with their estimation of things; a battle ensues and the entitled ones are destroyed!</a:t>
            </a:r>
          </a:p>
          <a:p>
            <a:r>
              <a:rPr lang="en-US" sz="3200" dirty="0" smtClean="0"/>
              <a:t>Fortunately, Benjamin learned from this near massacre.  This tribe produced some great leaders!</a:t>
            </a:r>
            <a:endParaRPr lang="en-US" sz="3200" dirty="0"/>
          </a:p>
        </p:txBody>
      </p:sp>
      <p:pic>
        <p:nvPicPr>
          <p:cNvPr id="5" name="Content Placeholder 4"/>
          <p:cNvPicPr>
            <a:picLocks noGrp="1" noChangeAspect="1"/>
          </p:cNvPicPr>
          <p:nvPr>
            <p:ph sz="half" idx="2"/>
          </p:nvPr>
        </p:nvPicPr>
        <p:blipFill>
          <a:blip r:embed="rId2" cstate="print"/>
          <a:stretch>
            <a:fillRect/>
          </a:stretch>
        </p:blipFill>
        <p:spPr>
          <a:xfrm>
            <a:off x="5854700" y="533400"/>
            <a:ext cx="6337300" cy="6324600"/>
          </a:xfrm>
          <a:prstGeom prst="rect">
            <a:avLst/>
          </a:prstGeom>
        </p:spPr>
      </p:pic>
    </p:spTree>
    <p:extLst>
      <p:ext uri="{BB962C8B-B14F-4D97-AF65-F5344CB8AC3E}">
        <p14:creationId xmlns:p14="http://schemas.microsoft.com/office/powerpoint/2010/main" xmlns="" val="4164494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22299"/>
          </a:xfrm>
        </p:spPr>
        <p:txBody>
          <a:bodyPr>
            <a:normAutofit fontScale="90000"/>
          </a:bodyPr>
          <a:lstStyle/>
          <a:p>
            <a:r>
              <a:rPr lang="en-US" dirty="0" smtClean="0"/>
              <a:t>                                </a:t>
            </a:r>
            <a:r>
              <a:rPr lang="en-US" b="1" i="1" u="sng" dirty="0" smtClean="0">
                <a:solidFill>
                  <a:srgbClr val="FF0000"/>
                </a:solidFill>
              </a:rPr>
              <a:t>Ehud!</a:t>
            </a:r>
            <a:endParaRPr lang="en-US" b="1" i="1" u="sng" dirty="0">
              <a:solidFill>
                <a:srgbClr val="FF0000"/>
              </a:solidFill>
            </a:endParaRPr>
          </a:p>
        </p:txBody>
      </p:sp>
      <p:sp>
        <p:nvSpPr>
          <p:cNvPr id="3" name="Content Placeholder 2"/>
          <p:cNvSpPr>
            <a:spLocks noGrp="1"/>
          </p:cNvSpPr>
          <p:nvPr>
            <p:ph sz="half" idx="1"/>
          </p:nvPr>
        </p:nvSpPr>
        <p:spPr>
          <a:xfrm>
            <a:off x="0" y="419100"/>
            <a:ext cx="6019800" cy="6438900"/>
          </a:xfrm>
        </p:spPr>
        <p:txBody>
          <a:bodyPr>
            <a:noAutofit/>
          </a:bodyPr>
          <a:lstStyle/>
          <a:p>
            <a:r>
              <a:rPr lang="en-US" sz="3200" dirty="0"/>
              <a:t>But when the children of Israel cried unto the LORD, the LORD raised them up a deliverer, </a:t>
            </a:r>
            <a:r>
              <a:rPr lang="en-US" sz="3200" b="1" i="1" u="sng" dirty="0">
                <a:solidFill>
                  <a:srgbClr val="FF0000"/>
                </a:solidFill>
              </a:rPr>
              <a:t>Ehud the son of Gera, a Benjamite, a man </a:t>
            </a:r>
            <a:r>
              <a:rPr lang="en-US" sz="3200" b="1" i="1" u="sng" dirty="0" smtClean="0">
                <a:solidFill>
                  <a:srgbClr val="FF0000"/>
                </a:solidFill>
              </a:rPr>
              <a:t>left handed:</a:t>
            </a:r>
            <a:r>
              <a:rPr lang="en-US" sz="3200" dirty="0" smtClean="0"/>
              <a:t> </a:t>
            </a:r>
            <a:r>
              <a:rPr lang="en-US" sz="3200" dirty="0"/>
              <a:t>and by him the children of Israel sent a present unto Eglon the king of Moab</a:t>
            </a:r>
            <a:r>
              <a:rPr lang="en-US" sz="3200" dirty="0" smtClean="0"/>
              <a:t>.”  Judges 3:15  Ehud, unlike his kindred and tribe, learned that his ways were folly apart from the Lord!  His glory was laid in the dust and Ehud allowed the Lord to work His way in his life.  This made all the difference!</a:t>
            </a:r>
            <a:endParaRPr lang="en-US" sz="3200" dirty="0"/>
          </a:p>
        </p:txBody>
      </p:sp>
      <p:pic>
        <p:nvPicPr>
          <p:cNvPr id="5" name="Content Placeholder 4"/>
          <p:cNvPicPr>
            <a:picLocks noGrp="1" noChangeAspect="1"/>
          </p:cNvPicPr>
          <p:nvPr>
            <p:ph sz="half" idx="2"/>
          </p:nvPr>
        </p:nvPicPr>
        <p:blipFill>
          <a:blip r:embed="rId2" cstate="print"/>
          <a:stretch>
            <a:fillRect/>
          </a:stretch>
        </p:blipFill>
        <p:spPr>
          <a:xfrm>
            <a:off x="5918200" y="0"/>
            <a:ext cx="6273800" cy="6857999"/>
          </a:xfrm>
          <a:prstGeom prst="rect">
            <a:avLst/>
          </a:prstGeom>
        </p:spPr>
      </p:pic>
    </p:spTree>
    <p:extLst>
      <p:ext uri="{BB962C8B-B14F-4D97-AF65-F5344CB8AC3E}">
        <p14:creationId xmlns:p14="http://schemas.microsoft.com/office/powerpoint/2010/main" xmlns="" val="335096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6400800" cy="596899"/>
          </a:xfrm>
        </p:spPr>
        <p:txBody>
          <a:bodyPr>
            <a:normAutofit fontScale="90000"/>
          </a:bodyPr>
          <a:lstStyle/>
          <a:p>
            <a:r>
              <a:rPr lang="en-US" dirty="0" smtClean="0"/>
              <a:t>            </a:t>
            </a:r>
            <a:r>
              <a:rPr lang="en-US" b="1" i="1" u="sng" dirty="0" smtClean="0">
                <a:solidFill>
                  <a:srgbClr val="FF0000"/>
                </a:solidFill>
              </a:rPr>
              <a:t>Wolf/Child in Battle</a:t>
            </a:r>
            <a:endParaRPr lang="en-US" b="1" i="1" u="sng" dirty="0">
              <a:solidFill>
                <a:srgbClr val="FF0000"/>
              </a:solidFill>
            </a:endParaRPr>
          </a:p>
        </p:txBody>
      </p:sp>
      <p:pic>
        <p:nvPicPr>
          <p:cNvPr id="5" name="Content Placeholder 4"/>
          <p:cNvPicPr>
            <a:picLocks noGrp="1" noChangeAspect="1"/>
          </p:cNvPicPr>
          <p:nvPr>
            <p:ph sz="half" idx="1"/>
          </p:nvPr>
        </p:nvPicPr>
        <p:blipFill>
          <a:blip r:embed="rId2" cstate="print"/>
          <a:stretch>
            <a:fillRect/>
          </a:stretch>
        </p:blipFill>
        <p:spPr>
          <a:xfrm>
            <a:off x="0" y="596901"/>
            <a:ext cx="5943600" cy="6261098"/>
          </a:xfrm>
          <a:prstGeom prst="rect">
            <a:avLst/>
          </a:prstGeom>
        </p:spPr>
      </p:pic>
      <p:sp>
        <p:nvSpPr>
          <p:cNvPr id="4" name="Content Placeholder 3"/>
          <p:cNvSpPr>
            <a:spLocks noGrp="1"/>
          </p:cNvSpPr>
          <p:nvPr>
            <p:ph sz="half" idx="2"/>
          </p:nvPr>
        </p:nvSpPr>
        <p:spPr>
          <a:xfrm>
            <a:off x="6172200" y="0"/>
            <a:ext cx="6019800" cy="6857999"/>
          </a:xfrm>
        </p:spPr>
        <p:txBody>
          <a:bodyPr>
            <a:normAutofit/>
          </a:bodyPr>
          <a:lstStyle/>
          <a:p>
            <a:r>
              <a:rPr lang="en-US" dirty="0" smtClean="0"/>
              <a:t>“Now </a:t>
            </a:r>
            <a:r>
              <a:rPr lang="en-US" dirty="0"/>
              <a:t>in Shushan the palace there was a certain Jew, whose name was </a:t>
            </a:r>
            <a:r>
              <a:rPr lang="en-US" b="1" i="1" u="sng" dirty="0"/>
              <a:t>Mordecai,</a:t>
            </a:r>
            <a:r>
              <a:rPr lang="en-US" dirty="0"/>
              <a:t> the son of Jair, the son of Shimei, the son of Kish, a </a:t>
            </a:r>
            <a:r>
              <a:rPr lang="en-US" b="1" i="1" u="sng" dirty="0"/>
              <a:t>Benjamite</a:t>
            </a:r>
            <a:r>
              <a:rPr lang="en-US" dirty="0" smtClean="0"/>
              <a:t>;”  Esther 2:5</a:t>
            </a:r>
          </a:p>
          <a:p>
            <a:r>
              <a:rPr lang="en-US" dirty="0"/>
              <a:t>“Now there was a </a:t>
            </a:r>
            <a:r>
              <a:rPr lang="en-US" b="1" i="1" u="sng" dirty="0"/>
              <a:t>man of Benjamin, </a:t>
            </a:r>
            <a:r>
              <a:rPr lang="en-US" dirty="0"/>
              <a:t>whose name was Kish, the son of Abiel, the son of Zeror, the son of Bechorath, the son of Aphiah, </a:t>
            </a:r>
            <a:r>
              <a:rPr lang="en-US" b="1" i="1" u="sng" dirty="0"/>
              <a:t>a Benjamite, a mighty man of power</a:t>
            </a:r>
            <a:r>
              <a:rPr lang="en-US" b="1" i="1" u="sng" dirty="0" smtClean="0"/>
              <a:t>. </a:t>
            </a:r>
            <a:r>
              <a:rPr lang="en-US" b="1" i="1" u="sng" dirty="0"/>
              <a:t>And he had a son, whose name was Saul,</a:t>
            </a:r>
            <a:r>
              <a:rPr lang="en-US" dirty="0"/>
              <a:t> a choice young man, and a goodly: and there was not among the children of Israel a goodlier person than he: from his shoulders and upward he was higher than any of the people</a:t>
            </a:r>
            <a:r>
              <a:rPr lang="en-US" dirty="0" smtClean="0"/>
              <a:t>.”  1 Samuel 9:1,2</a:t>
            </a:r>
            <a:endParaRPr lang="en-US" dirty="0"/>
          </a:p>
        </p:txBody>
      </p:sp>
    </p:spTree>
    <p:extLst>
      <p:ext uri="{BB962C8B-B14F-4D97-AF65-F5344CB8AC3E}">
        <p14:creationId xmlns:p14="http://schemas.microsoft.com/office/powerpoint/2010/main" xmlns="" val="2347050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469899"/>
          </a:xfrm>
        </p:spPr>
        <p:txBody>
          <a:bodyPr>
            <a:normAutofit fontScale="90000"/>
          </a:bodyPr>
          <a:lstStyle/>
          <a:p>
            <a:r>
              <a:rPr lang="en-US" dirty="0" smtClean="0"/>
              <a:t>                          </a:t>
            </a:r>
            <a:r>
              <a:rPr lang="en-US" b="1" i="1" u="sng" dirty="0" smtClean="0">
                <a:solidFill>
                  <a:srgbClr val="FF0000"/>
                </a:solidFill>
              </a:rPr>
              <a:t>Wolf Ate Him Alive!!!</a:t>
            </a:r>
            <a:endParaRPr lang="en-US" b="1" i="1" u="sng" dirty="0">
              <a:solidFill>
                <a:srgbClr val="FF0000"/>
              </a:solidFill>
            </a:endParaRPr>
          </a:p>
        </p:txBody>
      </p:sp>
      <p:sp>
        <p:nvSpPr>
          <p:cNvPr id="3" name="Content Placeholder 2"/>
          <p:cNvSpPr>
            <a:spLocks noGrp="1"/>
          </p:cNvSpPr>
          <p:nvPr>
            <p:ph sz="half" idx="1"/>
          </p:nvPr>
        </p:nvSpPr>
        <p:spPr>
          <a:xfrm>
            <a:off x="0" y="469900"/>
            <a:ext cx="6019800" cy="6388100"/>
          </a:xfrm>
        </p:spPr>
        <p:txBody>
          <a:bodyPr/>
          <a:lstStyle/>
          <a:p>
            <a:r>
              <a:rPr lang="en-US" dirty="0"/>
              <a:t>Mordecai knew where his strength lay.  The wolf of Benjamin remained subdued in this man and God did great things through him.  Saul, on the other hand, did great things when he was humble in his own eyes.  When the wolf manifested himself in Saul, disaster struck! </a:t>
            </a:r>
            <a:r>
              <a:rPr lang="en-US" dirty="0" smtClean="0"/>
              <a:t>Tragically, in the end, the wolf in Saul devoured him</a:t>
            </a:r>
            <a:r>
              <a:rPr lang="en-US" dirty="0"/>
              <a:t>.  “But the Spirit of the LORD departed from Saul, and an evil spirit from the LORD troubled him</a:t>
            </a:r>
            <a:r>
              <a:rPr lang="en-US" dirty="0" smtClean="0"/>
              <a:t>. </a:t>
            </a:r>
            <a:r>
              <a:rPr lang="en-US" dirty="0"/>
              <a:t>And Saul's servants said unto him, Behold now, an evil spirit from God troubleth thee</a:t>
            </a:r>
            <a:r>
              <a:rPr lang="en-US" dirty="0" smtClean="0"/>
              <a:t>.”  1 Samuel 16:14,15</a:t>
            </a:r>
            <a:endParaRPr lang="en-US" dirty="0"/>
          </a:p>
        </p:txBody>
      </p:sp>
      <p:pic>
        <p:nvPicPr>
          <p:cNvPr id="5" name="Content Placeholder 4"/>
          <p:cNvPicPr>
            <a:picLocks noGrp="1" noChangeAspect="1"/>
          </p:cNvPicPr>
          <p:nvPr>
            <p:ph sz="half" idx="2"/>
          </p:nvPr>
        </p:nvPicPr>
        <p:blipFill>
          <a:blip r:embed="rId2" cstate="print"/>
          <a:stretch>
            <a:fillRect/>
          </a:stretch>
        </p:blipFill>
        <p:spPr>
          <a:xfrm>
            <a:off x="6019800" y="469900"/>
            <a:ext cx="6172200" cy="6388099"/>
          </a:xfrm>
          <a:prstGeom prst="rect">
            <a:avLst/>
          </a:prstGeom>
        </p:spPr>
      </p:pic>
    </p:spTree>
    <p:extLst>
      <p:ext uri="{BB962C8B-B14F-4D97-AF65-F5344CB8AC3E}">
        <p14:creationId xmlns:p14="http://schemas.microsoft.com/office/powerpoint/2010/main" xmlns="" val="36774105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73099"/>
          </a:xfrm>
        </p:spPr>
        <p:txBody>
          <a:bodyPr>
            <a:normAutofit fontScale="90000"/>
          </a:bodyPr>
          <a:lstStyle/>
          <a:p>
            <a:r>
              <a:rPr lang="en-US" dirty="0" smtClean="0"/>
              <a:t>                 </a:t>
            </a:r>
            <a:r>
              <a:rPr lang="en-US" b="1" i="1" u="sng" dirty="0" smtClean="0">
                <a:solidFill>
                  <a:srgbClr val="0070C0"/>
                </a:solidFill>
                <a:latin typeface="Algerian" panose="04020705040A02060702" pitchFamily="82" charset="0"/>
              </a:rPr>
              <a:t>Hope For Benjamites!</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idx="1"/>
          </p:nvPr>
        </p:nvSpPr>
        <p:spPr>
          <a:xfrm>
            <a:off x="0" y="673100"/>
            <a:ext cx="12192000" cy="6184900"/>
          </a:xfrm>
        </p:spPr>
        <p:txBody>
          <a:bodyPr>
            <a:normAutofit/>
          </a:bodyPr>
          <a:lstStyle/>
          <a:p>
            <a:r>
              <a:rPr lang="en-US" dirty="0" smtClean="0"/>
              <a:t>“Though </a:t>
            </a:r>
            <a:r>
              <a:rPr lang="en-US" dirty="0"/>
              <a:t>I might also have confidence in the flesh. If any other man thinketh that he hath whereof he might trust in the flesh</a:t>
            </a:r>
            <a:r>
              <a:rPr lang="en-US" b="1" i="1" u="sng" dirty="0">
                <a:solidFill>
                  <a:srgbClr val="0070C0"/>
                </a:solidFill>
              </a:rPr>
              <a:t>, I more</a:t>
            </a:r>
            <a:r>
              <a:rPr lang="en-US" b="1" i="1" u="sng" dirty="0" smtClean="0">
                <a:solidFill>
                  <a:srgbClr val="0070C0"/>
                </a:solidFill>
              </a:rPr>
              <a:t>:  </a:t>
            </a:r>
            <a:r>
              <a:rPr lang="en-US" b="1" i="1" u="sng" dirty="0">
                <a:solidFill>
                  <a:srgbClr val="0070C0"/>
                </a:solidFill>
              </a:rPr>
              <a:t>Circumcised the eighth day, of the stock of Israel, of the tribe of Benjamin</a:t>
            </a:r>
            <a:r>
              <a:rPr lang="en-US" dirty="0"/>
              <a:t>, an Hebrew of the Hebrews; as touching the law, a Pharisee</a:t>
            </a:r>
            <a:r>
              <a:rPr lang="en-US" dirty="0" smtClean="0"/>
              <a:t>;”  Philippians 3:4,5</a:t>
            </a:r>
          </a:p>
          <a:p>
            <a:r>
              <a:rPr lang="en-US" sz="3000" dirty="0"/>
              <a:t>“And Saul, yet breathing out threatenings and slaughter against the disciples of the Lord, went unto the high priest</a:t>
            </a:r>
            <a:r>
              <a:rPr lang="en-US" sz="3000" dirty="0" smtClean="0"/>
              <a:t>, </a:t>
            </a:r>
            <a:r>
              <a:rPr lang="en-US" sz="3000" dirty="0"/>
              <a:t>And desired of him letters to Damascus to the synagogues, that if he found any of this way, whether they were men or women, he might bring them bound unto Jerusalem</a:t>
            </a:r>
            <a:r>
              <a:rPr lang="en-US" sz="3000" dirty="0" smtClean="0"/>
              <a:t>. </a:t>
            </a:r>
            <a:r>
              <a:rPr lang="en-US" sz="3000" dirty="0"/>
              <a:t>And as he journeyed, he came near Damascus: and suddenly there shined round about him a light from heaven</a:t>
            </a:r>
            <a:r>
              <a:rPr lang="en-US" sz="3000" dirty="0" smtClean="0"/>
              <a:t>: </a:t>
            </a:r>
            <a:r>
              <a:rPr lang="en-US" sz="3000" dirty="0"/>
              <a:t>And he fell to the earth, and heard a voice saying unto him, Saul, Saul, why persecutest thou me</a:t>
            </a:r>
            <a:r>
              <a:rPr lang="en-US" sz="3000" dirty="0" smtClean="0"/>
              <a:t>? </a:t>
            </a:r>
            <a:r>
              <a:rPr lang="en-US" sz="3000" dirty="0"/>
              <a:t>And he said, Who art thou, Lord? And the Lord said, I am Jesus whom thou persecutest: it is hard for thee to kick against the pricks</a:t>
            </a:r>
            <a:r>
              <a:rPr lang="en-US" sz="3000" dirty="0" smtClean="0"/>
              <a:t>.”  Acts 9:1-5</a:t>
            </a:r>
            <a:endParaRPr lang="en-US" sz="3000" dirty="0"/>
          </a:p>
        </p:txBody>
      </p:sp>
    </p:spTree>
    <p:extLst>
      <p:ext uri="{BB962C8B-B14F-4D97-AF65-F5344CB8AC3E}">
        <p14:creationId xmlns:p14="http://schemas.microsoft.com/office/powerpoint/2010/main" xmlns="" val="4028257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85799"/>
          </a:xfrm>
        </p:spPr>
        <p:txBody>
          <a:bodyPr>
            <a:normAutofit fontScale="90000"/>
          </a:bodyPr>
          <a:lstStyle/>
          <a:p>
            <a:r>
              <a:rPr lang="en-US" dirty="0" smtClean="0">
                <a:solidFill>
                  <a:srgbClr val="FF0000"/>
                </a:solidFill>
              </a:rPr>
              <a:t>               </a:t>
            </a:r>
            <a:r>
              <a:rPr lang="en-US" b="1" i="1" u="sng" dirty="0" smtClean="0">
                <a:solidFill>
                  <a:srgbClr val="FF0000"/>
                </a:solidFill>
                <a:latin typeface="Algerian" panose="04020705040A02060702" pitchFamily="82" charset="0"/>
              </a:rPr>
              <a:t>Wolf Beholds the Lamb!</a:t>
            </a:r>
            <a:endParaRPr lang="en-US" b="1" i="1" u="sng" dirty="0">
              <a:solidFill>
                <a:srgbClr val="FF0000"/>
              </a:solidFill>
              <a:latin typeface="Algerian" panose="04020705040A02060702" pitchFamily="82" charset="0"/>
            </a:endParaRPr>
          </a:p>
        </p:txBody>
      </p:sp>
      <p:pic>
        <p:nvPicPr>
          <p:cNvPr id="5" name="Content Placeholder 4"/>
          <p:cNvPicPr>
            <a:picLocks noGrp="1" noChangeAspect="1"/>
          </p:cNvPicPr>
          <p:nvPr>
            <p:ph sz="half" idx="1"/>
          </p:nvPr>
        </p:nvPicPr>
        <p:blipFill>
          <a:blip r:embed="rId2" cstate="print"/>
          <a:stretch>
            <a:fillRect/>
          </a:stretch>
        </p:blipFill>
        <p:spPr>
          <a:xfrm>
            <a:off x="1" y="584200"/>
            <a:ext cx="6426200" cy="6273799"/>
          </a:xfrm>
          <a:prstGeom prst="rect">
            <a:avLst/>
          </a:prstGeom>
        </p:spPr>
      </p:pic>
      <p:sp>
        <p:nvSpPr>
          <p:cNvPr id="4" name="Content Placeholder 3"/>
          <p:cNvSpPr>
            <a:spLocks noGrp="1"/>
          </p:cNvSpPr>
          <p:nvPr>
            <p:ph sz="half" idx="2"/>
          </p:nvPr>
        </p:nvSpPr>
        <p:spPr>
          <a:xfrm>
            <a:off x="6172200" y="584200"/>
            <a:ext cx="6019800" cy="6273799"/>
          </a:xfrm>
        </p:spPr>
        <p:txBody>
          <a:bodyPr>
            <a:normAutofit/>
          </a:bodyPr>
          <a:lstStyle/>
          <a:p>
            <a:r>
              <a:rPr lang="en-US" dirty="0" smtClean="0"/>
              <a:t>Benjamin, the wolf, did not have a prayer to make it into the kingdom.  He was a devourer, the one entitled to anything he saw.  His only hope was in beholding the Lamb.  This changed the greatest Benjamite in Saul of Tarsus</a:t>
            </a:r>
            <a:r>
              <a:rPr lang="en-US" dirty="0"/>
              <a:t>!  “What is justification by faith? It is the work of God in laying the glory of man in the dust, and doing for man that which it is not in his power to do for himself. When men see their own nothingness, they are prepared to be clothed with the righteousness of Christ</a:t>
            </a:r>
            <a:r>
              <a:rPr lang="en-US" dirty="0" smtClean="0"/>
              <a:t>.” TFILB, pg. 111</a:t>
            </a:r>
            <a:endParaRPr lang="en-US" dirty="0"/>
          </a:p>
        </p:txBody>
      </p:sp>
    </p:spTree>
    <p:extLst>
      <p:ext uri="{BB962C8B-B14F-4D97-AF65-F5344CB8AC3E}">
        <p14:creationId xmlns:p14="http://schemas.microsoft.com/office/powerpoint/2010/main" xmlns="" val="2170354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596899"/>
          </a:xfrm>
        </p:spPr>
        <p:txBody>
          <a:bodyPr>
            <a:normAutofit fontScale="90000"/>
          </a:bodyPr>
          <a:lstStyle/>
          <a:p>
            <a:r>
              <a:rPr lang="en-US" dirty="0" smtClean="0"/>
              <a:t>                        </a:t>
            </a:r>
            <a:r>
              <a:rPr lang="en-US" b="1" i="1" u="sng" dirty="0" smtClean="0">
                <a:solidFill>
                  <a:srgbClr val="FF0000"/>
                </a:solidFill>
                <a:latin typeface="Algerian" panose="04020705040A02060702" pitchFamily="82" charset="0"/>
              </a:rPr>
              <a:t>The Grand Finale</a:t>
            </a:r>
            <a:endParaRPr lang="en-US" b="1" i="1" u="sng" dirty="0">
              <a:solidFill>
                <a:srgbClr val="FF0000"/>
              </a:solidFill>
              <a:latin typeface="Algerian" panose="04020705040A02060702" pitchFamily="82" charset="0"/>
            </a:endParaRPr>
          </a:p>
        </p:txBody>
      </p:sp>
      <p:sp>
        <p:nvSpPr>
          <p:cNvPr id="3" name="Content Placeholder 2"/>
          <p:cNvSpPr>
            <a:spLocks noGrp="1"/>
          </p:cNvSpPr>
          <p:nvPr>
            <p:ph idx="1"/>
          </p:nvPr>
        </p:nvSpPr>
        <p:spPr>
          <a:xfrm>
            <a:off x="0" y="457200"/>
            <a:ext cx="12192000" cy="6400800"/>
          </a:xfrm>
        </p:spPr>
        <p:txBody>
          <a:bodyPr>
            <a:noAutofit/>
          </a:bodyPr>
          <a:lstStyle/>
          <a:p>
            <a:r>
              <a:rPr lang="en-US" sz="3200" dirty="0" smtClean="0"/>
              <a:t>Approaching 100 years old, Jacob was finally returning home after 20 turbulent years in Haran.  He had left Canaan empty and now he returned with 4 wives, at least 12 children, and an abundance of cattle.  Crowning it all off, his beloved wife Rachel was pregnant again with their 2</a:t>
            </a:r>
            <a:r>
              <a:rPr lang="en-US" sz="3200" baseline="30000" dirty="0" smtClean="0"/>
              <a:t>nd</a:t>
            </a:r>
            <a:r>
              <a:rPr lang="en-US" sz="3200" dirty="0" smtClean="0"/>
              <a:t> child.  Oh, how the couple longed for another little boy like their first, Joseph!  It couldn’t get any better than this; going home and your dear wife having another child!!  </a:t>
            </a:r>
          </a:p>
          <a:p>
            <a:r>
              <a:rPr lang="en-US" sz="3200" dirty="0" smtClean="0"/>
              <a:t>Tragically, this beautiful dream would end in nightmare as Rachel gave birth to another boy, Benjamin and died in the process!  At the pinnacle of earthly joy, everything to look forward to, and at the height of human joy, Rachel goes down for the count!  The child in this sorrow was Benjamin!  </a:t>
            </a:r>
          </a:p>
          <a:p>
            <a:r>
              <a:rPr lang="en-US" sz="3200" dirty="0" smtClean="0"/>
              <a:t>Motherless, would lose his brother at 11; what became of this young man, almost unknown in the Bible?   </a:t>
            </a:r>
            <a:endParaRPr lang="en-US" sz="3200" dirty="0"/>
          </a:p>
        </p:txBody>
      </p:sp>
    </p:spTree>
    <p:extLst>
      <p:ext uri="{BB962C8B-B14F-4D97-AF65-F5344CB8AC3E}">
        <p14:creationId xmlns:p14="http://schemas.microsoft.com/office/powerpoint/2010/main" xmlns="" val="1299973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0" y="1"/>
            <a:ext cx="5181600" cy="596899"/>
          </a:xfrm>
        </p:spPr>
        <p:txBody>
          <a:bodyPr>
            <a:normAutofit fontScale="90000"/>
          </a:bodyPr>
          <a:lstStyle/>
          <a:p>
            <a:r>
              <a:rPr lang="en-US" dirty="0" smtClean="0"/>
              <a:t>         </a:t>
            </a:r>
            <a:r>
              <a:rPr lang="en-US" b="1" i="1" u="sng" dirty="0" smtClean="0">
                <a:solidFill>
                  <a:srgbClr val="C00000"/>
                </a:solidFill>
                <a:latin typeface="Algerian" panose="04020705040A02060702" pitchFamily="82" charset="0"/>
              </a:rPr>
              <a:t>Raving Wolf</a:t>
            </a:r>
            <a:endParaRPr lang="en-US" b="1" i="1" u="sng" dirty="0">
              <a:solidFill>
                <a:srgbClr val="C00000"/>
              </a:solidFill>
              <a:latin typeface="Algerian" panose="04020705040A02060702" pitchFamily="82" charset="0"/>
            </a:endParaRPr>
          </a:p>
        </p:txBody>
      </p:sp>
      <p:pic>
        <p:nvPicPr>
          <p:cNvPr id="5" name="Content Placeholder 4"/>
          <p:cNvPicPr>
            <a:picLocks noGrp="1" noChangeAspect="1"/>
          </p:cNvPicPr>
          <p:nvPr>
            <p:ph sz="half" idx="1"/>
          </p:nvPr>
        </p:nvPicPr>
        <p:blipFill>
          <a:blip r:embed="rId2" cstate="print"/>
          <a:stretch>
            <a:fillRect/>
          </a:stretch>
        </p:blipFill>
        <p:spPr>
          <a:xfrm>
            <a:off x="0" y="0"/>
            <a:ext cx="6172200" cy="6858000"/>
          </a:xfrm>
          <a:prstGeom prst="rect">
            <a:avLst/>
          </a:prstGeom>
        </p:spPr>
      </p:pic>
      <p:sp>
        <p:nvSpPr>
          <p:cNvPr id="4" name="Content Placeholder 3"/>
          <p:cNvSpPr>
            <a:spLocks noGrp="1"/>
          </p:cNvSpPr>
          <p:nvPr>
            <p:ph sz="half" idx="2"/>
          </p:nvPr>
        </p:nvSpPr>
        <p:spPr>
          <a:xfrm>
            <a:off x="6172200" y="495300"/>
            <a:ext cx="6019800" cy="6362700"/>
          </a:xfrm>
        </p:spPr>
        <p:txBody>
          <a:bodyPr>
            <a:normAutofit/>
          </a:bodyPr>
          <a:lstStyle/>
          <a:p>
            <a:r>
              <a:rPr lang="en-US" sz="3200" dirty="0" smtClean="0"/>
              <a:t>Jacob had a very graphic way of describing his children in terms that his listeners could understand.  Naphtali was a hind let loose; Issachar is a strong donkey, and Dan was a serpent. All of these animals were well known to his listener’s  Well, Benjamin was also portrayed by an animal. “Benjamin shall ravin as a wolf: in the morning he shall devour the prey, and at night he shall divide the spoil.”  Genesis 49:27</a:t>
            </a:r>
            <a:endParaRPr lang="en-US" sz="3200" dirty="0"/>
          </a:p>
        </p:txBody>
      </p:sp>
    </p:spTree>
    <p:extLst>
      <p:ext uri="{BB962C8B-B14F-4D97-AF65-F5344CB8AC3E}">
        <p14:creationId xmlns:p14="http://schemas.microsoft.com/office/powerpoint/2010/main" xmlns="" val="2568245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596899"/>
          </a:xfrm>
        </p:spPr>
        <p:txBody>
          <a:bodyPr>
            <a:normAutofit fontScale="90000"/>
          </a:bodyPr>
          <a:lstStyle/>
          <a:p>
            <a:r>
              <a:rPr lang="en-US" dirty="0" smtClean="0"/>
              <a:t>                    </a:t>
            </a:r>
            <a:r>
              <a:rPr lang="en-US" b="1" i="1" u="sng" dirty="0" smtClean="0">
                <a:solidFill>
                  <a:srgbClr val="0070C0"/>
                </a:solidFill>
              </a:rPr>
              <a:t>Coward by itself; Vicious when in a Group</a:t>
            </a:r>
            <a:endParaRPr lang="en-US" b="1" i="1" u="sng" dirty="0">
              <a:solidFill>
                <a:srgbClr val="0070C0"/>
              </a:solidFill>
            </a:endParaRPr>
          </a:p>
        </p:txBody>
      </p:sp>
      <p:sp>
        <p:nvSpPr>
          <p:cNvPr id="3" name="Content Placeholder 2"/>
          <p:cNvSpPr>
            <a:spLocks noGrp="1"/>
          </p:cNvSpPr>
          <p:nvPr>
            <p:ph idx="1"/>
          </p:nvPr>
        </p:nvSpPr>
        <p:spPr>
          <a:xfrm>
            <a:off x="0" y="508000"/>
            <a:ext cx="12192000" cy="6350000"/>
          </a:xfrm>
        </p:spPr>
        <p:txBody>
          <a:bodyPr>
            <a:normAutofit/>
          </a:bodyPr>
          <a:lstStyle/>
          <a:p>
            <a:r>
              <a:rPr lang="en-US" sz="4000" dirty="0"/>
              <a:t>The wolf is rather larger than our largest dogs, and looks somewhat </a:t>
            </a:r>
            <a:r>
              <a:rPr lang="en-US" sz="4000" dirty="0" smtClean="0"/>
              <a:t>like them</a:t>
            </a:r>
            <a:r>
              <a:rPr lang="en-US" sz="4000" dirty="0"/>
              <a:t>; but he seems more wild, savage and cruel. The wolves go in </a:t>
            </a:r>
            <a:r>
              <a:rPr lang="en-US" sz="4000" dirty="0" smtClean="0"/>
              <a:t>large companies</a:t>
            </a:r>
            <a:r>
              <a:rPr lang="en-US" sz="4000" dirty="0"/>
              <a:t>, making a terrible howling noise; and though they are </a:t>
            </a:r>
            <a:r>
              <a:rPr lang="en-US" sz="4000" dirty="0" smtClean="0"/>
              <a:t>in general </a:t>
            </a:r>
            <a:r>
              <a:rPr lang="en-US" sz="4000" dirty="0"/>
              <a:t>cowardly, yet when they are very hungry they attack </a:t>
            </a:r>
            <a:r>
              <a:rPr lang="en-US" sz="4000" dirty="0" smtClean="0"/>
              <a:t>large animals</a:t>
            </a:r>
            <a:r>
              <a:rPr lang="en-US" sz="4000" dirty="0"/>
              <a:t>, and even men. They almost always go out by night, and </a:t>
            </a:r>
            <a:r>
              <a:rPr lang="en-US" sz="4000" dirty="0" smtClean="0"/>
              <a:t>the Bible </a:t>
            </a:r>
            <a:r>
              <a:rPr lang="en-US" sz="4000" dirty="0"/>
              <a:t>refers to this when it says, "Their horses are more fierce </a:t>
            </a:r>
            <a:r>
              <a:rPr lang="en-US" sz="4000" dirty="0" smtClean="0"/>
              <a:t>than the </a:t>
            </a:r>
            <a:r>
              <a:rPr lang="en-US" sz="4000" dirty="0"/>
              <a:t>evening wolves." Jacob, just before his death, said of one of </a:t>
            </a:r>
            <a:r>
              <a:rPr lang="en-US" sz="4000" dirty="0" smtClean="0"/>
              <a:t>his sons</a:t>
            </a:r>
            <a:r>
              <a:rPr lang="en-US" sz="4000" dirty="0"/>
              <a:t>, "Benjamin shall raven as a wolf; in the morning he shall </a:t>
            </a:r>
            <a:r>
              <a:rPr lang="en-US" sz="4000" dirty="0" smtClean="0"/>
              <a:t>devour the </a:t>
            </a:r>
            <a:r>
              <a:rPr lang="en-US" sz="4000" dirty="0"/>
              <a:t>prey, and at evening he shall divide the spoil."</a:t>
            </a:r>
          </a:p>
          <a:p>
            <a:endParaRPr lang="en-US" sz="4000" dirty="0"/>
          </a:p>
        </p:txBody>
      </p:sp>
    </p:spTree>
    <p:extLst>
      <p:ext uri="{BB962C8B-B14F-4D97-AF65-F5344CB8AC3E}">
        <p14:creationId xmlns:p14="http://schemas.microsoft.com/office/powerpoint/2010/main" xmlns="" val="1736641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98499"/>
          </a:xfrm>
        </p:spPr>
        <p:txBody>
          <a:bodyPr/>
          <a:lstStyle/>
          <a:p>
            <a:r>
              <a:rPr lang="en-US" dirty="0" smtClean="0"/>
              <a:t>                               </a:t>
            </a:r>
            <a:r>
              <a:rPr lang="en-US" b="1" i="1" u="sng" dirty="0" smtClean="0">
                <a:solidFill>
                  <a:srgbClr val="0070C0"/>
                </a:solidFill>
              </a:rPr>
              <a:t>The Entitled!</a:t>
            </a:r>
            <a:endParaRPr lang="en-US" b="1" i="1" u="sng" dirty="0">
              <a:solidFill>
                <a:srgbClr val="0070C0"/>
              </a:solidFill>
            </a:endParaRPr>
          </a:p>
        </p:txBody>
      </p:sp>
      <p:pic>
        <p:nvPicPr>
          <p:cNvPr id="5" name="Content Placeholder 4"/>
          <p:cNvPicPr>
            <a:picLocks noGrp="1" noChangeAspect="1"/>
          </p:cNvPicPr>
          <p:nvPr>
            <p:ph sz="half" idx="1"/>
          </p:nvPr>
        </p:nvPicPr>
        <p:blipFill>
          <a:blip r:embed="rId2" cstate="print"/>
          <a:stretch>
            <a:fillRect/>
          </a:stretch>
        </p:blipFill>
        <p:spPr>
          <a:xfrm>
            <a:off x="0" y="698500"/>
            <a:ext cx="6464300" cy="6159500"/>
          </a:xfrm>
          <a:prstGeom prst="rect">
            <a:avLst/>
          </a:prstGeom>
        </p:spPr>
      </p:pic>
      <p:sp>
        <p:nvSpPr>
          <p:cNvPr id="4" name="Content Placeholder 3"/>
          <p:cNvSpPr>
            <a:spLocks noGrp="1"/>
          </p:cNvSpPr>
          <p:nvPr>
            <p:ph sz="half" idx="2"/>
          </p:nvPr>
        </p:nvSpPr>
        <p:spPr>
          <a:xfrm>
            <a:off x="6172200" y="584200"/>
            <a:ext cx="6019800" cy="6273800"/>
          </a:xfrm>
        </p:spPr>
        <p:txBody>
          <a:bodyPr>
            <a:normAutofit/>
          </a:bodyPr>
          <a:lstStyle/>
          <a:p>
            <a:r>
              <a:rPr lang="en-US" sz="4000" dirty="0" smtClean="0"/>
              <a:t>The Benjamite Motto is:</a:t>
            </a:r>
          </a:p>
          <a:p>
            <a:r>
              <a:rPr lang="en-US" sz="4000" dirty="0" smtClean="0"/>
              <a:t>1. I’m entitled to whatever I want.</a:t>
            </a:r>
          </a:p>
          <a:p>
            <a:r>
              <a:rPr lang="en-US" sz="4000" dirty="0" smtClean="0"/>
              <a:t>2. I take what I see.</a:t>
            </a:r>
          </a:p>
          <a:p>
            <a:r>
              <a:rPr lang="en-US" sz="4000" dirty="0" smtClean="0"/>
              <a:t>3. I destroy what I see.</a:t>
            </a:r>
          </a:p>
          <a:p>
            <a:r>
              <a:rPr lang="en-US" sz="4000" dirty="0" smtClean="0"/>
              <a:t>4. I devour what I see.</a:t>
            </a:r>
          </a:p>
          <a:p>
            <a:r>
              <a:rPr lang="en-US" sz="4000" dirty="0" smtClean="0"/>
              <a:t>5. I do not care about anything if it gets in my way!</a:t>
            </a:r>
            <a:endParaRPr lang="en-US" sz="4000" dirty="0"/>
          </a:p>
        </p:txBody>
      </p:sp>
    </p:spTree>
    <p:extLst>
      <p:ext uri="{BB962C8B-B14F-4D97-AF65-F5344CB8AC3E}">
        <p14:creationId xmlns:p14="http://schemas.microsoft.com/office/powerpoint/2010/main" xmlns="" val="632857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09599"/>
          </a:xfrm>
        </p:spPr>
        <p:txBody>
          <a:bodyPr>
            <a:normAutofit fontScale="90000"/>
          </a:bodyPr>
          <a:lstStyle/>
          <a:p>
            <a:r>
              <a:rPr lang="en-US" dirty="0" smtClean="0"/>
              <a:t>               </a:t>
            </a:r>
            <a:r>
              <a:rPr lang="en-US" b="1" i="1" u="sng" dirty="0" smtClean="0">
                <a:solidFill>
                  <a:srgbClr val="0070C0"/>
                </a:solidFill>
                <a:latin typeface="Aharoni" panose="02010803020104030203" pitchFamily="2" charset="-79"/>
                <a:cs typeface="Aharoni" panose="02010803020104030203" pitchFamily="2" charset="-79"/>
              </a:rPr>
              <a:t>One wolf, OK; a wolf pack, big trouble</a:t>
            </a:r>
            <a:endParaRPr lang="en-US" b="1" i="1" u="sng" dirty="0">
              <a:solidFill>
                <a:srgbClr val="0070C0"/>
              </a:solidFill>
              <a:latin typeface="Aharoni" panose="02010803020104030203" pitchFamily="2" charset="-79"/>
              <a:cs typeface="Aharoni" panose="02010803020104030203" pitchFamily="2" charset="-79"/>
            </a:endParaRPr>
          </a:p>
        </p:txBody>
      </p:sp>
      <p:sp>
        <p:nvSpPr>
          <p:cNvPr id="3" name="Content Placeholder 2"/>
          <p:cNvSpPr>
            <a:spLocks noGrp="1"/>
          </p:cNvSpPr>
          <p:nvPr>
            <p:ph sz="half" idx="1"/>
          </p:nvPr>
        </p:nvSpPr>
        <p:spPr>
          <a:xfrm>
            <a:off x="0" y="520700"/>
            <a:ext cx="6019800" cy="6337300"/>
          </a:xfrm>
        </p:spPr>
        <p:txBody>
          <a:bodyPr>
            <a:normAutofit/>
          </a:bodyPr>
          <a:lstStyle/>
          <a:p>
            <a:r>
              <a:rPr lang="en-US" sz="4000" dirty="0" smtClean="0"/>
              <a:t>In the varying sources, a single wolf was described as a coward, remaining aloof; whereas a pack of wolves can be utterly tenacious and vicious.  Wolves gain strength from being in a group and do things they would never dream of doing if alone!</a:t>
            </a:r>
            <a:endParaRPr lang="en-US" sz="4000" dirty="0"/>
          </a:p>
        </p:txBody>
      </p:sp>
      <p:pic>
        <p:nvPicPr>
          <p:cNvPr id="5" name="Content Placeholder 4"/>
          <p:cNvPicPr>
            <a:picLocks noGrp="1" noChangeAspect="1"/>
          </p:cNvPicPr>
          <p:nvPr>
            <p:ph sz="half" idx="2"/>
          </p:nvPr>
        </p:nvPicPr>
        <p:blipFill>
          <a:blip r:embed="rId2" cstate="print"/>
          <a:stretch>
            <a:fillRect/>
          </a:stretch>
        </p:blipFill>
        <p:spPr>
          <a:xfrm>
            <a:off x="6019800" y="520700"/>
            <a:ext cx="6172199" cy="6337300"/>
          </a:xfrm>
          <a:prstGeom prst="rect">
            <a:avLst/>
          </a:prstGeom>
        </p:spPr>
      </p:pic>
    </p:spTree>
    <p:extLst>
      <p:ext uri="{BB962C8B-B14F-4D97-AF65-F5344CB8AC3E}">
        <p14:creationId xmlns:p14="http://schemas.microsoft.com/office/powerpoint/2010/main" xmlns="" val="3995042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61999"/>
          </a:xfrm>
        </p:spPr>
        <p:txBody>
          <a:bodyPr/>
          <a:lstStyle/>
          <a:p>
            <a:r>
              <a:rPr lang="en-US" dirty="0" smtClean="0"/>
              <a:t>                           </a:t>
            </a:r>
            <a:r>
              <a:rPr lang="en-US" b="1" i="1" u="sng" dirty="0" smtClean="0">
                <a:solidFill>
                  <a:srgbClr val="0070C0"/>
                </a:solidFill>
                <a:latin typeface="Algerian" panose="04020705040A02060702" pitchFamily="82" charset="0"/>
              </a:rPr>
              <a:t>Bad Marks!</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idx="1"/>
          </p:nvPr>
        </p:nvSpPr>
        <p:spPr>
          <a:xfrm>
            <a:off x="0" y="673100"/>
            <a:ext cx="12192000" cy="6184899"/>
          </a:xfrm>
        </p:spPr>
        <p:txBody>
          <a:bodyPr>
            <a:normAutofit/>
          </a:bodyPr>
          <a:lstStyle/>
          <a:p>
            <a:r>
              <a:rPr lang="en-US" dirty="0"/>
              <a:t> </a:t>
            </a:r>
            <a:r>
              <a:rPr lang="en-US" sz="3600" dirty="0"/>
              <a:t>Wolves are sometimes used as an analogy for certain forms of despicable human behavior, such as misfit politicians who usurp high government office through election fraud and then manipulate and mislead their too-trusting followers thereafter by endless lies and deception… </a:t>
            </a:r>
            <a:endParaRPr lang="en-US" sz="3600" dirty="0" smtClean="0"/>
          </a:p>
          <a:p>
            <a:r>
              <a:rPr lang="en-US" sz="3600" dirty="0" smtClean="0"/>
              <a:t>The </a:t>
            </a:r>
            <a:r>
              <a:rPr lang="en-US" sz="3600" dirty="0"/>
              <a:t>Bible uses wolves as an </a:t>
            </a:r>
            <a:r>
              <a:rPr lang="en-US" sz="3600" dirty="0" smtClean="0"/>
              <a:t>analogy </a:t>
            </a:r>
            <a:r>
              <a:rPr lang="en-US" sz="3600" dirty="0"/>
              <a:t>for those who prey upon God's "sheep</a:t>
            </a:r>
            <a:r>
              <a:rPr lang="en-US" sz="3600" dirty="0" smtClean="0"/>
              <a:t>.“ "</a:t>
            </a:r>
            <a:r>
              <a:rPr lang="en-US" sz="3600" dirty="0"/>
              <a:t>Wolves In Sheep's </a:t>
            </a:r>
            <a:r>
              <a:rPr lang="en-US" sz="3600" dirty="0" smtClean="0"/>
              <a:t>Clothing.”</a:t>
            </a:r>
          </a:p>
          <a:p>
            <a:r>
              <a:rPr lang="en-US" sz="3600" dirty="0" smtClean="0"/>
              <a:t>Jesus </a:t>
            </a:r>
            <a:r>
              <a:rPr lang="en-US" sz="3600" dirty="0"/>
              <a:t>Christ warned Believers to watch out for "wolves" - a warning that included a warning to the wolves themselves of the fate that awaits them if they don't repent of their evil:</a:t>
            </a:r>
          </a:p>
        </p:txBody>
      </p:sp>
    </p:spTree>
    <p:extLst>
      <p:ext uri="{BB962C8B-B14F-4D97-AF65-F5344CB8AC3E}">
        <p14:creationId xmlns:p14="http://schemas.microsoft.com/office/powerpoint/2010/main" xmlns="" val="1675530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546099"/>
          </a:xfrm>
        </p:spPr>
        <p:txBody>
          <a:bodyPr>
            <a:normAutofit fontScale="90000"/>
          </a:bodyPr>
          <a:lstStyle/>
          <a:p>
            <a:r>
              <a:rPr lang="en-US" dirty="0" smtClean="0"/>
              <a:t>             </a:t>
            </a:r>
            <a:r>
              <a:rPr lang="en-US" b="1" i="1" u="sng" dirty="0" smtClean="0">
                <a:solidFill>
                  <a:srgbClr val="C00000"/>
                </a:solidFill>
                <a:latin typeface="Algerian" panose="04020705040A02060702" pitchFamily="82" charset="0"/>
              </a:rPr>
              <a:t>Wolves in Sheep’s clothing</a:t>
            </a:r>
            <a:endParaRPr lang="en-US" b="1" i="1" u="sng" dirty="0">
              <a:solidFill>
                <a:srgbClr val="C00000"/>
              </a:solidFill>
              <a:latin typeface="Algerian" panose="04020705040A02060702" pitchFamily="82" charset="0"/>
            </a:endParaRPr>
          </a:p>
        </p:txBody>
      </p:sp>
      <p:sp>
        <p:nvSpPr>
          <p:cNvPr id="3" name="Content Placeholder 2"/>
          <p:cNvSpPr>
            <a:spLocks noGrp="1"/>
          </p:cNvSpPr>
          <p:nvPr>
            <p:ph sz="half" idx="1"/>
          </p:nvPr>
        </p:nvSpPr>
        <p:spPr>
          <a:xfrm>
            <a:off x="0" y="457200"/>
            <a:ext cx="6019800" cy="6400799"/>
          </a:xfrm>
        </p:spPr>
        <p:txBody>
          <a:bodyPr>
            <a:noAutofit/>
          </a:bodyPr>
          <a:lstStyle/>
          <a:p>
            <a:r>
              <a:rPr lang="en-US" sz="3400" dirty="0" smtClean="0"/>
              <a:t>“</a:t>
            </a:r>
            <a:r>
              <a:rPr lang="en-US" sz="3400" b="1" i="1" u="sng" dirty="0" smtClean="0"/>
              <a:t>Beware </a:t>
            </a:r>
            <a:r>
              <a:rPr lang="en-US" sz="3400" b="1" i="1" u="sng" dirty="0"/>
              <a:t>of false prophets, which come to you in sheep's clothing, but inwardly they are ravening wolves</a:t>
            </a:r>
            <a:r>
              <a:rPr lang="en-US" sz="3400" b="1" i="1" u="sng" dirty="0" smtClean="0"/>
              <a:t>. </a:t>
            </a:r>
            <a:r>
              <a:rPr lang="en-US" sz="3400" dirty="0"/>
              <a:t>Ye shall know them by their fruits. Do men gather grapes of thorns, or figs of thistles</a:t>
            </a:r>
            <a:r>
              <a:rPr lang="en-US" sz="3400" dirty="0" smtClean="0"/>
              <a:t>? </a:t>
            </a:r>
            <a:r>
              <a:rPr lang="en-US" sz="3400" dirty="0"/>
              <a:t>Even so every good tree bringeth forth good fruit; but a corrupt tree bringeth forth evil fruit</a:t>
            </a:r>
            <a:r>
              <a:rPr lang="en-US" sz="3400" dirty="0" smtClean="0"/>
              <a:t>. </a:t>
            </a:r>
            <a:r>
              <a:rPr lang="en-US" sz="3400" dirty="0"/>
              <a:t>A good tree cannot bring forth evil fruit, neither can a corrupt tree bring forth good fruit</a:t>
            </a:r>
            <a:r>
              <a:rPr lang="en-US" sz="3400" dirty="0" smtClean="0"/>
              <a:t>.”  Matthew 7:15-18</a:t>
            </a:r>
            <a:endParaRPr lang="en-US" sz="3400" dirty="0"/>
          </a:p>
        </p:txBody>
      </p:sp>
      <p:pic>
        <p:nvPicPr>
          <p:cNvPr id="5" name="Content Placeholder 4"/>
          <p:cNvPicPr>
            <a:picLocks noGrp="1" noChangeAspect="1"/>
          </p:cNvPicPr>
          <p:nvPr>
            <p:ph sz="half" idx="2"/>
          </p:nvPr>
        </p:nvPicPr>
        <p:blipFill>
          <a:blip r:embed="rId2" cstate="print"/>
          <a:stretch>
            <a:fillRect/>
          </a:stretch>
        </p:blipFill>
        <p:spPr>
          <a:xfrm>
            <a:off x="6019800" y="546100"/>
            <a:ext cx="6172200" cy="6311899"/>
          </a:xfrm>
          <a:prstGeom prst="rect">
            <a:avLst/>
          </a:prstGeom>
        </p:spPr>
      </p:pic>
    </p:spTree>
    <p:extLst>
      <p:ext uri="{BB962C8B-B14F-4D97-AF65-F5344CB8AC3E}">
        <p14:creationId xmlns:p14="http://schemas.microsoft.com/office/powerpoint/2010/main" xmlns="" val="195835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5181600" cy="1325563"/>
          </a:xfrm>
        </p:spPr>
        <p:txBody>
          <a:bodyPr/>
          <a:lstStyle/>
          <a:p>
            <a:endParaRPr lang="en-US" dirty="0"/>
          </a:p>
        </p:txBody>
      </p:sp>
      <p:sp>
        <p:nvSpPr>
          <p:cNvPr id="4" name="Content Placeholder 3"/>
          <p:cNvSpPr>
            <a:spLocks noGrp="1"/>
          </p:cNvSpPr>
          <p:nvPr>
            <p:ph sz="half" idx="2"/>
          </p:nvPr>
        </p:nvSpPr>
        <p:spPr>
          <a:xfrm>
            <a:off x="6172200" y="0"/>
            <a:ext cx="6019800" cy="6857999"/>
          </a:xfrm>
        </p:spPr>
        <p:txBody>
          <a:bodyPr>
            <a:normAutofit/>
          </a:bodyPr>
          <a:lstStyle/>
          <a:p>
            <a:r>
              <a:rPr lang="en-US" sz="3200" dirty="0" smtClean="0"/>
              <a:t>“Take </a:t>
            </a:r>
            <a:r>
              <a:rPr lang="en-US" sz="3200" dirty="0"/>
              <a:t>heed therefore unto yourselves, and to all the flock, over the which the Holy Ghost hath made you overseers, to feed the church of God, which he hath purchased with his own blood</a:t>
            </a:r>
            <a:r>
              <a:rPr lang="en-US" sz="3200" dirty="0" smtClean="0"/>
              <a:t>. </a:t>
            </a:r>
            <a:r>
              <a:rPr lang="en-US" sz="3200" dirty="0"/>
              <a:t>For I know this, </a:t>
            </a:r>
            <a:r>
              <a:rPr lang="en-US" sz="3200" b="1" i="1" u="sng" dirty="0"/>
              <a:t>that after my departing shall grievous wolves enter in among you, not sparing the flock</a:t>
            </a:r>
            <a:r>
              <a:rPr lang="en-US" sz="3200" dirty="0" smtClean="0"/>
              <a:t>. </a:t>
            </a:r>
            <a:r>
              <a:rPr lang="en-US" sz="3200" dirty="0"/>
              <a:t>Also of your own selves shall men arise, speaking perverse things, to draw away disciples after them</a:t>
            </a:r>
            <a:r>
              <a:rPr lang="en-US" sz="3200" dirty="0" smtClean="0"/>
              <a:t>.”  Acts 20:28-30</a:t>
            </a:r>
            <a:endParaRPr lang="en-US" sz="3200" dirty="0"/>
          </a:p>
        </p:txBody>
      </p:sp>
      <p:pic>
        <p:nvPicPr>
          <p:cNvPr id="7" name="Content Placeholder 6"/>
          <p:cNvPicPr>
            <a:picLocks noGrp="1" noChangeAspect="1"/>
          </p:cNvPicPr>
          <p:nvPr>
            <p:ph sz="half" idx="1"/>
          </p:nvPr>
        </p:nvPicPr>
        <p:blipFill>
          <a:blip r:embed="rId2" cstate="print"/>
          <a:stretch>
            <a:fillRect/>
          </a:stretch>
        </p:blipFill>
        <p:spPr>
          <a:xfrm>
            <a:off x="1" y="1"/>
            <a:ext cx="6388100" cy="6857998"/>
          </a:xfrm>
          <a:prstGeom prst="rect">
            <a:avLst/>
          </a:prstGeom>
        </p:spPr>
      </p:pic>
    </p:spTree>
    <p:extLst>
      <p:ext uri="{BB962C8B-B14F-4D97-AF65-F5344CB8AC3E}">
        <p14:creationId xmlns:p14="http://schemas.microsoft.com/office/powerpoint/2010/main" xmlns="" val="28096123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2252</Words>
  <Application>Microsoft Office PowerPoint</Application>
  <PresentationFormat>Custom</PresentationFormat>
  <Paragraphs>49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Benjamin ‘Raving’ Wolf</vt:lpstr>
      <vt:lpstr>                        The Grand Finale</vt:lpstr>
      <vt:lpstr>         Raving Wolf</vt:lpstr>
      <vt:lpstr>                    Coward by itself; Vicious when in a Group</vt:lpstr>
      <vt:lpstr>                               The Entitled!</vt:lpstr>
      <vt:lpstr>               One wolf, OK; a wolf pack, big trouble</vt:lpstr>
      <vt:lpstr>                           Bad Marks!</vt:lpstr>
      <vt:lpstr>             Wolves in Sheep’s clothing</vt:lpstr>
      <vt:lpstr>Slide 9</vt:lpstr>
      <vt:lpstr>                  Most Difficult Task</vt:lpstr>
      <vt:lpstr>                                      Sick!</vt:lpstr>
      <vt:lpstr>                    Heartbreaking!</vt:lpstr>
      <vt:lpstr>                               Barely Survived!</vt:lpstr>
      <vt:lpstr>                                Ehud!</vt:lpstr>
      <vt:lpstr>            Wolf/Child in Battle</vt:lpstr>
      <vt:lpstr>                          Wolf Ate Him Alive!!!</vt:lpstr>
      <vt:lpstr>                 Hope For Benjamites!</vt:lpstr>
      <vt:lpstr>               Wolf Beholds the Lamb!</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Benjamin ‘Raving’ Wolf</dc:title>
  <dc:creator>All Public</dc:creator>
  <cp:lastModifiedBy>Dad</cp:lastModifiedBy>
  <cp:revision>20</cp:revision>
  <dcterms:created xsi:type="dcterms:W3CDTF">2017-08-03T19:19:59Z</dcterms:created>
  <dcterms:modified xsi:type="dcterms:W3CDTF">2018-01-13T18:19:59Z</dcterms:modified>
</cp:coreProperties>
</file>