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58" r:id="rId5"/>
    <p:sldId id="274" r:id="rId6"/>
    <p:sldId id="257" r:id="rId7"/>
    <p:sldId id="260" r:id="rId8"/>
    <p:sldId id="259" r:id="rId9"/>
    <p:sldId id="262" r:id="rId10"/>
    <p:sldId id="261" r:id="rId11"/>
    <p:sldId id="263"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DAFF6-F8B5-4C11-BCB2-C44C4BC6A487}" type="datetimeFigureOut">
              <a:rPr lang="en-US" smtClean="0"/>
              <a:pPr/>
              <a:t>3/31/2013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018A50-0F2A-4023-924C-6D638D95F5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DAFF6-F8B5-4C11-BCB2-C44C4BC6A487}" type="datetimeFigureOut">
              <a:rPr lang="en-US" smtClean="0"/>
              <a:pPr/>
              <a:t>3/31/2013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18A50-0F2A-4023-924C-6D638D95F5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kingjamesbibleonline.org/1-Peter-2-22/" TargetMode="External"/><Relationship Id="rId2" Type="http://schemas.openxmlformats.org/officeDocument/2006/relationships/hyperlink" Target="http://www.kingjamesbibleonline.org/1-Peter-2-21/" TargetMode="Externa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hyperlink" Target="http://www.kingjamesbibleonline.org/1-Peter-2-23/"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kingjamesbibleonline.org/Hebrews-3-8/" TargetMode="External"/><Relationship Id="rId2" Type="http://schemas.openxmlformats.org/officeDocument/2006/relationships/hyperlink" Target="http://www.kingjamesbibleonline.org/Hebrews-3-7/"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kingjamesbibleonline.org/Matthew-26-67/" TargetMode="External"/><Relationship Id="rId2" Type="http://schemas.openxmlformats.org/officeDocument/2006/relationships/hyperlink" Target="http://www.kingjamesbibleonline.org/Matthew-26-66/" TargetMode="Externa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hyperlink" Target="http://www.kingjamesbibleonline.org/Matthew-26-68/"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Caiaphas#cite_note-3" TargetMode="External"/><Relationship Id="rId3" Type="http://schemas.openxmlformats.org/officeDocument/2006/relationships/hyperlink" Target="http://en.wikipedia.org/wiki/Caiaphas#cite_note-1" TargetMode="External"/><Relationship Id="rId7" Type="http://schemas.openxmlformats.org/officeDocument/2006/relationships/hyperlink" Target="http://en.wikipedia.org/wiki/Caiaphas#cite_note-2" TargetMode="External"/><Relationship Id="rId2" Type="http://schemas.openxmlformats.org/officeDocument/2006/relationships/hyperlink" Target="http://en.wikipedia.org/wiki/Josephus" TargetMode="External"/><Relationship Id="rId1" Type="http://schemas.openxmlformats.org/officeDocument/2006/relationships/slideLayout" Target="../slideLayouts/slideLayout2.xml"/><Relationship Id="rId6" Type="http://schemas.openxmlformats.org/officeDocument/2006/relationships/hyperlink" Target="http://en.wikipedia.org/wiki/Lucius_Vitellius_the_Elder" TargetMode="External"/><Relationship Id="rId11" Type="http://schemas.openxmlformats.org/officeDocument/2006/relationships/hyperlink" Target="http://en.wikipedia.org/wiki/Caiaphas#cite_note-oxford-0" TargetMode="External"/><Relationship Id="rId5" Type="http://schemas.openxmlformats.org/officeDocument/2006/relationships/hyperlink" Target="http://en.wikipedia.org/wiki/Proconsul" TargetMode="External"/><Relationship Id="rId10" Type="http://schemas.openxmlformats.org/officeDocument/2006/relationships/hyperlink" Target="http://en.wikipedia.org/wiki/Valerius_Gratus" TargetMode="External"/><Relationship Id="rId4" Type="http://schemas.openxmlformats.org/officeDocument/2006/relationships/hyperlink" Target="http://en.wikipedia.org/wiki/Antiquities_of_the_Jews" TargetMode="External"/><Relationship Id="rId9" Type="http://schemas.openxmlformats.org/officeDocument/2006/relationships/hyperlink" Target="http://en.wikipedia.org/wiki/List_of_Kings_of_Jude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kingjamesbibleonline.org/John-11-53/" TargetMode="External"/><Relationship Id="rId3" Type="http://schemas.openxmlformats.org/officeDocument/2006/relationships/hyperlink" Target="http://www.kingjamesbibleonline.org/John-11-48/" TargetMode="External"/><Relationship Id="rId7" Type="http://schemas.openxmlformats.org/officeDocument/2006/relationships/hyperlink" Target="http://www.kingjamesbibleonline.org/John-11-52/" TargetMode="External"/><Relationship Id="rId2" Type="http://schemas.openxmlformats.org/officeDocument/2006/relationships/hyperlink" Target="http://www.kingjamesbibleonline.org/John-11-47/" TargetMode="External"/><Relationship Id="rId1" Type="http://schemas.openxmlformats.org/officeDocument/2006/relationships/slideLayout" Target="../slideLayouts/slideLayout2.xml"/><Relationship Id="rId6" Type="http://schemas.openxmlformats.org/officeDocument/2006/relationships/hyperlink" Target="http://www.kingjamesbibleonline.org/John-11-51/" TargetMode="External"/><Relationship Id="rId5" Type="http://schemas.openxmlformats.org/officeDocument/2006/relationships/hyperlink" Target="http://www.kingjamesbibleonline.org/John-11-50/" TargetMode="External"/><Relationship Id="rId4" Type="http://schemas.openxmlformats.org/officeDocument/2006/relationships/hyperlink" Target="http://www.kingjamesbibleonline.org/John-11-4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solidFill>
                  <a:srgbClr val="FF0000"/>
                </a:solidFill>
                <a:latin typeface="Algerian" pitchFamily="82" charset="0"/>
              </a:rPr>
              <a:t>Final Scenes, pt. 14</a:t>
            </a:r>
            <a:endParaRPr lang="en-US" sz="5400"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3600" u="sng" dirty="0" smtClean="0">
                <a:solidFill>
                  <a:srgbClr val="002060"/>
                </a:solidFill>
              </a:rPr>
              <a:t>Before Caiaphas, GC President</a:t>
            </a:r>
            <a:endParaRPr lang="en-US" sz="3600"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8229600" cy="685800"/>
          </a:xfrm>
        </p:spPr>
        <p:txBody>
          <a:bodyPr>
            <a:normAutofit fontScale="90000"/>
          </a:bodyPr>
          <a:lstStyle/>
          <a:p>
            <a:r>
              <a:rPr lang="en-US" u="sng" dirty="0" smtClean="0">
                <a:solidFill>
                  <a:srgbClr val="002060"/>
                </a:solidFill>
                <a:latin typeface="Algerian" pitchFamily="82" charset="0"/>
              </a:rPr>
              <a:t>Trying to Trap Him</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572000" y="0"/>
            <a:ext cx="4572000" cy="6858000"/>
          </a:xfrm>
        </p:spPr>
        <p:txBody>
          <a:bodyPr>
            <a:normAutofit fontScale="55000" lnSpcReduction="20000"/>
          </a:bodyPr>
          <a:lstStyle/>
          <a:p>
            <a:r>
              <a:rPr lang="en-US" sz="3600" dirty="0" smtClean="0"/>
              <a:t>“Patiently </a:t>
            </a:r>
            <a:r>
              <a:rPr lang="en-US" sz="3600" dirty="0"/>
              <a:t>Jesus listened to the conflicting testimonies. No word did He utter in self-defense. At last His accusers were entangled, confused, and maddened. The trial was making no headway; it seemed that their plottings were to fail. Caiaphas was desperate. One last resort remained; Christ must be forced to condemn Himself. The high priest started from the judgment seat, his face contorted with passion, his voice and demeanor plainly indicating that were it in his power he would strike down the prisoner before him. "Answerest Thou nothing?" he exclaimed; "what is it which these witness against Thee?"</a:t>
            </a:r>
          </a:p>
          <a:p>
            <a:r>
              <a:rPr lang="en-US" sz="3600" dirty="0"/>
              <a:t>Jesus held His peace. "He was oppressed, and He was afflicted, yet He opened not His mouth: He is brought as a lamb to the slaughter, and as a sheep before her shearers is dumb, so He openeth not His mouth." Isaiah 53:7</a:t>
            </a:r>
            <a:r>
              <a:rPr lang="en-US" sz="3600" dirty="0" smtClean="0"/>
              <a:t>.”  DA, pg. 706</a:t>
            </a:r>
            <a:endParaRPr lang="en-US" sz="3600" dirty="0"/>
          </a:p>
          <a:p>
            <a:endParaRPr lang="en-US" dirty="0"/>
          </a:p>
        </p:txBody>
      </p:sp>
      <p:pic>
        <p:nvPicPr>
          <p:cNvPr id="4098" name="Picture 2" descr="C:\Users\Dad\Contacts\Downloads\simplest droptrap.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u="sng" dirty="0" smtClean="0">
                <a:solidFill>
                  <a:srgbClr val="002060"/>
                </a:solidFill>
              </a:rPr>
              <a:t>Christ the Lamb</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t>Jesus didn’t defend Himself.  He didn’t speak up in His own behalf.  He listened patiently to the conflicting falsehoods thrown against Himself, but He didn’t retaliate.  “</a:t>
            </a:r>
            <a:r>
              <a:rPr lang="en-US" dirty="0">
                <a:hlinkClick r:id="rId2" tooltip="View more translations of 1 Peter 2:21"/>
              </a:rPr>
              <a:t>For even hereunto were ye called: because Christ also suffered for us, leaving us an example, that ye should follow his steps</a:t>
            </a:r>
            <a:r>
              <a:rPr lang="en-US" dirty="0" smtClean="0">
                <a:hlinkClick r:id="rId2" tooltip="View more translations of 1 Peter 2:21"/>
              </a:rPr>
              <a:t>:</a:t>
            </a:r>
            <a:r>
              <a:rPr lang="en-US" dirty="0" smtClean="0"/>
              <a:t> </a:t>
            </a:r>
            <a:r>
              <a:rPr lang="en-US" dirty="0"/>
              <a:t> </a:t>
            </a:r>
            <a:r>
              <a:rPr lang="en-US" dirty="0">
                <a:hlinkClick r:id="rId3" tooltip="View more translations of 1 Peter 2:22"/>
              </a:rPr>
              <a:t>Who did no sin, neither was guile found in his </a:t>
            </a:r>
            <a:r>
              <a:rPr lang="en-US" dirty="0" smtClean="0">
                <a:hlinkClick r:id="rId3" tooltip="View more translations of 1 Peter 2:22"/>
              </a:rPr>
              <a:t>mouth:</a:t>
            </a:r>
            <a:r>
              <a:rPr lang="en-US" dirty="0" smtClean="0"/>
              <a:t>  </a:t>
            </a:r>
            <a:r>
              <a:rPr lang="en-US" dirty="0" smtClean="0">
                <a:hlinkClick r:id="rId4" tooltip="View more translations of 1 Peter 2:23"/>
              </a:rPr>
              <a:t>Who</a:t>
            </a:r>
            <a:r>
              <a:rPr lang="en-US" dirty="0">
                <a:hlinkClick r:id="rId4" tooltip="View more translations of 1 Peter 2:23"/>
              </a:rPr>
              <a:t>, when he was reviled, reviled not again; when he suffered, he threatened not; but committed [himself] to him that judgeth righteously</a:t>
            </a:r>
            <a:r>
              <a:rPr lang="en-US" dirty="0" smtClean="0">
                <a:hlinkClick r:id="rId4" tooltip="View more translations of 1 Peter 2:23"/>
              </a:rPr>
              <a:t>:</a:t>
            </a:r>
            <a:r>
              <a:rPr lang="en-US" dirty="0" smtClean="0"/>
              <a:t>”  1Peter 2:21-23</a:t>
            </a:r>
            <a:endParaRPr lang="en-US" dirty="0"/>
          </a:p>
          <a:p>
            <a:endParaRPr lang="en-US" dirty="0"/>
          </a:p>
        </p:txBody>
      </p:sp>
      <p:pic>
        <p:nvPicPr>
          <p:cNvPr id="5122" name="Picture 2" descr="C:\Users\Dad\Contacts\Downloads\images (41).jpg"/>
          <p:cNvPicPr>
            <a:picLocks noGrp="1" noChangeAspect="1" noChangeArrowheads="1"/>
          </p:cNvPicPr>
          <p:nvPr>
            <p:ph sz="half" idx="2"/>
          </p:nvPr>
        </p:nvPicPr>
        <p:blipFill>
          <a:blip r:embed="rId5" cstate="print"/>
          <a:srcRect/>
          <a:stretch>
            <a:fillRect/>
          </a:stretch>
        </p:blipFill>
        <p:spPr bwMode="auto">
          <a:xfrm>
            <a:off x="4572000" y="762000"/>
            <a:ext cx="45720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latin typeface="Algerian" pitchFamily="82" charset="0"/>
              </a:rPr>
              <a:t>Christ must Condemn Himself</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609600"/>
            <a:ext cx="4495800" cy="6248400"/>
          </a:xfrm>
        </p:spPr>
        <p:txBody>
          <a:bodyPr>
            <a:noAutofit/>
          </a:bodyPr>
          <a:lstStyle/>
          <a:p>
            <a:r>
              <a:rPr lang="en-US" sz="3200" dirty="0" smtClean="0"/>
              <a:t>Caiaphas had no choice.  The witnesses he had were in conflict.  Christ had done nothing wrong.  There was no reason for Christ to be on trial.  Caiaphas had a terrible dilemma.  He had to try and get Christ to say something that he could use to condemn Him.</a:t>
            </a:r>
            <a:endParaRPr lang="en-US" sz="3200" dirty="0"/>
          </a:p>
        </p:txBody>
      </p:sp>
      <p:pic>
        <p:nvPicPr>
          <p:cNvPr id="6146" name="Picture 2" descr="C:\Users\Dad\Contacts\Downloads\images (42).jpg"/>
          <p:cNvPicPr>
            <a:picLocks noGrp="1" noChangeAspect="1" noChangeArrowheads="1"/>
          </p:cNvPicPr>
          <p:nvPr>
            <p:ph sz="half" idx="1"/>
          </p:nvPr>
        </p:nvPicPr>
        <p:blipFill>
          <a:blip r:embed="rId2" cstate="print"/>
          <a:srcRect/>
          <a:stretch>
            <a:fillRect/>
          </a:stretch>
        </p:blipFill>
        <p:spPr bwMode="auto">
          <a:xfrm>
            <a:off x="0" y="685800"/>
            <a:ext cx="4953000" cy="6172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latin typeface="Algerian" pitchFamily="82" charset="0"/>
              </a:rPr>
              <a:t>Are You the Christ?</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2300" dirty="0" smtClean="0"/>
              <a:t>“At </a:t>
            </a:r>
            <a:r>
              <a:rPr lang="en-US" sz="2300" dirty="0"/>
              <a:t>last, Caiaphas, raising his right hand toward heaven, addressed Jesus in the form of a solemn oath: "I adjure Thee by the living God, that Thou tell us whether Thou be the Christ, the Son of God</a:t>
            </a:r>
            <a:r>
              <a:rPr lang="en-US" sz="2300" dirty="0" smtClean="0"/>
              <a:t>.“ To </a:t>
            </a:r>
            <a:r>
              <a:rPr lang="en-US" sz="2300" dirty="0"/>
              <a:t>this appeal Christ could not remain silent. There was a time to be silent, and a time to speak. He had not spoken until directly questioned. He knew that to answer now would make His death certain. But the appeal was made by the highest acknowledged authority of the nation, and in the name of the Most High. Christ would not fail to show proper respect for the law. More than this, His own relation to the Father was called in </a:t>
            </a:r>
            <a:r>
              <a:rPr lang="en-US" sz="2300" dirty="0" smtClean="0"/>
              <a:t>question…  Jesus </a:t>
            </a:r>
            <a:r>
              <a:rPr lang="en-US" sz="2300" dirty="0"/>
              <a:t>had said to His disciples, "Whosoever therefore shall confess Me before men, him will I confess also before My Father which is in heaven." Matt. 10:32. Now by His own example He repeated the lesson</a:t>
            </a:r>
            <a:r>
              <a:rPr lang="en-US" sz="2300" dirty="0" smtClean="0"/>
              <a:t>. Every </a:t>
            </a:r>
            <a:r>
              <a:rPr lang="en-US" sz="2300" dirty="0"/>
              <a:t>ear was bent to listen, and every eye was fixed on His face as He answered, "Thou hast said." A heavenly light seemed to illuminate His pale countenance as He added, "Nevertheless I say unto you, Hereafter shall ye see the Son of man sitting on the right hand of power, and coming in the clouds of heaven</a:t>
            </a:r>
            <a:r>
              <a:rPr lang="en-US" sz="2300" dirty="0" smtClean="0"/>
              <a:t>.“  DA, pgs. 706,707</a:t>
            </a:r>
            <a:endParaRPr lang="en-US" sz="2300" dirty="0"/>
          </a:p>
          <a:p>
            <a:endParaRPr lang="en-US" sz="23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Caiaphas Was Shredded</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20000"/>
          </a:bodyPr>
          <a:lstStyle/>
          <a:p>
            <a:r>
              <a:rPr lang="en-US" dirty="0" smtClean="0"/>
              <a:t>Christ’s words pointed forward to a day when the scene would be reversed.  Christ would come as Judge; Caiaphas would be judged for the crimes  he was now committing.  He had opportunity to confess then and there; he realized without doubt that Jesus was the Son of God.  He would not repent.  He had gone on too long and could not, would not, change.  “</a:t>
            </a:r>
            <a:r>
              <a:rPr lang="en-US" dirty="0">
                <a:hlinkClick r:id="rId2" tooltip="View more translations of Hebrews 3:7"/>
              </a:rPr>
              <a:t>Wherefore (as the Holy Ghost saith, To day if ye will hear his voice</a:t>
            </a:r>
            <a:r>
              <a:rPr lang="en-US" dirty="0" smtClean="0">
                <a:hlinkClick r:id="rId2" tooltip="View more translations of Hebrews 3:7"/>
              </a:rPr>
              <a:t>,</a:t>
            </a:r>
            <a:r>
              <a:rPr lang="en-US" dirty="0" smtClean="0"/>
              <a:t>  </a:t>
            </a:r>
            <a:r>
              <a:rPr lang="en-US" dirty="0"/>
              <a:t> </a:t>
            </a:r>
            <a:r>
              <a:rPr lang="en-US" dirty="0">
                <a:hlinkClick r:id="rId3" tooltip="View more translations of Hebrews 3:8"/>
              </a:rPr>
              <a:t>Harden not your </a:t>
            </a:r>
            <a:r>
              <a:rPr lang="en-US" dirty="0" smtClean="0">
                <a:hlinkClick r:id="rId3" tooltip="View more translations of Hebrews 3:8"/>
              </a:rPr>
              <a:t>hearts</a:t>
            </a:r>
            <a:r>
              <a:rPr lang="en-US" dirty="0" smtClean="0"/>
              <a:t>”  Heb. 3:7,8</a:t>
            </a:r>
            <a:endParaRPr lang="en-US" dirty="0"/>
          </a:p>
          <a:p>
            <a:endParaRPr lang="en-US" dirty="0"/>
          </a:p>
        </p:txBody>
      </p:sp>
      <p:pic>
        <p:nvPicPr>
          <p:cNvPr id="7171" name="Picture 3" descr="C:\Users\Dad\Contacts\Downloads\images (44).jpg"/>
          <p:cNvPicPr>
            <a:picLocks noGrp="1" noChangeAspect="1" noChangeArrowheads="1"/>
          </p:cNvPicPr>
          <p:nvPr>
            <p:ph sz="half" idx="2"/>
          </p:nvPr>
        </p:nvPicPr>
        <p:blipFill>
          <a:blip r:embed="rId4" cstate="print"/>
          <a:srcRect/>
          <a:stretch>
            <a:fillRect/>
          </a:stretch>
        </p:blipFill>
        <p:spPr bwMode="auto">
          <a:xfrm>
            <a:off x="4572000" y="762000"/>
            <a:ext cx="4571999"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FF0000"/>
                </a:solidFill>
                <a:latin typeface="Aharoni" pitchFamily="2" charset="-79"/>
                <a:cs typeface="Aharoni" pitchFamily="2" charset="-79"/>
              </a:rPr>
              <a:t>Caiaphas Condemned himself</a:t>
            </a:r>
            <a:endParaRPr lang="en-US" u="sng" dirty="0">
              <a:solidFill>
                <a:srgbClr val="FF0000"/>
              </a:solidFill>
              <a:latin typeface="Aharoni" pitchFamily="2" charset="-79"/>
              <a:cs typeface="Aharoni" pitchFamily="2" charset="-79"/>
            </a:endParaRP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sz="3400" dirty="0" smtClean="0"/>
              <a:t>“The </a:t>
            </a:r>
            <a:r>
              <a:rPr lang="en-US" sz="3400" dirty="0"/>
              <a:t>scene passed from the priest's vision. Christ's words cut him, the Sadducee, to the quick. Caiaphas had denied the doctrine of the resurrection, the judgment, and a future life. Now he was maddened by satanic fury. Was this man, a prisoner before him, to assail his most cherished theories? Rending his robe, that the people might see his pretended horror, he demanded that without further preliminaries the prisoner be condemned for blasphemy. "What further need have we of witnesses?" he said; "behold, now ye have heard His blasphemy. What think ye?" And they all condemned </a:t>
            </a:r>
            <a:r>
              <a:rPr lang="en-US" sz="3400" dirty="0" smtClean="0"/>
              <a:t>Him. Conviction </a:t>
            </a:r>
            <a:r>
              <a:rPr lang="en-US" sz="3400" dirty="0"/>
              <a:t>mingled with passion led Caiaphas to do as he did. He was furious with himself for believing Christ's words, and instead of rending his heart under a deep sense of truth, and confessing that Jesus was the Messiah, he rent his priestly robes in determined resistance. This act was deeply significant. Little did Caiaphas realize its meaning. In this act, done to influence the judges and secure Christ's condemnation, the high priest had condemned himself. By the law of God he was disqualified for the priesthood. He had pronounced upon himself the death </a:t>
            </a:r>
            <a:r>
              <a:rPr lang="en-US" sz="3400" dirty="0" smtClean="0"/>
              <a:t>sentence.  A </a:t>
            </a:r>
            <a:r>
              <a:rPr lang="en-US" sz="3400" dirty="0"/>
              <a:t>high priest was not to rend his garments. By the Levitical law, this was prohibited under sentence of death. Under no circumstances, on no occasion, was the priest to rend his robe</a:t>
            </a:r>
            <a:r>
              <a:rPr lang="en-US" sz="3400" dirty="0" smtClean="0"/>
              <a:t>.”  DA, pg. 708</a:t>
            </a:r>
            <a:endParaRPr lang="en-US" sz="3400"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SDA’s at their finest</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572000" y="762000"/>
            <a:ext cx="4572000" cy="6096000"/>
          </a:xfrm>
        </p:spPr>
        <p:txBody>
          <a:bodyPr>
            <a:normAutofit/>
          </a:bodyPr>
          <a:lstStyle/>
          <a:p>
            <a:r>
              <a:rPr lang="en-US" sz="3200" dirty="0" smtClean="0">
                <a:hlinkClick r:id="rId2" tooltip="View more translations of Matthew 26:66"/>
              </a:rPr>
              <a:t>“What </a:t>
            </a:r>
            <a:r>
              <a:rPr lang="en-US" sz="3200" dirty="0">
                <a:hlinkClick r:id="rId2" tooltip="View more translations of Matthew 26:66"/>
              </a:rPr>
              <a:t>think ye? They answered and said, He is guilty of death</a:t>
            </a:r>
            <a:r>
              <a:rPr lang="en-US" sz="3200" dirty="0" smtClean="0">
                <a:hlinkClick r:id="rId2" tooltip="View more translations of Matthew 26:66"/>
              </a:rPr>
              <a:t>.</a:t>
            </a:r>
            <a:r>
              <a:rPr lang="en-US" sz="3200" dirty="0" smtClean="0"/>
              <a:t> </a:t>
            </a:r>
            <a:r>
              <a:rPr lang="en-US" sz="3200" dirty="0"/>
              <a:t> </a:t>
            </a:r>
            <a:r>
              <a:rPr lang="en-US" sz="3200" dirty="0">
                <a:hlinkClick r:id="rId3" tooltip="View more translations of Matthew 26:67"/>
              </a:rPr>
              <a:t>Then did they spit in his face, and buffeted him; and others smote </a:t>
            </a:r>
            <a:r>
              <a:rPr lang="en-US" sz="3200" dirty="0" smtClean="0">
                <a:hlinkClick r:id="rId3" tooltip="View more translations of Matthew 26:67"/>
              </a:rPr>
              <a:t>him </a:t>
            </a:r>
            <a:r>
              <a:rPr lang="en-US" sz="3200" dirty="0">
                <a:hlinkClick r:id="rId3" tooltip="View more translations of Matthew 26:67"/>
              </a:rPr>
              <a:t>with the palms of their </a:t>
            </a:r>
            <a:r>
              <a:rPr lang="en-US" sz="3200" dirty="0" smtClean="0">
                <a:hlinkClick r:id="rId3" tooltip="View more translations of Matthew 26:67"/>
              </a:rPr>
              <a:t>hands,</a:t>
            </a:r>
            <a:r>
              <a:rPr lang="en-US" sz="3200" dirty="0" smtClean="0"/>
              <a:t> </a:t>
            </a:r>
            <a:r>
              <a:rPr lang="en-US" sz="3200" dirty="0" smtClean="0">
                <a:hlinkClick r:id="rId4" tooltip="View more translations of Matthew 26:68"/>
              </a:rPr>
              <a:t>Saying</a:t>
            </a:r>
            <a:r>
              <a:rPr lang="en-US" sz="3200" dirty="0">
                <a:hlinkClick r:id="rId4" tooltip="View more translations of Matthew 26:68"/>
              </a:rPr>
              <a:t>, Prophesy unto us, thou Christ, Who is he that smote thee</a:t>
            </a:r>
            <a:r>
              <a:rPr lang="en-US" sz="3200" dirty="0" smtClean="0">
                <a:hlinkClick r:id="rId4" tooltip="View more translations of Matthew 26:68"/>
              </a:rPr>
              <a:t>?</a:t>
            </a:r>
            <a:r>
              <a:rPr lang="en-US" sz="3200" dirty="0" smtClean="0"/>
              <a:t>”  Matt. 26:66-68</a:t>
            </a:r>
            <a:endParaRPr lang="en-US" sz="3200" dirty="0"/>
          </a:p>
          <a:p>
            <a:endParaRPr lang="en-US" sz="3200" dirty="0"/>
          </a:p>
        </p:txBody>
      </p:sp>
      <p:pic>
        <p:nvPicPr>
          <p:cNvPr id="8194" name="Picture 2" descr="C:\Users\Dad\Contacts\Downloads\images (59).jpg"/>
          <p:cNvPicPr>
            <a:picLocks noGrp="1" noChangeAspect="1" noChangeArrowheads="1"/>
          </p:cNvPicPr>
          <p:nvPr>
            <p:ph sz="half" idx="1"/>
          </p:nvPr>
        </p:nvPicPr>
        <p:blipFill>
          <a:blip r:embed="rId5" cstate="print"/>
          <a:srcRect/>
          <a:stretch>
            <a:fillRect/>
          </a:stretch>
        </p:blipFill>
        <p:spPr bwMode="auto">
          <a:xfrm>
            <a:off x="0" y="762000"/>
            <a:ext cx="4572000" cy="60959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85000" lnSpcReduction="20000"/>
          </a:bodyPr>
          <a:lstStyle/>
          <a:p>
            <a:r>
              <a:rPr lang="en-US" dirty="0" smtClean="0"/>
              <a:t>“…</a:t>
            </a:r>
            <a:r>
              <a:rPr lang="en-US" dirty="0"/>
              <a:t> the Saviour was now treated as a condemned criminal, and given up to be abused by the lowest and vilest of humankind. The palace of the high priest surrounded an open court in which the soldiers and the multitude had gathered. Through this court, Jesus was taken to the guardroom, on every side meeting with mockery of His claim to be the Son of God. His own words, "sitting on the right hand of power," and, "coming in the clouds of heaven," were jeeringly repeated. While in the guardroom, awaiting His legal trial, He was not protected. The ignorant rabble had seen the cruelty with which He was treated before the council, and from this they took license to manifest all the satanic elements of their nature. </a:t>
            </a:r>
            <a:r>
              <a:rPr lang="en-US" u="sng" dirty="0"/>
              <a:t>Christ's very nobility and godlike bearing goaded them to madness. His meekness, His innocence, His majestic patience, filled them with hatred born of Satan. Mercy and justice were trampled upon. Never was criminal treated in so inhuman a manner as was the Son of God</a:t>
            </a:r>
            <a:r>
              <a:rPr lang="en-US" u="sng" dirty="0" smtClean="0"/>
              <a:t>.”  </a:t>
            </a:r>
            <a:r>
              <a:rPr lang="en-US" dirty="0" smtClean="0"/>
              <a:t>DA, pg. 710</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It Will Happen Again</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“That </a:t>
            </a:r>
            <a:r>
              <a:rPr lang="en-US" dirty="0"/>
              <a:t>night I dreamed that I was in Battle Creek looking out from the side glass at the door and saw a company marching up to the house, two and two. They looked stern and determined. I knew them well and turned to open the parlor door to receive them, but thought I would look again. The scene was changed. The company now presented the appearance of a Catholic procession. One bore in his hand a cross, another a reed. And as they approached, the one carrying a reed made a circle around the house, saying three times: "This house is proscribed. The goods must be confiscated. They have spoken against our holy order." Terror seized me, and I ran through the house, out of the north door, and found myself in the midst of a company, some of whom I knew, but I dared not speak a word to them for fear of being betrayed. I tried to seek a retired spot where I might weep and pray without meeting eager, inquisitive eyes wherever I turned. I repeated frequently: "If I could only understand this! If they will tell me what I have said or what I have done</a:t>
            </a:r>
            <a:r>
              <a:rPr lang="en-US" dirty="0" smtClean="0"/>
              <a:t>!“  TEST. Vol. 1, pg. 578</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t>Stand</a:t>
            </a:r>
            <a:endParaRPr lang="en-US" u="sng" dirty="0"/>
          </a:p>
        </p:txBody>
      </p:sp>
      <p:sp>
        <p:nvSpPr>
          <p:cNvPr id="3" name="Content Placeholder 2"/>
          <p:cNvSpPr>
            <a:spLocks noGrp="1"/>
          </p:cNvSpPr>
          <p:nvPr>
            <p:ph sz="half" idx="1"/>
          </p:nvPr>
        </p:nvSpPr>
        <p:spPr>
          <a:xfrm>
            <a:off x="0" y="0"/>
            <a:ext cx="4495800" cy="6858000"/>
          </a:xfrm>
        </p:spPr>
        <p:txBody>
          <a:bodyPr>
            <a:normAutofit lnSpcReduction="10000"/>
          </a:bodyPr>
          <a:lstStyle/>
          <a:p>
            <a:r>
              <a:rPr lang="en-US" dirty="0"/>
              <a:t>"Now is the time for God’s people to show themselves true to principle. When the religion of Christ is most held in contempt, when His law is most despised, then should our zeal be the warmest and our courage and firmness the most unflinching. To stand in defense of truth and righteousness when the majority forsake us, to fight the battles of the Lord when champions are </a:t>
            </a:r>
            <a:r>
              <a:rPr lang="en-US" dirty="0" smtClean="0"/>
              <a:t>few this </a:t>
            </a:r>
            <a:r>
              <a:rPr lang="en-US" dirty="0"/>
              <a:t>will be our test." 5T 136.</a:t>
            </a:r>
          </a:p>
        </p:txBody>
      </p:sp>
      <p:pic>
        <p:nvPicPr>
          <p:cNvPr id="9218" name="Picture 2" descr="C:\Users\Dad\Contacts\Downloads\images (60).jpg"/>
          <p:cNvPicPr>
            <a:picLocks noGrp="1" noChangeAspect="1" noChangeArrowheads="1"/>
          </p:cNvPicPr>
          <p:nvPr>
            <p:ph sz="half" idx="2"/>
          </p:nvPr>
        </p:nvPicPr>
        <p:blipFill>
          <a:blip r:embed="rId2" cstate="print"/>
          <a:srcRect/>
          <a:stretch>
            <a:fillRect/>
          </a:stretch>
        </p:blipFill>
        <p:spPr bwMode="auto">
          <a:xfrm>
            <a:off x="4572000" y="685800"/>
            <a:ext cx="4571999"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Appointed by Rome!</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a:t>
            </a:r>
            <a:r>
              <a:rPr lang="en-US" dirty="0"/>
              <a:t>first-century Jewish historian </a:t>
            </a:r>
            <a:r>
              <a:rPr lang="en-US" dirty="0">
                <a:hlinkClick r:id="rId2" tooltip="Josephus"/>
              </a:rPr>
              <a:t>Josephus</a:t>
            </a:r>
            <a:r>
              <a:rPr lang="en-US" dirty="0"/>
              <a:t> is considered the most reliable literary source for Caiaphas.</a:t>
            </a:r>
            <a:r>
              <a:rPr lang="en-US" baseline="30000" dirty="0">
                <a:hlinkClick r:id="rId3"/>
              </a:rPr>
              <a:t>[2]</a:t>
            </a:r>
            <a:r>
              <a:rPr lang="en-US" dirty="0"/>
              <a:t> His works contain information on the dates for Caiaphas's tenure of the high priesthood, along with reports on other high priests, and also help to establish a coherent description of the responsibilities of the high-priestly office. Josephus </a:t>
            </a:r>
            <a:r>
              <a:rPr lang="en-US" dirty="0" smtClean="0"/>
              <a:t>(</a:t>
            </a:r>
            <a:r>
              <a:rPr lang="en-US" i="1" dirty="0" smtClean="0">
                <a:hlinkClick r:id="rId4" tooltip="Antiquities of the Jews"/>
              </a:rPr>
              <a:t>Antiquities  Judaic</a:t>
            </a:r>
            <a:r>
              <a:rPr lang="en-US" dirty="0"/>
              <a:t> 18.33-35) relates that Caiaphas became a high priest during a turbulent period. He also states that the </a:t>
            </a:r>
            <a:r>
              <a:rPr lang="en-US" dirty="0">
                <a:hlinkClick r:id="rId5" tooltip="Proconsul"/>
              </a:rPr>
              <a:t>proconsul</a:t>
            </a:r>
            <a:r>
              <a:rPr lang="en-US" dirty="0"/>
              <a:t> </a:t>
            </a:r>
            <a:r>
              <a:rPr lang="en-US" dirty="0" smtClean="0">
                <a:hlinkClick r:id="rId6" tooltip="Lucius Vitellius the Elder"/>
              </a:rPr>
              <a:t>Vitellius</a:t>
            </a:r>
            <a:r>
              <a:rPr lang="en-US" dirty="0" smtClean="0"/>
              <a:t> deposed </a:t>
            </a:r>
            <a:r>
              <a:rPr lang="en-US" dirty="0"/>
              <a:t>him </a:t>
            </a:r>
            <a:r>
              <a:rPr lang="en-US" dirty="0" smtClean="0"/>
              <a:t>(</a:t>
            </a:r>
            <a:r>
              <a:rPr lang="en-US" i="1" dirty="0" smtClean="0">
                <a:hlinkClick r:id="rId4" tooltip="Antiquities of the Jews"/>
              </a:rPr>
              <a:t>Antiquities Judaic</a:t>
            </a:r>
            <a:r>
              <a:rPr lang="en-US" dirty="0"/>
              <a:t> 18.95-97).</a:t>
            </a:r>
            <a:r>
              <a:rPr lang="en-US" baseline="30000" dirty="0">
                <a:hlinkClick r:id="rId7"/>
              </a:rPr>
              <a:t>[3]</a:t>
            </a:r>
            <a:r>
              <a:rPr lang="en-US" dirty="0"/>
              <a:t> Josephus' account is based on an older source in which incumbents of the high priesthood were listed chronologically.</a:t>
            </a:r>
            <a:r>
              <a:rPr lang="en-US" baseline="30000" dirty="0">
                <a:hlinkClick r:id="rId8"/>
              </a:rPr>
              <a:t>[4]</a:t>
            </a:r>
            <a:endParaRPr lang="en-US" dirty="0"/>
          </a:p>
          <a:p>
            <a:r>
              <a:rPr lang="en-US" dirty="0"/>
              <a:t>According to Josephus, Caiaphas was appointed in AD 18 by the Roman </a:t>
            </a:r>
            <a:r>
              <a:rPr lang="en-US" dirty="0">
                <a:hlinkClick r:id="rId9" tooltip="List of Kings of Judea"/>
              </a:rPr>
              <a:t>prefect</a:t>
            </a:r>
            <a:r>
              <a:rPr lang="en-US" dirty="0"/>
              <a:t> who preceded Pilate,</a:t>
            </a:r>
            <a:r>
              <a:rPr lang="en-US" dirty="0">
                <a:hlinkClick r:id="rId10" tooltip="Valerius Gratus"/>
              </a:rPr>
              <a:t>Valerius </a:t>
            </a:r>
            <a:r>
              <a:rPr lang="en-US" dirty="0" smtClean="0">
                <a:hlinkClick r:id="rId10" tooltip="Valerius Gratus"/>
              </a:rPr>
              <a:t>Grates</a:t>
            </a:r>
            <a:r>
              <a:rPr lang="en-US" dirty="0" smtClean="0"/>
              <a:t>.</a:t>
            </a:r>
            <a:r>
              <a:rPr lang="en-US" baseline="30000" dirty="0" smtClean="0">
                <a:hlinkClick r:id="rId11"/>
              </a:rPr>
              <a:t>[</a:t>
            </a:r>
            <a:r>
              <a:rPr lang="en-US" baseline="30000" dirty="0">
                <a:hlinkClick r:id="rId11"/>
              </a:rPr>
              <a:t>1]</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2060"/>
                </a:solidFill>
                <a:latin typeface="Algerian" pitchFamily="82" charset="0"/>
              </a:rPr>
              <a:t>At This Point</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304800" y="457200"/>
            <a:ext cx="9448800" cy="6400800"/>
          </a:xfrm>
        </p:spPr>
        <p:txBody>
          <a:bodyPr>
            <a:normAutofit fontScale="77500" lnSpcReduction="20000"/>
          </a:bodyPr>
          <a:lstStyle/>
          <a:p>
            <a:r>
              <a:rPr lang="en-US" dirty="0" smtClean="0"/>
              <a:t>“The </a:t>
            </a:r>
            <a:r>
              <a:rPr lang="en-US" dirty="0"/>
              <a:t>dead had been raised in the full light of day, and before a crowd of witnesses. No artifice could explain away such evidence. For this very reason the enmity of the priests grew deadlier. They were more than ever determined to put a stop to Christ's </a:t>
            </a:r>
            <a:r>
              <a:rPr lang="en-US" dirty="0" smtClean="0"/>
              <a:t>work. The </a:t>
            </a:r>
            <a:r>
              <a:rPr lang="en-US" dirty="0"/>
              <a:t>Sadducees, though not favorable to Christ, had not been so full of malignity toward Him as were the Pharisees. Their hatred had not been so bitter. But they were now thoroughly alarmed. They did </a:t>
            </a:r>
            <a:r>
              <a:rPr lang="en-US" dirty="0" smtClean="0"/>
              <a:t>not believe </a:t>
            </a:r>
            <a:r>
              <a:rPr lang="en-US" dirty="0"/>
              <a:t>in a resurrection of the dead. Producing so-called science, they had reasoned that it would be an impossibility for a dead body to be brought to life. But by a few words from Christ their theory had been overthrown. They were shown to be ignorant both of the Scriptures and of the power of God. They could see no possibility of removing the impression made on the people by the miracle. How could men be turned away from Him who had prevailed to rob the grave of its dead? Lying reports were put in circulation, but the miracle could not be denied, and how to counteract its effect they knew not. Thus far the Sadducees had not encouraged the plan of putting Christ to death. But after the resurrection of Lazarus they decided that only by His death could His fearless denunciations against them be stopped</a:t>
            </a:r>
            <a:r>
              <a:rPr lang="en-US" dirty="0" smtClean="0"/>
              <a:t>.”  DA pgs. 537,538</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Jn. 11:47-53</a:t>
            </a:r>
            <a:endParaRPr lang="en-US" dirty="0"/>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hlinkClick r:id="rId2" tooltip="View more translations of John 11:47"/>
              </a:rPr>
              <a:t>“Then gathered the chief priests and the Pharisees a council, and said, What do we? for this man doeth many miracles.</a:t>
            </a:r>
            <a:endParaRPr lang="en-US" dirty="0" smtClean="0"/>
          </a:p>
          <a:p>
            <a:pPr>
              <a:buNone/>
            </a:pPr>
            <a:r>
              <a:rPr lang="en-US" baseline="30000" dirty="0" smtClean="0"/>
              <a:t> </a:t>
            </a:r>
            <a:r>
              <a:rPr lang="en-US" dirty="0" smtClean="0"/>
              <a:t>    </a:t>
            </a:r>
            <a:r>
              <a:rPr lang="en-US" dirty="0" smtClean="0">
                <a:hlinkClick r:id="rId3" tooltip="View more translations of John 11:48"/>
              </a:rPr>
              <a:t>If we let him thus alone, all [men] will believe on him: and the Romans shall come and take away both our place and nation.</a:t>
            </a:r>
            <a:endParaRPr lang="en-US" dirty="0" smtClean="0"/>
          </a:p>
          <a:p>
            <a:r>
              <a:rPr lang="en-US" dirty="0" smtClean="0">
                <a:hlinkClick r:id="rId4" tooltip="View more translations of John 11:49"/>
              </a:rPr>
              <a:t>And one of them, [named] Caiaphas, being the high priest that same year, said unto them, Ye know nothing at all,</a:t>
            </a:r>
            <a:r>
              <a:rPr lang="en-US" dirty="0" smtClean="0"/>
              <a:t> </a:t>
            </a:r>
            <a:r>
              <a:rPr lang="en-US" dirty="0" smtClean="0">
                <a:hlinkClick r:id="rId5" tooltip="View more translations of John 11:50"/>
              </a:rPr>
              <a:t>Nor consider that it is expedient for us, that one man should die for the people, and that the whole nation perish not.</a:t>
            </a:r>
            <a:r>
              <a:rPr lang="en-US" dirty="0" smtClean="0"/>
              <a:t>  </a:t>
            </a:r>
            <a:r>
              <a:rPr lang="en-US" dirty="0" smtClean="0">
                <a:hlinkClick r:id="rId6" tooltip="View more translations of John 11:51"/>
              </a:rPr>
              <a:t>And this </a:t>
            </a:r>
            <a:r>
              <a:rPr lang="en-US" dirty="0" err="1" smtClean="0">
                <a:hlinkClick r:id="rId6" tooltip="View more translations of John 11:51"/>
              </a:rPr>
              <a:t>spake</a:t>
            </a:r>
            <a:r>
              <a:rPr lang="en-US" dirty="0" smtClean="0">
                <a:hlinkClick r:id="rId6" tooltip="View more translations of John 11:51"/>
              </a:rPr>
              <a:t> he not of himself: but being high priest that year, he prophesied that Jesus should die for that nation;</a:t>
            </a:r>
            <a:r>
              <a:rPr lang="en-US" dirty="0" smtClean="0"/>
              <a:t> </a:t>
            </a:r>
            <a:r>
              <a:rPr lang="en-US" dirty="0" smtClean="0">
                <a:hlinkClick r:id="rId7" tooltip="View more translations of John 11:52"/>
              </a:rPr>
              <a:t>And not for that nation only, but that also he should gather together in one the children of God that were scattered </a:t>
            </a:r>
            <a:r>
              <a:rPr lang="en-US" smtClean="0">
                <a:hlinkClick r:id="rId7" tooltip="View more translations of John 11:52"/>
              </a:rPr>
              <a:t>abroad.</a:t>
            </a:r>
            <a:r>
              <a:rPr lang="en-US" dirty="0" smtClean="0"/>
              <a:t> </a:t>
            </a:r>
            <a:r>
              <a:rPr lang="en-US" smtClean="0">
                <a:hlinkClick r:id="rId8" tooltip="View more translations of John 11:53"/>
              </a:rPr>
              <a:t>Then </a:t>
            </a:r>
            <a:r>
              <a:rPr lang="en-US" dirty="0" smtClean="0">
                <a:hlinkClick r:id="rId8" tooltip="View more translations of John 11:53"/>
              </a:rPr>
              <a:t>from that day forth they took counsel together for to put him to death.</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002060"/>
                </a:solidFill>
                <a:latin typeface="Algerian" pitchFamily="82" charset="0"/>
              </a:rPr>
              <a:t>The man!</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t>“Caiaphas </a:t>
            </a:r>
            <a:r>
              <a:rPr lang="en-US" dirty="0"/>
              <a:t>was a proud and cruel man, overbearing and intolerant. Among his family connections were Sadducees, proud, bold, reckless, full of ambition and cruelty, which they hid under a cloak of pretended righteousness. Caiaphas had studied the prophecies, and although ignorant of their true meaning, he spoke with great authority and assurance: "Ye know nothing at all, nor consider that it is expedient for us, that one man should die for the people, and that the whole </a:t>
            </a:r>
            <a:r>
              <a:rPr lang="en-US" dirty="0" smtClean="0"/>
              <a:t>nation perish </a:t>
            </a:r>
            <a:r>
              <a:rPr lang="en-US" dirty="0"/>
              <a:t>not</a:t>
            </a:r>
            <a:r>
              <a:rPr lang="en-US" dirty="0" smtClean="0"/>
              <a:t>.“  DA., pgs. 539,540</a:t>
            </a:r>
            <a:endParaRPr lang="en-US" dirty="0"/>
          </a:p>
        </p:txBody>
      </p:sp>
      <p:pic>
        <p:nvPicPr>
          <p:cNvPr id="1026" name="Picture 2" descr="C:\Users\Dad\Contacts\Downloads\images (56).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normAutofit fontScale="90000"/>
          </a:bodyPr>
          <a:lstStyle/>
          <a:p>
            <a:r>
              <a:rPr lang="en-US" u="sng" dirty="0" smtClean="0">
                <a:solidFill>
                  <a:srgbClr val="002060"/>
                </a:solidFill>
              </a:rPr>
              <a:t>Heartless, Vicious</a:t>
            </a:r>
            <a:endParaRPr lang="en-US" u="sng" dirty="0">
              <a:solidFill>
                <a:srgbClr val="002060"/>
              </a:solidFill>
            </a:endParaRPr>
          </a:p>
        </p:txBody>
      </p:sp>
      <p:sp>
        <p:nvSpPr>
          <p:cNvPr id="3" name="Content Placeholder 2"/>
          <p:cNvSpPr>
            <a:spLocks noGrp="1"/>
          </p:cNvSpPr>
          <p:nvPr>
            <p:ph sz="half" idx="1"/>
          </p:nvPr>
        </p:nvSpPr>
        <p:spPr>
          <a:xfrm>
            <a:off x="0" y="685800"/>
            <a:ext cx="4572000" cy="6172200"/>
          </a:xfrm>
        </p:spPr>
        <p:txBody>
          <a:bodyPr>
            <a:normAutofit fontScale="77500" lnSpcReduction="20000"/>
          </a:bodyPr>
          <a:lstStyle/>
          <a:p>
            <a:r>
              <a:rPr lang="en-US" dirty="0" smtClean="0"/>
              <a:t>“Caiaphas belonged to the Sadducees, some of whom were now the most desperate enemies of Jesus. He himself, though wanting in force of character, was fully as severe, heartless, and unscrupulous as was Annas. He would leave no means </a:t>
            </a:r>
            <a:r>
              <a:rPr lang="en-US" sz="2600" dirty="0" smtClean="0"/>
              <a:t>untried</a:t>
            </a:r>
            <a:r>
              <a:rPr lang="en-US" dirty="0" smtClean="0"/>
              <a:t> to destroy Jesus. It was now early morning, and very dark; by the light of torches and lanterns the armed band with their prisoner proceeded to the high priest's palace. Here, while the members of the Sanhedrin were coming together, Annas and Caiaphas again questioned Jesus, but without success. When the council had assembled in the judgment hall, Caiaphas took his seat as presiding officer.”</a:t>
            </a:r>
          </a:p>
          <a:p>
            <a:r>
              <a:rPr lang="en-US" dirty="0" smtClean="0"/>
              <a:t>DA, pg. 703</a:t>
            </a:r>
          </a:p>
          <a:p>
            <a:endParaRPr lang="en-US" dirty="0"/>
          </a:p>
        </p:txBody>
      </p:sp>
      <p:pic>
        <p:nvPicPr>
          <p:cNvPr id="3074" name="Picture 2" descr="C:\Users\Dad\Contacts\Downloads\images (58).jpg"/>
          <p:cNvPicPr>
            <a:picLocks noGrp="1" noChangeAspect="1" noChangeArrowheads="1"/>
          </p:cNvPicPr>
          <p:nvPr>
            <p:ph sz="half" idx="2"/>
          </p:nvPr>
        </p:nvPicPr>
        <p:blipFill>
          <a:blip r:embed="rId2" cstate="print"/>
          <a:srcRect/>
          <a:stretch>
            <a:fillRect/>
          </a:stretch>
        </p:blipFill>
        <p:spPr bwMode="auto">
          <a:xfrm>
            <a:off x="4572000" y="0"/>
            <a:ext cx="4572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2060"/>
                </a:solidFill>
              </a:rPr>
              <a:t>Furious and Hell Bent</a:t>
            </a:r>
            <a:endParaRPr lang="en-US" u="sng" dirty="0">
              <a:solidFill>
                <a:srgbClr val="002060"/>
              </a:solidFill>
            </a:endParaRPr>
          </a:p>
        </p:txBody>
      </p:sp>
      <p:sp>
        <p:nvSpPr>
          <p:cNvPr id="3" name="Content Placeholder 2"/>
          <p:cNvSpPr>
            <a:spLocks noGrp="1"/>
          </p:cNvSpPr>
          <p:nvPr>
            <p:ph sz="half" idx="1"/>
          </p:nvPr>
        </p:nvSpPr>
        <p:spPr>
          <a:xfrm>
            <a:off x="0" y="533400"/>
            <a:ext cx="4572000" cy="6705600"/>
          </a:xfrm>
        </p:spPr>
        <p:txBody>
          <a:bodyPr>
            <a:normAutofit fontScale="77500" lnSpcReduction="20000"/>
          </a:bodyPr>
          <a:lstStyle/>
          <a:p>
            <a:r>
              <a:rPr lang="en-US" dirty="0" smtClean="0"/>
              <a:t>“And </a:t>
            </a:r>
            <a:r>
              <a:rPr lang="en-US" dirty="0"/>
              <a:t>they that had laid hold on Jesus led </a:t>
            </a:r>
            <a:r>
              <a:rPr lang="en-US" dirty="0" smtClean="0"/>
              <a:t>him </a:t>
            </a:r>
            <a:r>
              <a:rPr lang="en-US" dirty="0"/>
              <a:t>away to Caiaphas the high priest, where the scribes and the elders were assembled</a:t>
            </a:r>
            <a:r>
              <a:rPr lang="en-US" dirty="0" smtClean="0"/>
              <a:t>. </a:t>
            </a:r>
            <a:r>
              <a:rPr lang="en-US" dirty="0"/>
              <a:t> But Peter followed him afar off unto the high priest's palace, and went in, and sat with the servants, to see the end</a:t>
            </a:r>
            <a:r>
              <a:rPr lang="en-US" dirty="0" smtClean="0"/>
              <a:t>. </a:t>
            </a:r>
            <a:r>
              <a:rPr lang="en-US" dirty="0"/>
              <a:t> Now the chief priests, and elders, and all the council, sought false witness against Jesus, to put him to </a:t>
            </a:r>
            <a:r>
              <a:rPr lang="en-US" dirty="0" smtClean="0"/>
              <a:t>death; But </a:t>
            </a:r>
            <a:r>
              <a:rPr lang="en-US" dirty="0"/>
              <a:t>found none: yea, though many false witnesses came, </a:t>
            </a:r>
            <a:r>
              <a:rPr lang="en-US" dirty="0" smtClean="0"/>
              <a:t>yet </a:t>
            </a:r>
            <a:r>
              <a:rPr lang="en-US" dirty="0"/>
              <a:t>found they none. At the last came two false </a:t>
            </a:r>
            <a:r>
              <a:rPr lang="en-US" dirty="0" smtClean="0"/>
              <a:t>witnesses,</a:t>
            </a:r>
            <a:r>
              <a:rPr lang="en-US" dirty="0" smtClean="0"/>
              <a:t> </a:t>
            </a:r>
            <a:r>
              <a:rPr lang="en-US" dirty="0" smtClean="0"/>
              <a:t>And </a:t>
            </a:r>
            <a:r>
              <a:rPr lang="en-US" dirty="0"/>
              <a:t>said, This </a:t>
            </a:r>
            <a:r>
              <a:rPr lang="en-US" dirty="0" smtClean="0"/>
              <a:t>fellow </a:t>
            </a:r>
            <a:r>
              <a:rPr lang="en-US" dirty="0"/>
              <a:t>said, I am able to destroy the temple of God, and to build it in three days</a:t>
            </a:r>
            <a:r>
              <a:rPr lang="en-US" dirty="0" smtClean="0"/>
              <a:t>.</a:t>
            </a:r>
            <a:r>
              <a:rPr lang="en-US" dirty="0"/>
              <a:t> And the high priest arose, and said unto him, Answerest thou nothing? what </a:t>
            </a:r>
            <a:r>
              <a:rPr lang="en-US" dirty="0" smtClean="0"/>
              <a:t>is </a:t>
            </a:r>
            <a:r>
              <a:rPr lang="en-US" dirty="0"/>
              <a:t>it </a:t>
            </a:r>
            <a:r>
              <a:rPr lang="en-US" dirty="0" smtClean="0"/>
              <a:t>which </a:t>
            </a:r>
            <a:r>
              <a:rPr lang="en-US" dirty="0"/>
              <a:t>these witness against thee</a:t>
            </a:r>
            <a:r>
              <a:rPr lang="en-US" dirty="0" smtClean="0"/>
              <a:t>?</a:t>
            </a:r>
            <a:r>
              <a:rPr lang="en-US" dirty="0" smtClean="0"/>
              <a:t>”</a:t>
            </a:r>
            <a:r>
              <a:rPr lang="en-US" dirty="0" smtClean="0"/>
              <a:t>  </a:t>
            </a:r>
            <a:r>
              <a:rPr lang="en-US" dirty="0" smtClean="0"/>
              <a:t>Matthew 26:57-62</a:t>
            </a:r>
            <a:endParaRPr lang="en-US" dirty="0"/>
          </a:p>
          <a:p>
            <a:endParaRPr lang="en-US" dirty="0"/>
          </a:p>
        </p:txBody>
      </p:sp>
      <p:pic>
        <p:nvPicPr>
          <p:cNvPr id="2050" name="Picture 2" descr="C:\Users\Dad\Contacts\Downloads\images (57).jpg"/>
          <p:cNvPicPr>
            <a:picLocks noGrp="1" noChangeAspect="1" noChangeArrowheads="1"/>
          </p:cNvPicPr>
          <p:nvPr>
            <p:ph sz="half" idx="2"/>
          </p:nvPr>
        </p:nvPicPr>
        <p:blipFill>
          <a:blip r:embed="rId2" cstate="print"/>
          <a:srcRect/>
          <a:stretch>
            <a:fillRect/>
          </a:stretch>
        </p:blipFill>
        <p:spPr bwMode="auto">
          <a:xfrm>
            <a:off x="4572000" y="533400"/>
            <a:ext cx="4572000" cy="6324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latin typeface="Algerian" pitchFamily="82" charset="0"/>
              </a:rPr>
              <a:t>Witnesses</a:t>
            </a:r>
            <a:endParaRPr lang="en-US" u="sng" dirty="0">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a:t>Early in His ministry Christ had said, "Destroy this temple, and in three days I will raise it up." In the figurative language of prophecy, He had thus foretold His own death and resurrection. "He spake of the temple of His body." John 2:19, 21. These words the Jews had understood in a literal sense, as referring to the temple at Jerusalem. Of all that Christ had said, the priests could find nothing to use against </a:t>
            </a:r>
            <a:r>
              <a:rPr lang="en-US" dirty="0" smtClean="0"/>
              <a:t>Him save </a:t>
            </a:r>
            <a:r>
              <a:rPr lang="en-US" dirty="0"/>
              <a:t>this. By misstating these words they hoped to gain an advantage. The Romans had engaged in rebuilding and embellishing the temple, and they took great pride in it; any contempt shown to it would be sure to excite their indignation. Here Romans and Jews, Pharisees and Sadducees, could meet; for all held the temple in great veneration. On this point two witnesses were found whose testimony was not so contradictory as that of the others had been. One of them, who had been bribed to accuse Jesus, declared, "This fellow said, I am able to destroy the temple of God, and to build it in three days." Thus Christ's words were misstated. If they had been reported exactly as He spoke them, they would not have secured His condemnation even by the Sanhedrin. Had Jesus been a mere man, as the Jews claimed, His declaration would only have indicated an unreasonable, boastful spirit, but could not have been construed into blasphemy. Even as misrepresented by the false witnesses, His words contained nothing which would be regarded by the Romans as a crime worthy of death</a:t>
            </a:r>
            <a:r>
              <a:rPr lang="en-US" dirty="0" smtClean="0"/>
              <a:t>.”  DA, pgs. 705, 706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2614</TotalTime>
  <Words>2274</Words>
  <Application>Microsoft Office PowerPoint</Application>
  <PresentationFormat>On-screen Show (4:3)</PresentationFormat>
  <Paragraphs>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Final Scenes, pt. 14</vt:lpstr>
      <vt:lpstr>A Thoughtful Hour</vt:lpstr>
      <vt:lpstr>Appointed by Rome!</vt:lpstr>
      <vt:lpstr>At This Point</vt:lpstr>
      <vt:lpstr>Jn. 11:47-53</vt:lpstr>
      <vt:lpstr>The man!</vt:lpstr>
      <vt:lpstr>Heartless, Vicious</vt:lpstr>
      <vt:lpstr>Furious and Hell Bent</vt:lpstr>
      <vt:lpstr>Witnesses</vt:lpstr>
      <vt:lpstr>Trying to Trap Him</vt:lpstr>
      <vt:lpstr>Christ the Lamb</vt:lpstr>
      <vt:lpstr>Christ must Condemn Himself</vt:lpstr>
      <vt:lpstr>Are You the Christ?</vt:lpstr>
      <vt:lpstr>Caiaphas Was Shredded</vt:lpstr>
      <vt:lpstr>Caiaphas Condemned himself</vt:lpstr>
      <vt:lpstr>SDA’s at their finest</vt:lpstr>
      <vt:lpstr>Slide 17</vt:lpstr>
      <vt:lpstr>It Will Happen Again</vt:lpstr>
      <vt:lpstr>Stand</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14</dc:title>
  <dc:creator>Dad</dc:creator>
  <cp:lastModifiedBy>Dad</cp:lastModifiedBy>
  <cp:revision>5</cp:revision>
  <dcterms:created xsi:type="dcterms:W3CDTF">2012-02-02T20:44:47Z</dcterms:created>
  <dcterms:modified xsi:type="dcterms:W3CDTF">2013-03-31T22:34:24Z</dcterms:modified>
</cp:coreProperties>
</file>