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4" r:id="rId2"/>
    <p:sldId id="289" r:id="rId3"/>
    <p:sldId id="291" r:id="rId4"/>
    <p:sldId id="293" r:id="rId5"/>
    <p:sldId id="294" r:id="rId6"/>
    <p:sldId id="295" r:id="rId7"/>
    <p:sldId id="271" r:id="rId8"/>
    <p:sldId id="296" r:id="rId9"/>
    <p:sldId id="297" r:id="rId10"/>
    <p:sldId id="300" r:id="rId11"/>
    <p:sldId id="298" r:id="rId12"/>
    <p:sldId id="299" r:id="rId13"/>
    <p:sldId id="301" r:id="rId14"/>
    <p:sldId id="302" r:id="rId15"/>
    <p:sldId id="303" r:id="rId16"/>
    <p:sldId id="304" r:id="rId17"/>
    <p:sldId id="305" r:id="rId18"/>
    <p:sldId id="306" r:id="rId19"/>
    <p:sldId id="307" r:id="rId20"/>
    <p:sldId id="308" r:id="rId21"/>
    <p:sldId id="309" r:id="rId22"/>
    <p:sldId id="310" r:id="rId23"/>
    <p:sldId id="312" r:id="rId24"/>
    <p:sldId id="313" r:id="rId25"/>
    <p:sldId id="31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00"/>
    <a:srgbClr val="FF00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p:scale>
          <a:sx n="77" d="100"/>
          <a:sy n="77" d="100"/>
        </p:scale>
        <p:origin x="-216"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95827-43F8-4F19-A37F-113BF8BF00B2}" type="datetimeFigureOut">
              <a:rPr lang="en-US" smtClean="0"/>
              <a:pPr/>
              <a:t>6/28/2013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2E19C-96FD-47EB-9627-33D83B6D0B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A288E3-054C-4ECC-8E6F-AD8DD792750D}"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BFD99-FBD8-4F66-909D-8D590DC259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288E3-054C-4ECC-8E6F-AD8DD792750D}"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BFD99-FBD8-4F66-909D-8D590DC259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288E3-054C-4ECC-8E6F-AD8DD792750D}"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BFD99-FBD8-4F66-909D-8D590DC259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288E3-054C-4ECC-8E6F-AD8DD792750D}"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BFD99-FBD8-4F66-909D-8D590DC259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288E3-054C-4ECC-8E6F-AD8DD792750D}"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BFD99-FBD8-4F66-909D-8D590DC259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A288E3-054C-4ECC-8E6F-AD8DD792750D}"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BFD99-FBD8-4F66-909D-8D590DC259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A288E3-054C-4ECC-8E6F-AD8DD792750D}" type="datetimeFigureOut">
              <a:rPr lang="en-US" smtClean="0"/>
              <a:pPr/>
              <a:t>6/28/2013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BFD99-FBD8-4F66-909D-8D590DC259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A288E3-054C-4ECC-8E6F-AD8DD792750D}" type="datetimeFigureOut">
              <a:rPr lang="en-US" smtClean="0"/>
              <a:pPr/>
              <a:t>6/28/2013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BFD99-FBD8-4F66-909D-8D590DC259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288E3-054C-4ECC-8E6F-AD8DD792750D}" type="datetimeFigureOut">
              <a:rPr lang="en-US" smtClean="0"/>
              <a:pPr/>
              <a:t>6/28/2013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BFD99-FBD8-4F66-909D-8D590DC259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288E3-054C-4ECC-8E6F-AD8DD792750D}"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BFD99-FBD8-4F66-909D-8D590DC259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288E3-054C-4ECC-8E6F-AD8DD792750D}"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BFD99-FBD8-4F66-909D-8D590DC259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288E3-054C-4ECC-8E6F-AD8DD792750D}" type="datetimeFigureOut">
              <a:rPr lang="en-US" smtClean="0"/>
              <a:pPr/>
              <a:t>6/28/2013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BFD99-FBD8-4F66-909D-8D590DC259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133600"/>
            <a:ext cx="8229600" cy="1676400"/>
          </a:xfrm>
          <a:ln>
            <a:solidFill>
              <a:schemeClr val="tx2">
                <a:lumMod val="40000"/>
                <a:lumOff val="60000"/>
              </a:schemeClr>
            </a:solidFill>
          </a:ln>
        </p:spPr>
        <p:txBody>
          <a:bodyPr>
            <a:normAutofit/>
          </a:bodyPr>
          <a:lstStyle/>
          <a:p>
            <a:r>
              <a:rPr lang="en-US" sz="5400" dirty="0" smtClean="0">
                <a:solidFill>
                  <a:srgbClr val="0033CC"/>
                </a:solidFill>
                <a:latin typeface="Algerian" pitchFamily="82" charset="0"/>
              </a:rPr>
              <a:t>What is in a Name?</a:t>
            </a:r>
            <a:endParaRPr lang="en-US" sz="5400" dirty="0">
              <a:solidFill>
                <a:srgbClr val="0033CC"/>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33CC"/>
                </a:solidFill>
                <a:latin typeface="Algerian" pitchFamily="82" charset="0"/>
              </a:rPr>
              <a:t>What’s Next?</a:t>
            </a:r>
            <a:endParaRPr lang="en-US" u="sng" dirty="0">
              <a:solidFill>
                <a:srgbClr val="0033CC"/>
              </a:solidFill>
              <a:latin typeface="Algerian" pitchFamily="82" charset="0"/>
            </a:endParaRPr>
          </a:p>
        </p:txBody>
      </p:sp>
      <p:sp>
        <p:nvSpPr>
          <p:cNvPr id="3" name="Content Placeholder 2"/>
          <p:cNvSpPr>
            <a:spLocks noGrp="1"/>
          </p:cNvSpPr>
          <p:nvPr>
            <p:ph idx="1"/>
          </p:nvPr>
        </p:nvSpPr>
        <p:spPr>
          <a:xfrm>
            <a:off x="0" y="1143000"/>
            <a:ext cx="9144000" cy="5715000"/>
          </a:xfrm>
        </p:spPr>
        <p:txBody>
          <a:bodyPr>
            <a:normAutofit/>
          </a:bodyPr>
          <a:lstStyle/>
          <a:p>
            <a:pPr lvl="8">
              <a:buNone/>
            </a:pPr>
            <a:r>
              <a:rPr lang="en-US" sz="2400" dirty="0" smtClean="0">
                <a:solidFill>
                  <a:srgbClr val="FF0000"/>
                </a:solidFill>
              </a:rPr>
              <a:t>8.  A trucking company brings us some books from New York.  At the Georgia/Florida border, the  truck is stopped by local authorities. “We need to keep an eye on an extreme group in Florida that mails out hate literature”.</a:t>
            </a:r>
          </a:p>
          <a:p>
            <a:r>
              <a:rPr lang="en-US" dirty="0" smtClean="0">
                <a:solidFill>
                  <a:srgbClr val="FF0000"/>
                </a:solidFill>
              </a:rPr>
              <a:t>9.  Tallahassee writes, saying that they have gotten complaints.  I told them that I want people to be ready for Jesus when He comes</a:t>
            </a:r>
            <a:r>
              <a:rPr lang="en-US" dirty="0" smtClean="0">
                <a:solidFill>
                  <a:srgbClr val="FF0000"/>
                </a:solidFill>
              </a:rPr>
              <a:t>!!!</a:t>
            </a:r>
          </a:p>
          <a:p>
            <a:r>
              <a:rPr lang="en-US" dirty="0" smtClean="0">
                <a:solidFill>
                  <a:srgbClr val="FF0000"/>
                </a:solidFill>
              </a:rPr>
              <a:t>10.  One man wrote, “If you come to these meetings, you will go home in a box!”  He failed in his mission!</a:t>
            </a:r>
            <a:endParaRPr 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latin typeface="Algerian" pitchFamily="82" charset="0"/>
              </a:rPr>
              <a:t>The Name is Right here!!!</a:t>
            </a:r>
            <a:endParaRPr lang="en-US" u="sng" dirty="0">
              <a:solidFill>
                <a:srgbClr val="00B0F0"/>
              </a:solidFill>
              <a:latin typeface="Algerian" pitchFamily="82" charset="0"/>
            </a:endParaRPr>
          </a:p>
        </p:txBody>
      </p:sp>
      <p:sp>
        <p:nvSpPr>
          <p:cNvPr id="3" name="Content Placeholder 2"/>
          <p:cNvSpPr>
            <a:spLocks noGrp="1"/>
          </p:cNvSpPr>
          <p:nvPr>
            <p:ph idx="1"/>
          </p:nvPr>
        </p:nvSpPr>
        <p:spPr>
          <a:xfrm>
            <a:off x="0" y="1143000"/>
            <a:ext cx="9144000" cy="5715000"/>
          </a:xfrm>
        </p:spPr>
        <p:txBody>
          <a:bodyPr>
            <a:normAutofit/>
          </a:bodyPr>
          <a:lstStyle/>
          <a:p>
            <a:r>
              <a:rPr lang="en-US" sz="2800" dirty="0" smtClean="0">
                <a:solidFill>
                  <a:srgbClr val="009900"/>
                </a:solidFill>
              </a:rPr>
              <a:t> The name I needed was in the Bible all the time.</a:t>
            </a:r>
          </a:p>
          <a:p>
            <a:r>
              <a:rPr lang="en-US" sz="2800" dirty="0" smtClean="0">
                <a:solidFill>
                  <a:srgbClr val="FF0000"/>
                </a:solidFill>
              </a:rPr>
              <a:t> It was the name used to identify Joshua’s Visitor at Jericho.</a:t>
            </a:r>
          </a:p>
          <a:p>
            <a:r>
              <a:rPr lang="en-US" sz="2800" dirty="0" smtClean="0">
                <a:solidFill>
                  <a:srgbClr val="FF0000"/>
                </a:solidFill>
              </a:rPr>
              <a:t>It was Hannah’s encouragement in the face of her enemy.</a:t>
            </a:r>
          </a:p>
          <a:p>
            <a:r>
              <a:rPr lang="en-US" sz="2800" dirty="0" smtClean="0">
                <a:solidFill>
                  <a:srgbClr val="FF0000"/>
                </a:solidFill>
              </a:rPr>
              <a:t>It was the one David invoked as he faced the monster.</a:t>
            </a:r>
          </a:p>
          <a:p>
            <a:r>
              <a:rPr lang="en-US" sz="2800" dirty="0" smtClean="0">
                <a:solidFill>
                  <a:srgbClr val="FF0000"/>
                </a:solidFill>
              </a:rPr>
              <a:t>It was the one invoked by Zerubbabel as he sought to do the work of God. </a:t>
            </a:r>
          </a:p>
          <a:p>
            <a:r>
              <a:rPr lang="en-US" sz="2800" dirty="0" smtClean="0">
                <a:solidFill>
                  <a:srgbClr val="FF0000"/>
                </a:solidFill>
              </a:rPr>
              <a:t>It was cited by Luther as the Reformation was endangered.  </a:t>
            </a:r>
          </a:p>
          <a:p>
            <a:r>
              <a:rPr lang="en-US" sz="2800" dirty="0" smtClean="0">
                <a:solidFill>
                  <a:srgbClr val="FF0000"/>
                </a:solidFill>
              </a:rPr>
              <a:t>It was cited by Ellen White as she saw the final battles of God’s </a:t>
            </a:r>
            <a:r>
              <a:rPr lang="en-US" sz="2800" dirty="0" smtClean="0">
                <a:solidFill>
                  <a:srgbClr val="FF0000"/>
                </a:solidFill>
              </a:rPr>
              <a:t>people.</a:t>
            </a:r>
            <a:endParaRPr lang="en-US" sz="28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The name is Yahweh Tsabaoth</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rmAutofit lnSpcReduction="10000"/>
          </a:bodyPr>
          <a:lstStyle/>
          <a:p>
            <a:r>
              <a:rPr lang="en-US" dirty="0" smtClean="0">
                <a:solidFill>
                  <a:schemeClr val="accent6">
                    <a:lumMod val="75000"/>
                  </a:schemeClr>
                </a:solidFill>
              </a:rPr>
              <a:t>Yahweh Tsabaoth </a:t>
            </a:r>
            <a:r>
              <a:rPr lang="en-US" dirty="0" smtClean="0">
                <a:solidFill>
                  <a:srgbClr val="0033CC"/>
                </a:solidFill>
              </a:rPr>
              <a:t>means the </a:t>
            </a:r>
            <a:r>
              <a:rPr lang="en-US" dirty="0" smtClean="0">
                <a:solidFill>
                  <a:schemeClr val="accent6">
                    <a:lumMod val="75000"/>
                  </a:schemeClr>
                </a:solidFill>
              </a:rPr>
              <a:t>‘Sovereign Commander of the armies of the Universe’.</a:t>
            </a:r>
          </a:p>
          <a:p>
            <a:r>
              <a:rPr lang="en-US" dirty="0" smtClean="0">
                <a:solidFill>
                  <a:srgbClr val="0033CC"/>
                </a:solidFill>
              </a:rPr>
              <a:t>It is translated into English as the LORD of hosts.</a:t>
            </a:r>
          </a:p>
          <a:p>
            <a:r>
              <a:rPr lang="en-US" dirty="0" smtClean="0">
                <a:solidFill>
                  <a:srgbClr val="0033CC"/>
                </a:solidFill>
              </a:rPr>
              <a:t>The first time it appears is in 1Samuel 1:11 when Hannah prayed for a son.</a:t>
            </a:r>
            <a:endParaRPr lang="en-US" dirty="0">
              <a:solidFill>
                <a:srgbClr val="0033CC"/>
              </a:solidFill>
            </a:endParaRPr>
          </a:p>
        </p:txBody>
      </p:sp>
      <p:sp>
        <p:nvSpPr>
          <p:cNvPr id="4" name="Content Placeholder 3"/>
          <p:cNvSpPr>
            <a:spLocks noGrp="1"/>
          </p:cNvSpPr>
          <p:nvPr>
            <p:ph sz="half" idx="2"/>
          </p:nvPr>
        </p:nvSpPr>
        <p:spPr/>
        <p:txBody>
          <a:bodyPr>
            <a:normAutofit lnSpcReduction="10000"/>
          </a:bodyPr>
          <a:lstStyle/>
          <a:p>
            <a:r>
              <a:rPr lang="en-US" dirty="0" smtClean="0">
                <a:solidFill>
                  <a:srgbClr val="0033CC"/>
                </a:solidFill>
              </a:rPr>
              <a:t>“And she vowed a vow, and said, </a:t>
            </a:r>
            <a:r>
              <a:rPr lang="en-US" u="sng" dirty="0" smtClean="0">
                <a:solidFill>
                  <a:srgbClr val="0033CC"/>
                </a:solidFill>
              </a:rPr>
              <a:t>O LORD of hosts</a:t>
            </a:r>
            <a:r>
              <a:rPr lang="en-US" dirty="0" smtClean="0">
                <a:solidFill>
                  <a:srgbClr val="0033CC"/>
                </a:solidFill>
              </a:rPr>
              <a:t>, if thou wilt indeed look on the affliction of thine handmaid, but wilt give unto thine handmaid, and remember me………”</a:t>
            </a:r>
            <a:endParaRPr lang="en-US" dirty="0">
              <a:solidFill>
                <a:srgbClr val="0033C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66"/>
                </a:solidFill>
                <a:latin typeface="Algerian" pitchFamily="82" charset="0"/>
              </a:rPr>
              <a:t>Yahweh Tsabaoth  heard Hannah’s Prayer</a:t>
            </a:r>
            <a:endParaRPr lang="en-US" u="sng" dirty="0">
              <a:solidFill>
                <a:srgbClr val="FF0066"/>
              </a:solidFill>
              <a:latin typeface="Algerian" pitchFamily="82" charset="0"/>
            </a:endParaRPr>
          </a:p>
        </p:txBody>
      </p:sp>
      <p:sp>
        <p:nvSpPr>
          <p:cNvPr id="4" name="Content Placeholder 3"/>
          <p:cNvSpPr>
            <a:spLocks noGrp="1"/>
          </p:cNvSpPr>
          <p:nvPr>
            <p:ph sz="half" idx="2"/>
          </p:nvPr>
        </p:nvSpPr>
        <p:spPr/>
        <p:txBody>
          <a:bodyPr>
            <a:normAutofit fontScale="92500" lnSpcReduction="20000"/>
          </a:bodyPr>
          <a:lstStyle/>
          <a:p>
            <a:r>
              <a:rPr lang="en-US" sz="3000" dirty="0" smtClean="0"/>
              <a:t>God’s people were in complete disarray.</a:t>
            </a:r>
          </a:p>
          <a:p>
            <a:r>
              <a:rPr lang="en-US" sz="3000" dirty="0" smtClean="0"/>
              <a:t>Eli’s sons were polluting the temple services.</a:t>
            </a:r>
          </a:p>
          <a:p>
            <a:r>
              <a:rPr lang="en-US" sz="3000" dirty="0" smtClean="0"/>
              <a:t>It was hard to know anymore where God’s people were.</a:t>
            </a:r>
          </a:p>
          <a:p>
            <a:r>
              <a:rPr lang="en-US" sz="3000" dirty="0" smtClean="0"/>
              <a:t>The Sovereign fought for His child.  </a:t>
            </a:r>
            <a:r>
              <a:rPr lang="en-US" sz="3000" u="sng" dirty="0" smtClean="0">
                <a:solidFill>
                  <a:srgbClr val="FF0066"/>
                </a:solidFill>
              </a:rPr>
              <a:t>With God on our side, we are the majority, no matter what the odds.</a:t>
            </a:r>
          </a:p>
          <a:p>
            <a:endParaRPr lang="en-US" u="sng" dirty="0">
              <a:solidFill>
                <a:srgbClr val="FF0066"/>
              </a:solidFill>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871537" y="1600200"/>
            <a:ext cx="3624263" cy="4572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rPr>
              <a:t>The Battle of Jericho</a:t>
            </a:r>
            <a:endParaRPr lang="en-US" dirty="0">
              <a:solidFill>
                <a:srgbClr val="FF0066"/>
              </a:solidFill>
            </a:endParaRPr>
          </a:p>
        </p:txBody>
      </p:sp>
      <p:sp>
        <p:nvSpPr>
          <p:cNvPr id="3" name="Content Placeholder 2"/>
          <p:cNvSpPr>
            <a:spLocks noGrp="1"/>
          </p:cNvSpPr>
          <p:nvPr>
            <p:ph sz="half" idx="1"/>
          </p:nvPr>
        </p:nvSpPr>
        <p:spPr/>
        <p:txBody>
          <a:bodyPr>
            <a:normAutofit/>
          </a:bodyPr>
          <a:lstStyle/>
          <a:p>
            <a:r>
              <a:rPr lang="en-US" sz="3200" dirty="0" smtClean="0">
                <a:solidFill>
                  <a:srgbClr val="009900"/>
                </a:solidFill>
              </a:rPr>
              <a:t>This took place before Hannah’s plea.  When Christ came to help Joshua, He referred to Himself as ‘tsaba Yahweh’.  With Christ on our side, we can know no defeat.</a:t>
            </a:r>
            <a:endParaRPr lang="en-US" sz="3200" dirty="0">
              <a:solidFill>
                <a:srgbClr val="009900"/>
              </a:solidFill>
            </a:endParaRPr>
          </a:p>
        </p:txBody>
      </p:sp>
      <p:sp>
        <p:nvSpPr>
          <p:cNvPr id="4" name="Content Placeholder 3"/>
          <p:cNvSpPr>
            <a:spLocks noGrp="1"/>
          </p:cNvSpPr>
          <p:nvPr>
            <p:ph sz="half" idx="2"/>
          </p:nvPr>
        </p:nvSpPr>
        <p:spPr/>
        <p:txBody>
          <a:bodyPr/>
          <a:lstStyle/>
          <a:p>
            <a:r>
              <a:rPr lang="en-US" sz="3200" dirty="0" smtClean="0">
                <a:solidFill>
                  <a:srgbClr val="FF0000"/>
                </a:solidFill>
              </a:rPr>
              <a:t>Joshua 5:13-15 “…Joshua went unto Him, and said unto Him, ‘Art Thou for us, or for our adversaries?...As </a:t>
            </a:r>
            <a:r>
              <a:rPr lang="en-US" sz="3200" u="sng" dirty="0" smtClean="0">
                <a:solidFill>
                  <a:srgbClr val="FF0000"/>
                </a:solidFill>
              </a:rPr>
              <a:t>Captain of the host of the LORD</a:t>
            </a:r>
            <a:r>
              <a:rPr lang="en-US" sz="3200" dirty="0" smtClean="0">
                <a:solidFill>
                  <a:srgbClr val="FF0000"/>
                </a:solidFill>
              </a:rPr>
              <a:t> am I now </a:t>
            </a:r>
            <a:r>
              <a:rPr lang="en-US" dirty="0" smtClean="0">
                <a:solidFill>
                  <a:srgbClr val="FF0000"/>
                </a:solidFill>
              </a:rPr>
              <a:t>come.”</a:t>
            </a:r>
            <a:endParaRPr 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Algerian" pitchFamily="82" charset="0"/>
              </a:rPr>
              <a:t>The walls Fell</a:t>
            </a:r>
            <a:endParaRPr lang="en-US" dirty="0">
              <a:solidFill>
                <a:srgbClr val="00B050"/>
              </a:solidFill>
              <a:latin typeface="Algerian" pitchFamily="82" charset="0"/>
            </a:endParaRPr>
          </a:p>
        </p:txBody>
      </p:sp>
      <p:pic>
        <p:nvPicPr>
          <p:cNvPr id="4" name="Content Placeholder 3" descr="44.jpg"/>
          <p:cNvPicPr>
            <a:picLocks noGrp="1" noChangeAspect="1"/>
          </p:cNvPicPr>
          <p:nvPr>
            <p:ph idx="1"/>
          </p:nvPr>
        </p:nvPicPr>
        <p:blipFill>
          <a:blip r:embed="rId2" cstate="print"/>
          <a:stretch>
            <a:fillRect/>
          </a:stretch>
        </p:blipFill>
        <p:spPr>
          <a:xfrm>
            <a:off x="914400" y="1371600"/>
            <a:ext cx="7086600" cy="469503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pitchFamily="18" charset="0"/>
              </a:rPr>
              <a:t>David and Goliath</a:t>
            </a:r>
            <a:endParaRPr lang="en-US" dirty="0">
              <a:solidFill>
                <a:srgbClr val="FF0000"/>
              </a:solidFill>
              <a:latin typeface="Baskerville Old Face" pitchFamily="18" charset="0"/>
            </a:endParaRPr>
          </a:p>
        </p:txBody>
      </p:sp>
      <p:sp>
        <p:nvSpPr>
          <p:cNvPr id="4" name="Content Placeholder 3"/>
          <p:cNvSpPr>
            <a:spLocks noGrp="1"/>
          </p:cNvSpPr>
          <p:nvPr>
            <p:ph sz="half" idx="2"/>
          </p:nvPr>
        </p:nvSpPr>
        <p:spPr/>
        <p:txBody>
          <a:bodyPr/>
          <a:lstStyle/>
          <a:p>
            <a:r>
              <a:rPr lang="en-US" dirty="0" smtClean="0">
                <a:solidFill>
                  <a:srgbClr val="0033CC"/>
                </a:solidFill>
              </a:rPr>
              <a:t>1Samuel 17:45 “Thou comest to me with a sword, and with a spear, and with a shield; but I come to thee in the name of the </a:t>
            </a:r>
            <a:r>
              <a:rPr lang="en-US" u="sng" dirty="0" smtClean="0">
                <a:solidFill>
                  <a:srgbClr val="0033CC"/>
                </a:solidFill>
              </a:rPr>
              <a:t>LORD of hosts,</a:t>
            </a:r>
            <a:r>
              <a:rPr lang="en-US" dirty="0" smtClean="0">
                <a:solidFill>
                  <a:srgbClr val="0033CC"/>
                </a:solidFill>
              </a:rPr>
              <a:t> </a:t>
            </a:r>
            <a:r>
              <a:rPr lang="en-US" u="sng" dirty="0" smtClean="0">
                <a:solidFill>
                  <a:srgbClr val="0033CC"/>
                </a:solidFill>
              </a:rPr>
              <a:t>the God of the armies </a:t>
            </a:r>
            <a:r>
              <a:rPr lang="en-US" dirty="0" smtClean="0">
                <a:solidFill>
                  <a:srgbClr val="0033CC"/>
                </a:solidFill>
              </a:rPr>
              <a:t>of Israel, whom thou hast defied.”</a:t>
            </a:r>
            <a:endParaRPr lang="en-US" dirty="0">
              <a:solidFill>
                <a:srgbClr val="0033CC"/>
              </a:solidFill>
            </a:endParaRPr>
          </a:p>
        </p:txBody>
      </p:sp>
      <p:pic>
        <p:nvPicPr>
          <p:cNvPr id="3075" name="Picture 3"/>
          <p:cNvPicPr>
            <a:picLocks noGrp="1" noChangeAspect="1" noChangeArrowheads="1"/>
          </p:cNvPicPr>
          <p:nvPr>
            <p:ph sz="half" idx="1"/>
          </p:nvPr>
        </p:nvPicPr>
        <p:blipFill>
          <a:blip r:embed="rId2" cstate="print"/>
          <a:srcRect/>
          <a:stretch>
            <a:fillRect/>
          </a:stretch>
        </p:blipFill>
        <p:spPr bwMode="auto">
          <a:xfrm>
            <a:off x="0" y="1143000"/>
            <a:ext cx="4495800" cy="5715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Victory was Assured</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rmAutofit fontScale="85000" lnSpcReduction="10000"/>
          </a:bodyPr>
          <a:lstStyle/>
          <a:p>
            <a:r>
              <a:rPr lang="en-US" dirty="0" smtClean="0">
                <a:solidFill>
                  <a:srgbClr val="00B050"/>
                </a:solidFill>
              </a:rPr>
              <a:t>David invoked the name of Yahweh Tsabaoth when he said that the </a:t>
            </a:r>
            <a:r>
              <a:rPr lang="en-US" u="sng" dirty="0" smtClean="0">
                <a:solidFill>
                  <a:srgbClr val="00B050"/>
                </a:solidFill>
              </a:rPr>
              <a:t>LORD of hosts </a:t>
            </a:r>
            <a:r>
              <a:rPr lang="en-US" dirty="0" smtClean="0">
                <a:solidFill>
                  <a:srgbClr val="00B050"/>
                </a:solidFill>
              </a:rPr>
              <a:t>would fight for him that day.  He fully understood that that name was a reference to the Sovereign Commander of the universe who has never lost a battle!!</a:t>
            </a:r>
            <a:endParaRPr lang="en-US" dirty="0">
              <a:solidFill>
                <a:srgbClr val="00B050"/>
              </a:solidFill>
            </a:endParaRPr>
          </a:p>
        </p:txBody>
      </p:sp>
      <p:sp>
        <p:nvSpPr>
          <p:cNvPr id="4" name="Content Placeholder 3"/>
          <p:cNvSpPr>
            <a:spLocks noGrp="1"/>
          </p:cNvSpPr>
          <p:nvPr>
            <p:ph sz="half" idx="2"/>
          </p:nvPr>
        </p:nvSpPr>
        <p:spPr/>
        <p:txBody>
          <a:bodyPr>
            <a:normAutofit fontScale="85000" lnSpcReduction="10000"/>
          </a:bodyPr>
          <a:lstStyle/>
          <a:p>
            <a:endParaRPr lang="en-US" dirty="0" smtClean="0"/>
          </a:p>
          <a:p>
            <a:r>
              <a:rPr lang="en-US" dirty="0" smtClean="0">
                <a:solidFill>
                  <a:srgbClr val="FF0066"/>
                </a:solidFill>
              </a:rPr>
              <a:t>David referred to the Lord thus throughout the Psalms.  Psalm 46:11 says, “</a:t>
            </a:r>
            <a:r>
              <a:rPr lang="en-US" u="sng" dirty="0" smtClean="0">
                <a:solidFill>
                  <a:srgbClr val="FF0066"/>
                </a:solidFill>
              </a:rPr>
              <a:t>The LORD of hosts </a:t>
            </a:r>
            <a:r>
              <a:rPr lang="en-US" dirty="0" smtClean="0">
                <a:solidFill>
                  <a:srgbClr val="FF0066"/>
                </a:solidFill>
              </a:rPr>
              <a:t>is with us; the God of Jacob is our refuge.”</a:t>
            </a:r>
          </a:p>
          <a:p>
            <a:r>
              <a:rPr lang="en-US" dirty="0" smtClean="0">
                <a:solidFill>
                  <a:srgbClr val="FF0066"/>
                </a:solidFill>
              </a:rPr>
              <a:t>Psalms 24:8,10 says, “Who is this King of glory? The LORD strong and mighty; the LORD mighty in </a:t>
            </a:r>
            <a:r>
              <a:rPr lang="en-US" u="sng" dirty="0" smtClean="0">
                <a:solidFill>
                  <a:srgbClr val="FF0066"/>
                </a:solidFill>
              </a:rPr>
              <a:t>battle…The LORD of hosts</a:t>
            </a:r>
            <a:r>
              <a:rPr lang="en-US" dirty="0" smtClean="0">
                <a:solidFill>
                  <a:srgbClr val="FF0066"/>
                </a:solidFill>
              </a:rPr>
              <a:t>, He is the King of glory.”</a:t>
            </a:r>
            <a:endParaRPr lang="en-US" dirty="0">
              <a:solidFill>
                <a:srgbClr val="FF00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latin typeface="Algerian" pitchFamily="82" charset="0"/>
              </a:rPr>
              <a:t>Zerubbabel and the temple</a:t>
            </a:r>
            <a:endParaRPr lang="en-US" dirty="0">
              <a:solidFill>
                <a:srgbClr val="0033CC"/>
              </a:solidFill>
              <a:latin typeface="Algerian" pitchFamily="82" charset="0"/>
            </a:endParaRPr>
          </a:p>
        </p:txBody>
      </p:sp>
      <p:pic>
        <p:nvPicPr>
          <p:cNvPr id="5" name="Content Placeholder 4" descr="king_solomons_temple3.jpg"/>
          <p:cNvPicPr>
            <a:picLocks noGrp="1" noChangeAspect="1"/>
          </p:cNvPicPr>
          <p:nvPr>
            <p:ph sz="half" idx="1"/>
          </p:nvPr>
        </p:nvPicPr>
        <p:blipFill>
          <a:blip r:embed="rId2" cstate="print"/>
          <a:stretch>
            <a:fillRect/>
          </a:stretch>
        </p:blipFill>
        <p:spPr>
          <a:xfrm>
            <a:off x="457200" y="1600200"/>
            <a:ext cx="4038600" cy="4572000"/>
          </a:xfrm>
        </p:spPr>
      </p:pic>
      <p:pic>
        <p:nvPicPr>
          <p:cNvPr id="6" name="Content Placeholder 5" descr="images.jpg"/>
          <p:cNvPicPr>
            <a:picLocks noGrp="1" noChangeAspect="1"/>
          </p:cNvPicPr>
          <p:nvPr>
            <p:ph sz="half" idx="2"/>
          </p:nvPr>
        </p:nvPicPr>
        <p:blipFill>
          <a:blip r:embed="rId3" cstate="print"/>
          <a:stretch>
            <a:fillRect/>
          </a:stretch>
        </p:blipFill>
        <p:spPr>
          <a:xfrm>
            <a:off x="4953001" y="1600200"/>
            <a:ext cx="3733800" cy="4495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Zerubbabel’s Troubles</a:t>
            </a:r>
            <a:endParaRPr lang="en-US" u="sng"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0066"/>
                </a:solidFill>
              </a:rPr>
              <a:t>Zerubbabel faced manifold difficulties in rebuilding the temple after the Babylonian captivity.  The Samaritans troubled the Jews all during the reconstruction.  The Persians were influenced to halt the work, and apathy set in among God’s people.  This was why it took three decrees to restore the city and the temple.  Ezra, Nehemiah, Haggai, and Zechariah all played a part in the reconstruction of the 2</a:t>
            </a:r>
            <a:r>
              <a:rPr lang="en-US" baseline="30000" dirty="0" smtClean="0">
                <a:solidFill>
                  <a:srgbClr val="FF0066"/>
                </a:solidFill>
              </a:rPr>
              <a:t>nd</a:t>
            </a:r>
            <a:r>
              <a:rPr lang="en-US" dirty="0" smtClean="0">
                <a:solidFill>
                  <a:srgbClr val="FF0066"/>
                </a:solidFill>
              </a:rPr>
              <a:t> temple.</a:t>
            </a:r>
            <a:endParaRPr lang="en-US" dirty="0">
              <a:solidFill>
                <a:srgbClr val="FF00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66"/>
                </a:solidFill>
                <a:latin typeface="GungsuhChe" pitchFamily="49" charset="-127"/>
                <a:ea typeface="GungsuhChe" pitchFamily="49" charset="-127"/>
              </a:rPr>
              <a:t>East Different than West</a:t>
            </a:r>
            <a:endParaRPr lang="en-US" u="sng" dirty="0">
              <a:solidFill>
                <a:srgbClr val="FF0066"/>
              </a:solidFill>
              <a:latin typeface="GungsuhChe" pitchFamily="49" charset="-127"/>
              <a:ea typeface="GungsuhChe" pitchFamily="49" charset="-127"/>
            </a:endParaRPr>
          </a:p>
        </p:txBody>
      </p:sp>
      <p:sp>
        <p:nvSpPr>
          <p:cNvPr id="3" name="Content Placeholder 2"/>
          <p:cNvSpPr>
            <a:spLocks noGrp="1"/>
          </p:cNvSpPr>
          <p:nvPr>
            <p:ph idx="1"/>
          </p:nvPr>
        </p:nvSpPr>
        <p:spPr/>
        <p:txBody>
          <a:bodyPr>
            <a:normAutofit fontScale="92500"/>
          </a:bodyPr>
          <a:lstStyle/>
          <a:p>
            <a:r>
              <a:rPr lang="en-US" dirty="0" smtClean="0">
                <a:solidFill>
                  <a:srgbClr val="0033CC"/>
                </a:solidFill>
                <a:latin typeface="Batang" pitchFamily="18" charset="-127"/>
                <a:ea typeface="Batang" pitchFamily="18" charset="-127"/>
              </a:rPr>
              <a:t>In the Western world, names don’t mean very much.  If searched out, one may find that their name has significance.  This is not true in the culture of the Middle East.  Names hold great significance. Names represent character. One small example would be Jacob.  </a:t>
            </a:r>
          </a:p>
          <a:p>
            <a:r>
              <a:rPr lang="en-US" dirty="0" smtClean="0">
                <a:solidFill>
                  <a:srgbClr val="0033CC"/>
                </a:solidFill>
                <a:latin typeface="Batang" pitchFamily="18" charset="-127"/>
                <a:ea typeface="Batang" pitchFamily="18" charset="-127"/>
              </a:rPr>
              <a:t>Jacob meant deceiver/trickster.</a:t>
            </a:r>
          </a:p>
          <a:p>
            <a:r>
              <a:rPr lang="en-US" dirty="0" smtClean="0">
                <a:solidFill>
                  <a:srgbClr val="0033CC"/>
                </a:solidFill>
                <a:latin typeface="Batang" pitchFamily="18" charset="-127"/>
                <a:ea typeface="Batang" pitchFamily="18" charset="-127"/>
              </a:rPr>
              <a:t>Israel meant prince with God.</a:t>
            </a:r>
            <a:endParaRPr lang="en-US" dirty="0">
              <a:solidFill>
                <a:srgbClr val="0033CC"/>
              </a:solidFill>
              <a:latin typeface="Batang" pitchFamily="18" charset="-127"/>
              <a:ea typeface="Batang" pitchFamily="18" charset="-12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33CC"/>
                </a:solidFill>
              </a:rPr>
              <a:t>Word’s of Encouragement</a:t>
            </a:r>
            <a:endParaRPr lang="en-US" u="sng" dirty="0">
              <a:solidFill>
                <a:srgbClr val="0033CC"/>
              </a:solidFill>
            </a:endParaRPr>
          </a:p>
        </p:txBody>
      </p:sp>
      <p:sp>
        <p:nvSpPr>
          <p:cNvPr id="3" name="Content Placeholder 2"/>
          <p:cNvSpPr>
            <a:spLocks noGrp="1"/>
          </p:cNvSpPr>
          <p:nvPr>
            <p:ph idx="1"/>
          </p:nvPr>
        </p:nvSpPr>
        <p:spPr/>
        <p:txBody>
          <a:bodyPr>
            <a:normAutofit fontScale="25000" lnSpcReduction="20000"/>
          </a:bodyPr>
          <a:lstStyle/>
          <a:p>
            <a:r>
              <a:rPr lang="en-US" sz="8000" dirty="0" smtClean="0"/>
              <a:t>Zechariah invoked Yahweh Tsabaoth to fight for Zerubbabel.  Notice: “Not by might, nor by power, but by My Spirit,” saith </a:t>
            </a:r>
            <a:r>
              <a:rPr lang="en-US" sz="8000" u="sng" dirty="0" smtClean="0">
                <a:solidFill>
                  <a:srgbClr val="FF0000"/>
                </a:solidFill>
              </a:rPr>
              <a:t>the LORD of hosts.  </a:t>
            </a:r>
            <a:r>
              <a:rPr lang="en-US" sz="8000" dirty="0" smtClean="0">
                <a:solidFill>
                  <a:srgbClr val="002060"/>
                </a:solidFill>
              </a:rPr>
              <a:t>“Who art thou, o great mountain? Before Zerubbabel, thou shalt become a plain and he shall bring forth the headstone thereof with shouting, crying grace, grace, unto it.”  Zechariah 4:6</a:t>
            </a:r>
          </a:p>
          <a:p>
            <a:r>
              <a:rPr lang="en-US" sz="9600" dirty="0" smtClean="0">
                <a:solidFill>
                  <a:srgbClr val="009900"/>
                </a:solidFill>
              </a:rPr>
              <a:t>“Throughout the history of God's people great mountains of difficulty, apparently insurmountable, have loomed up before those who were trying to carry out the purposes of Heaven. Such obstacles are permitted by the Lord as a test of faith. When we are hedged about on every side, this is the time above all others to trust in God and in the power of His Spirit. The exercise of a living faith means an increase of spiritual strength and the development of an unfaltering trust. It is thus that the soul becomes a conquering power. Before the demand of faith, the obstacles placed by Satan across the pathway of the Christian will disappear; for the powers of heaven will come to his aid. "Nothing shall be impossible unto you." Matthew 17:20.”  PK, pg. 594,595</a:t>
            </a:r>
            <a:endParaRPr lang="en-US" sz="9600" dirty="0">
              <a:solidFill>
                <a:srgbClr val="0099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1500’s</a:t>
            </a:r>
            <a:endParaRPr lang="en-US" dirty="0">
              <a:solidFill>
                <a:srgbClr val="FF0000"/>
              </a:solidFill>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a:effectLst/>
        </p:spPr>
      </p:pic>
      <p:pic>
        <p:nvPicPr>
          <p:cNvPr id="1027" name="Picture 3"/>
          <p:cNvPicPr>
            <a:picLocks noGrp="1" noChangeAspect="1" noChangeArrowheads="1"/>
          </p:cNvPicPr>
          <p:nvPr>
            <p:ph sz="half" idx="1"/>
          </p:nvPr>
        </p:nvPicPr>
        <p:blipFill>
          <a:blip r:embed="rId3" cstate="print"/>
          <a:srcRect/>
          <a:stretch>
            <a:fillRect/>
          </a:stretch>
        </p:blipFill>
        <p:spPr bwMode="auto">
          <a:xfrm>
            <a:off x="0" y="1143000"/>
            <a:ext cx="4572000" cy="5715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Luther and the Protestant Princes </a:t>
            </a:r>
            <a:endParaRPr lang="en-US" u="sng" dirty="0">
              <a:solidFill>
                <a:srgbClr val="00B050"/>
              </a:solidFill>
            </a:endParaRPr>
          </a:p>
        </p:txBody>
      </p:sp>
      <p:sp>
        <p:nvSpPr>
          <p:cNvPr id="3" name="Content Placeholder 2"/>
          <p:cNvSpPr>
            <a:spLocks noGrp="1"/>
          </p:cNvSpPr>
          <p:nvPr>
            <p:ph sz="half" idx="1"/>
          </p:nvPr>
        </p:nvSpPr>
        <p:spPr/>
        <p:txBody>
          <a:bodyPr>
            <a:normAutofit fontScale="62500" lnSpcReduction="20000"/>
          </a:bodyPr>
          <a:lstStyle/>
          <a:p>
            <a:r>
              <a:rPr lang="en-US" sz="2900" dirty="0" smtClean="0">
                <a:solidFill>
                  <a:srgbClr val="0033CC"/>
                </a:solidFill>
              </a:rPr>
              <a:t>The Reformer answered: "Since your most serene majesty and your high mightinesses require from me a clear, simple, and precise answer, I will give you one, and it is this: I cannot submit my faith either to the pope or to the councils, because it is clear as the day that they have frequently erred and contradicted each other. Unless therefore I am convinced by the testimony of Scripture or by the clearest reasoning, unless I am persuaded by means of the passages I have quoted, and unless they thus render my conscience bound by the word of God, I cannot and I will not retract, for it is unsafe for a Christian to speak against his conscience. Here I stand, I can do no other; may God help me. Amen." --Ibid., b. 7, ch. 8. </a:t>
            </a:r>
          </a:p>
        </p:txBody>
      </p:sp>
      <p:sp>
        <p:nvSpPr>
          <p:cNvPr id="4" name="Content Placeholder 3"/>
          <p:cNvSpPr>
            <a:spLocks noGrp="1"/>
          </p:cNvSpPr>
          <p:nvPr>
            <p:ph sz="half" idx="2"/>
          </p:nvPr>
        </p:nvSpPr>
        <p:spPr/>
        <p:txBody>
          <a:bodyPr>
            <a:normAutofit fontScale="62500" lnSpcReduction="20000"/>
          </a:bodyPr>
          <a:lstStyle/>
          <a:p>
            <a:r>
              <a:rPr lang="en-US" sz="3800" dirty="0" smtClean="0">
                <a:solidFill>
                  <a:srgbClr val="0033CC"/>
                </a:solidFill>
              </a:rPr>
              <a:t>Thus stood this righteous man upon the sure foundation of the word of God. The light of heaven illuminated his countenance. His greatness and purity of character, his peace and joy of heart, were manifest to all as he testified against the power of error and witnessed to the superiority of that faith that overcomes the world. </a:t>
            </a:r>
          </a:p>
          <a:p>
            <a:r>
              <a:rPr lang="en-US" sz="3800" dirty="0" smtClean="0">
                <a:solidFill>
                  <a:srgbClr val="0033CC"/>
                </a:solidFill>
              </a:rPr>
              <a:t>Great Controversy, page 160</a:t>
            </a:r>
          </a:p>
          <a:p>
            <a:endParaRPr lang="en-US" dirty="0" smtClean="0">
              <a:solidFill>
                <a:srgbClr val="0033CC"/>
              </a:solidFill>
            </a:endParaRPr>
          </a:p>
          <a:p>
            <a:endParaRPr lang="en-US" dirty="0">
              <a:solidFill>
                <a:srgbClr val="0033C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cstate="print"/>
          <a:srcRect/>
          <a:stretch>
            <a:fillRect/>
          </a:stretch>
        </p:blipFill>
        <p:spPr bwMode="auto">
          <a:xfrm>
            <a:off x="0" y="1371600"/>
            <a:ext cx="9144000" cy="5486399"/>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latin typeface="Algerian" pitchFamily="82" charset="0"/>
              </a:rPr>
              <a:t>Augsburg 1530</a:t>
            </a:r>
            <a:endParaRPr lang="en-US" u="sng" dirty="0">
              <a:latin typeface="Algerian" pitchFamily="82" charset="0"/>
            </a:endParaRPr>
          </a:p>
        </p:txBody>
      </p:sp>
      <p:sp>
        <p:nvSpPr>
          <p:cNvPr id="4" name="Content Placeholder 3"/>
          <p:cNvSpPr>
            <a:spLocks noGrp="1"/>
          </p:cNvSpPr>
          <p:nvPr>
            <p:ph sz="half" idx="2"/>
          </p:nvPr>
        </p:nvSpPr>
        <p:spPr>
          <a:xfrm>
            <a:off x="1066800" y="1600200"/>
            <a:ext cx="7620000" cy="4525963"/>
          </a:xfrm>
        </p:spPr>
        <p:txBody>
          <a:bodyPr>
            <a:noAutofit/>
          </a:bodyPr>
          <a:lstStyle/>
          <a:p>
            <a:pPr>
              <a:buNone/>
            </a:pPr>
            <a:r>
              <a:rPr lang="en-US" sz="1800" dirty="0" smtClean="0">
                <a:solidFill>
                  <a:srgbClr val="002060"/>
                </a:solidFill>
              </a:rPr>
              <a:t>       The elector set out, with his retinue, for Augsburg. All were acquainted with the dangers that menaced him, and many went forward with gloomy countenance and troubled heart. But Luther, who accompanied them as far as Coburg, revived their sinking faith by singing the hymn, written on that journey, "A strong tower is our God." Many an anxious foreboding was banished, many a heavy heart lightened, at the sound of the inspiring strains.”</a:t>
            </a:r>
          </a:p>
          <a:p>
            <a:r>
              <a:rPr lang="en-US" sz="1800" dirty="0" smtClean="0">
                <a:solidFill>
                  <a:srgbClr val="002060"/>
                </a:solidFill>
              </a:rPr>
              <a:t>Great Controversy page  206</a:t>
            </a:r>
            <a:endParaRPr lang="en-US" sz="1800"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A Mighty Fortress</a:t>
            </a:r>
            <a:endParaRPr lang="en-US" u="sng" dirty="0">
              <a:solidFill>
                <a:srgbClr val="FF0000"/>
              </a:solidFill>
            </a:endParaRPr>
          </a:p>
        </p:txBody>
      </p:sp>
      <p:sp>
        <p:nvSpPr>
          <p:cNvPr id="3" name="Content Placeholder 2"/>
          <p:cNvSpPr>
            <a:spLocks noGrp="1"/>
          </p:cNvSpPr>
          <p:nvPr>
            <p:ph idx="1"/>
          </p:nvPr>
        </p:nvSpPr>
        <p:spPr>
          <a:xfrm>
            <a:off x="457200" y="1600200"/>
            <a:ext cx="10287000" cy="4525963"/>
          </a:xfrm>
        </p:spPr>
        <p:txBody>
          <a:bodyPr>
            <a:noAutofit/>
          </a:bodyPr>
          <a:lstStyle/>
          <a:p>
            <a:r>
              <a:rPr lang="en-US" sz="1600" dirty="0" smtClean="0">
                <a:solidFill>
                  <a:srgbClr val="009900"/>
                </a:solidFill>
              </a:rPr>
              <a:t>A mighty fortress is our God, a bulwark never failing;</a:t>
            </a:r>
            <a:br>
              <a:rPr lang="en-US" sz="1600" dirty="0" smtClean="0">
                <a:solidFill>
                  <a:srgbClr val="009900"/>
                </a:solidFill>
              </a:rPr>
            </a:br>
            <a:r>
              <a:rPr lang="en-US" sz="1600" dirty="0" smtClean="0">
                <a:solidFill>
                  <a:srgbClr val="009900"/>
                </a:solidFill>
              </a:rPr>
              <a:t>Our helper He, amid the flood of mortal ills prevailing:</a:t>
            </a:r>
            <a:br>
              <a:rPr lang="en-US" sz="1600" dirty="0" smtClean="0">
                <a:solidFill>
                  <a:srgbClr val="009900"/>
                </a:solidFill>
              </a:rPr>
            </a:br>
            <a:r>
              <a:rPr lang="en-US" sz="1600" dirty="0" smtClean="0">
                <a:solidFill>
                  <a:srgbClr val="009900"/>
                </a:solidFill>
              </a:rPr>
              <a:t>For still our ancient foe doth seek to work us woe;</a:t>
            </a:r>
            <a:br>
              <a:rPr lang="en-US" sz="1600" dirty="0" smtClean="0">
                <a:solidFill>
                  <a:srgbClr val="009900"/>
                </a:solidFill>
              </a:rPr>
            </a:br>
            <a:r>
              <a:rPr lang="en-US" sz="1600" dirty="0" smtClean="0">
                <a:solidFill>
                  <a:srgbClr val="009900"/>
                </a:solidFill>
              </a:rPr>
              <a:t>His craft and power are great, and, armed with cruel hate,</a:t>
            </a:r>
            <a:br>
              <a:rPr lang="en-US" sz="1600" dirty="0" smtClean="0">
                <a:solidFill>
                  <a:srgbClr val="009900"/>
                </a:solidFill>
              </a:rPr>
            </a:br>
            <a:r>
              <a:rPr lang="en-US" sz="1600" dirty="0" smtClean="0">
                <a:solidFill>
                  <a:srgbClr val="009900"/>
                </a:solidFill>
              </a:rPr>
              <a:t>On earth is not his equal.</a:t>
            </a:r>
          </a:p>
          <a:p>
            <a:r>
              <a:rPr lang="en-US" sz="1600" dirty="0" smtClean="0">
                <a:solidFill>
                  <a:srgbClr val="009900"/>
                </a:solidFill>
              </a:rPr>
              <a:t>Did we in our own strength confide, our striving would be losing;</a:t>
            </a:r>
            <a:br>
              <a:rPr lang="en-US" sz="1600" dirty="0" smtClean="0">
                <a:solidFill>
                  <a:srgbClr val="009900"/>
                </a:solidFill>
              </a:rPr>
            </a:br>
            <a:r>
              <a:rPr lang="en-US" sz="1600" dirty="0" smtClean="0">
                <a:solidFill>
                  <a:srgbClr val="009900"/>
                </a:solidFill>
              </a:rPr>
              <a:t>Were not the right Man on our side, the Man of God’s own choosing:</a:t>
            </a:r>
            <a:br>
              <a:rPr lang="en-US" sz="1600" dirty="0" smtClean="0">
                <a:solidFill>
                  <a:srgbClr val="009900"/>
                </a:solidFill>
              </a:rPr>
            </a:br>
            <a:r>
              <a:rPr lang="en-US" sz="1600" dirty="0" smtClean="0">
                <a:solidFill>
                  <a:srgbClr val="009900"/>
                </a:solidFill>
              </a:rPr>
              <a:t>Dost ask who that may be? Christ Jesus, it is He;</a:t>
            </a:r>
            <a:br>
              <a:rPr lang="en-US" sz="1600" dirty="0" smtClean="0">
                <a:solidFill>
                  <a:srgbClr val="009900"/>
                </a:solidFill>
              </a:rPr>
            </a:br>
            <a:r>
              <a:rPr lang="en-US" sz="1600" u="sng" dirty="0" smtClean="0">
                <a:solidFill>
                  <a:srgbClr val="009900"/>
                </a:solidFill>
              </a:rPr>
              <a:t>Lord Sabaoth, His Name, from age to age the same,</a:t>
            </a:r>
            <a:br>
              <a:rPr lang="en-US" sz="1600" u="sng" dirty="0" smtClean="0">
                <a:solidFill>
                  <a:srgbClr val="009900"/>
                </a:solidFill>
              </a:rPr>
            </a:br>
            <a:r>
              <a:rPr lang="en-US" sz="1600" u="sng" dirty="0" smtClean="0">
                <a:solidFill>
                  <a:srgbClr val="009900"/>
                </a:solidFill>
              </a:rPr>
              <a:t>And He must win the battle.</a:t>
            </a:r>
          </a:p>
          <a:p>
            <a:r>
              <a:rPr lang="en-US" sz="1600" dirty="0" smtClean="0">
                <a:solidFill>
                  <a:srgbClr val="009900"/>
                </a:solidFill>
              </a:rPr>
              <a:t>And though this world, with devils filled, should threaten to undo us,</a:t>
            </a:r>
            <a:br>
              <a:rPr lang="en-US" sz="1600" dirty="0" smtClean="0">
                <a:solidFill>
                  <a:srgbClr val="009900"/>
                </a:solidFill>
              </a:rPr>
            </a:br>
            <a:r>
              <a:rPr lang="en-US" sz="1600" dirty="0" smtClean="0">
                <a:solidFill>
                  <a:srgbClr val="009900"/>
                </a:solidFill>
              </a:rPr>
              <a:t>We will not fear, for God hath willed His truth to triumph through us:</a:t>
            </a:r>
            <a:br>
              <a:rPr lang="en-US" sz="1600" dirty="0" smtClean="0">
                <a:solidFill>
                  <a:srgbClr val="009900"/>
                </a:solidFill>
              </a:rPr>
            </a:br>
            <a:r>
              <a:rPr lang="en-US" sz="1600" dirty="0" smtClean="0">
                <a:solidFill>
                  <a:srgbClr val="009900"/>
                </a:solidFill>
              </a:rPr>
              <a:t>The Prince of Darkness grim, we tremble not for him;</a:t>
            </a:r>
            <a:br>
              <a:rPr lang="en-US" sz="1600" dirty="0" smtClean="0">
                <a:solidFill>
                  <a:srgbClr val="009900"/>
                </a:solidFill>
              </a:rPr>
            </a:br>
            <a:r>
              <a:rPr lang="en-US" sz="1600" dirty="0" smtClean="0">
                <a:solidFill>
                  <a:srgbClr val="009900"/>
                </a:solidFill>
              </a:rPr>
              <a:t>His rage we can endure, for lo, his doom is sure,</a:t>
            </a:r>
            <a:br>
              <a:rPr lang="en-US" sz="1600" dirty="0" smtClean="0">
                <a:solidFill>
                  <a:srgbClr val="009900"/>
                </a:solidFill>
              </a:rPr>
            </a:br>
            <a:r>
              <a:rPr lang="en-US" sz="1600" dirty="0" smtClean="0">
                <a:solidFill>
                  <a:srgbClr val="009900"/>
                </a:solidFill>
              </a:rPr>
              <a:t>One little word shall fell him.</a:t>
            </a:r>
          </a:p>
          <a:p>
            <a:r>
              <a:rPr lang="en-US" sz="1600" dirty="0" smtClean="0">
                <a:solidFill>
                  <a:srgbClr val="009900"/>
                </a:solidFill>
              </a:rPr>
              <a:t>That word above all earthly powers, no thanks to them, abideth;</a:t>
            </a:r>
            <a:br>
              <a:rPr lang="en-US" sz="1600" dirty="0" smtClean="0">
                <a:solidFill>
                  <a:srgbClr val="009900"/>
                </a:solidFill>
              </a:rPr>
            </a:br>
            <a:r>
              <a:rPr lang="en-US" sz="1600" dirty="0" smtClean="0">
                <a:solidFill>
                  <a:srgbClr val="009900"/>
                </a:solidFill>
              </a:rPr>
              <a:t>The Spirit and the gifts are ours through Him Who with us sideth:</a:t>
            </a:r>
            <a:br>
              <a:rPr lang="en-US" sz="1600" dirty="0" smtClean="0">
                <a:solidFill>
                  <a:srgbClr val="009900"/>
                </a:solidFill>
              </a:rPr>
            </a:br>
            <a:r>
              <a:rPr lang="en-US" sz="1600" dirty="0" smtClean="0">
                <a:solidFill>
                  <a:srgbClr val="009900"/>
                </a:solidFill>
              </a:rPr>
              <a:t>Let goods and kindred go, this mortal life also;</a:t>
            </a:r>
            <a:br>
              <a:rPr lang="en-US" sz="1600" dirty="0" smtClean="0">
                <a:solidFill>
                  <a:srgbClr val="009900"/>
                </a:solidFill>
              </a:rPr>
            </a:br>
            <a:r>
              <a:rPr lang="en-US" sz="1600" dirty="0" smtClean="0">
                <a:solidFill>
                  <a:srgbClr val="009900"/>
                </a:solidFill>
              </a:rPr>
              <a:t>The body they may kill: God’s truth abideth still,</a:t>
            </a:r>
            <a:br>
              <a:rPr lang="en-US" sz="1600" dirty="0" smtClean="0">
                <a:solidFill>
                  <a:srgbClr val="009900"/>
                </a:solidFill>
              </a:rPr>
            </a:br>
            <a:r>
              <a:rPr lang="en-US" sz="1600" dirty="0" smtClean="0">
                <a:solidFill>
                  <a:srgbClr val="009900"/>
                </a:solidFill>
              </a:rPr>
              <a:t>His kingdom is forever.</a:t>
            </a:r>
          </a:p>
          <a:p>
            <a:endParaRPr lang="en-US" sz="1800" dirty="0">
              <a:solidFill>
                <a:srgbClr val="0099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u="sng" dirty="0" smtClean="0">
                <a:solidFill>
                  <a:srgbClr val="0070C0"/>
                </a:solidFill>
                <a:latin typeface="Algerian" pitchFamily="82" charset="0"/>
              </a:rPr>
              <a:t>Ellen White Saw the battle</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1066800"/>
            <a:ext cx="8915400" cy="5059363"/>
          </a:xfrm>
        </p:spPr>
        <p:txBody>
          <a:bodyPr>
            <a:normAutofit fontScale="77500" lnSpcReduction="20000"/>
          </a:bodyPr>
          <a:lstStyle/>
          <a:p>
            <a:r>
              <a:rPr lang="en-US" dirty="0" smtClean="0"/>
              <a:t>“His prophetic glance takes in the experience of His servants through all the ages till He shall come the second time. He shows His followers the conflicts they must meet; He reveals the character and plan of the battle. He lays open before them the perils they must encounter, the self-denial that will be required. He desires them to count the cost, that they may not be taken unawares by the enemy. Their warfare is not to be waged against flesh and blood, but "against the principalities, against the powers, against the world rulers of this darkness, against the spiritual hosts of wickedness in the heavenly places." Eph. 6:12, R. V. They are to contend with supernatural forces, but they are assured of supernatural help. </a:t>
            </a:r>
            <a:r>
              <a:rPr lang="en-US" dirty="0" smtClean="0">
                <a:solidFill>
                  <a:schemeClr val="bg1"/>
                </a:solidFill>
              </a:rPr>
              <a:t>All the intelligences of heaven are in this army. And more than angels are in the ranks. The Holy Spirit, the representative of the </a:t>
            </a:r>
            <a:r>
              <a:rPr lang="en-US" u="sng" dirty="0" smtClean="0">
                <a:solidFill>
                  <a:schemeClr val="bg1"/>
                </a:solidFill>
              </a:rPr>
              <a:t>Captain of the Lord's host, comes down to direct the battle</a:t>
            </a:r>
            <a:r>
              <a:rPr lang="en-US" dirty="0" smtClean="0">
                <a:solidFill>
                  <a:schemeClr val="bg1"/>
                </a:solidFill>
              </a:rPr>
              <a:t>.</a:t>
            </a:r>
            <a:r>
              <a:rPr lang="en-US" dirty="0" smtClean="0"/>
              <a:t> </a:t>
            </a:r>
            <a:r>
              <a:rPr lang="en-US" dirty="0" smtClean="0">
                <a:solidFill>
                  <a:schemeClr val="bg1"/>
                </a:solidFill>
              </a:rPr>
              <a:t>Our infirmities may be many, our sins and mistakes grievous; but the grace of God is for all who seek it with contrition. The power of Omnipotence is enlisted in behalf of those who trust in God.”</a:t>
            </a:r>
            <a:r>
              <a:rPr lang="en-US" dirty="0" smtClean="0"/>
              <a:t>  DA, 352</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9900"/>
                </a:solidFill>
                <a:latin typeface="Algerian" pitchFamily="82" charset="0"/>
              </a:rPr>
              <a:t>God’s many names are very significant</a:t>
            </a:r>
            <a:endParaRPr lang="en-US" u="sng" dirty="0">
              <a:solidFill>
                <a:srgbClr val="009900"/>
              </a:solidFill>
              <a:latin typeface="Algerian" pitchFamily="82" charset="0"/>
            </a:endParaRPr>
          </a:p>
        </p:txBody>
      </p:sp>
      <p:sp>
        <p:nvSpPr>
          <p:cNvPr id="3" name="Content Placeholder 2"/>
          <p:cNvSpPr>
            <a:spLocks noGrp="1"/>
          </p:cNvSpPr>
          <p:nvPr>
            <p:ph idx="1"/>
          </p:nvPr>
        </p:nvSpPr>
        <p:spPr/>
        <p:txBody>
          <a:bodyPr/>
          <a:lstStyle/>
          <a:p>
            <a:r>
              <a:rPr lang="en-US" dirty="0" smtClean="0">
                <a:solidFill>
                  <a:srgbClr val="0033CC"/>
                </a:solidFill>
              </a:rPr>
              <a:t>When Moses asked to see God’s glory, the Lord said He would make all His goodness pass before him, and would proclaim His name.  (Exodus 33:18,19)</a:t>
            </a:r>
          </a:p>
          <a:p>
            <a:r>
              <a:rPr lang="en-US" u="sng" dirty="0" smtClean="0">
                <a:solidFill>
                  <a:srgbClr val="0033CC"/>
                </a:solidFill>
              </a:rPr>
              <a:t>When the Lord passed before Moses, He proclaimed His name, and in His name was His character. </a:t>
            </a:r>
          </a:p>
          <a:p>
            <a:r>
              <a:rPr lang="en-US" dirty="0" smtClean="0">
                <a:solidFill>
                  <a:srgbClr val="0033CC"/>
                </a:solidFill>
              </a:rPr>
              <a:t>Exodus 34:5-7 “And the Lord descended in the    </a:t>
            </a:r>
            <a:endParaRPr lang="en-US" dirty="0">
              <a:solidFill>
                <a:srgbClr val="0033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9900"/>
                </a:solidFill>
              </a:rPr>
              <a:t>Names Represent Character</a:t>
            </a:r>
            <a:endParaRPr lang="en-US" u="sng" dirty="0">
              <a:solidFill>
                <a:srgbClr val="009900"/>
              </a:solidFill>
            </a:endParaRPr>
          </a:p>
        </p:txBody>
      </p:sp>
      <p:sp>
        <p:nvSpPr>
          <p:cNvPr id="3" name="Content Placeholder 2"/>
          <p:cNvSpPr>
            <a:spLocks noGrp="1"/>
          </p:cNvSpPr>
          <p:nvPr>
            <p:ph idx="1"/>
          </p:nvPr>
        </p:nvSpPr>
        <p:spPr/>
        <p:txBody>
          <a:bodyPr/>
          <a:lstStyle/>
          <a:p>
            <a:r>
              <a:rPr lang="en-US" dirty="0" smtClean="0">
                <a:solidFill>
                  <a:srgbClr val="0033CC"/>
                </a:solidFill>
              </a:rPr>
              <a:t>cloud, and stood with him there, </a:t>
            </a:r>
            <a:r>
              <a:rPr lang="en-US" u="sng" dirty="0" smtClean="0">
                <a:solidFill>
                  <a:srgbClr val="0033CC"/>
                </a:solidFill>
              </a:rPr>
              <a:t>and proclaimed the name of the Lord</a:t>
            </a:r>
            <a:r>
              <a:rPr lang="en-US" dirty="0" smtClean="0">
                <a:solidFill>
                  <a:srgbClr val="0033CC"/>
                </a:solidFill>
              </a:rPr>
              <a:t>…The Lord, the Lord God, merciful and gracious, longsuffering, and abundant in goodness and in truth.  Keeping mercy  for thousands, forgiving iniquity and transgression and sin, and that will by no means clear the guilty”………………………………………………</a:t>
            </a:r>
            <a:endParaRPr lang="en-US" dirty="0">
              <a:solidFill>
                <a:srgbClr val="0033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chemeClr val="accent2">
                    <a:lumMod val="75000"/>
                  </a:schemeClr>
                </a:solidFill>
                <a:latin typeface="Algerian" pitchFamily="82" charset="0"/>
              </a:rPr>
              <a:t>God’s many names reveal this!</a:t>
            </a:r>
            <a:endParaRPr lang="en-US" u="sng" dirty="0">
              <a:solidFill>
                <a:schemeClr val="accent2">
                  <a:lumMod val="75000"/>
                </a:schemeClr>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r>
              <a:rPr lang="en-US" dirty="0" smtClean="0"/>
              <a:t>1. </a:t>
            </a:r>
            <a:r>
              <a:rPr lang="en-US" u="sng" dirty="0" smtClean="0">
                <a:solidFill>
                  <a:srgbClr val="009900"/>
                </a:solidFill>
              </a:rPr>
              <a:t>Elohim</a:t>
            </a:r>
            <a:r>
              <a:rPr lang="en-US" dirty="0" smtClean="0"/>
              <a:t>-</a:t>
            </a:r>
            <a:r>
              <a:rPr lang="en-US" dirty="0" smtClean="0">
                <a:solidFill>
                  <a:srgbClr val="009900"/>
                </a:solidFill>
              </a:rPr>
              <a:t> </a:t>
            </a:r>
            <a:r>
              <a:rPr lang="en-US" dirty="0" smtClean="0">
                <a:solidFill>
                  <a:srgbClr val="002060"/>
                </a:solidFill>
              </a:rPr>
              <a:t>God’s first name in </a:t>
            </a:r>
            <a:r>
              <a:rPr lang="en-US" b="1" i="1" u="sng" dirty="0" smtClean="0">
                <a:solidFill>
                  <a:srgbClr val="002060"/>
                </a:solidFill>
              </a:rPr>
              <a:t>Genesis 1</a:t>
            </a:r>
            <a:r>
              <a:rPr lang="en-US" dirty="0" smtClean="0">
                <a:solidFill>
                  <a:srgbClr val="002060"/>
                </a:solidFill>
              </a:rPr>
              <a:t> means</a:t>
            </a:r>
            <a:r>
              <a:rPr lang="en-US" dirty="0" smtClean="0">
                <a:solidFill>
                  <a:srgbClr val="009900"/>
                </a:solidFill>
              </a:rPr>
              <a:t> ‘</a:t>
            </a:r>
            <a:r>
              <a:rPr lang="en-US" u="sng" dirty="0" smtClean="0">
                <a:solidFill>
                  <a:srgbClr val="009900"/>
                </a:solidFill>
              </a:rPr>
              <a:t>the mighty covenant maker, the One who always keeps His promises’.  Elohim is plural</a:t>
            </a:r>
            <a:r>
              <a:rPr lang="en-US" u="sng" dirty="0" smtClean="0">
                <a:solidFill>
                  <a:srgbClr val="009900"/>
                </a:solidFill>
              </a:rPr>
              <a:t>!  </a:t>
            </a:r>
            <a:r>
              <a:rPr lang="en-US" dirty="0" smtClean="0">
                <a:solidFill>
                  <a:srgbClr val="009900"/>
                </a:solidFill>
              </a:rPr>
              <a:t>In KJV</a:t>
            </a:r>
            <a:r>
              <a:rPr lang="en-US" dirty="0" smtClean="0">
                <a:solidFill>
                  <a:srgbClr val="009900"/>
                </a:solidFill>
              </a:rPr>
              <a:t>, </a:t>
            </a:r>
            <a:r>
              <a:rPr lang="en-US" dirty="0" err="1" smtClean="0">
                <a:solidFill>
                  <a:srgbClr val="009900"/>
                </a:solidFill>
              </a:rPr>
              <a:t>Elohim</a:t>
            </a:r>
            <a:r>
              <a:rPr lang="en-US" dirty="0" smtClean="0">
                <a:solidFill>
                  <a:srgbClr val="009900"/>
                </a:solidFill>
              </a:rPr>
              <a:t> is translated God.</a:t>
            </a:r>
            <a:endParaRPr lang="en-US" dirty="0" smtClean="0">
              <a:solidFill>
                <a:srgbClr val="009900"/>
              </a:solidFill>
            </a:endParaRPr>
          </a:p>
          <a:p>
            <a:r>
              <a:rPr lang="en-US" dirty="0" smtClean="0"/>
              <a:t>2. </a:t>
            </a:r>
            <a:r>
              <a:rPr lang="en-US" u="sng" dirty="0" smtClean="0">
                <a:solidFill>
                  <a:srgbClr val="FF0000"/>
                </a:solidFill>
              </a:rPr>
              <a:t>Yahweh</a:t>
            </a:r>
            <a:r>
              <a:rPr lang="en-US" dirty="0" smtClean="0"/>
              <a:t>- </a:t>
            </a:r>
            <a:r>
              <a:rPr lang="en-US" dirty="0" smtClean="0">
                <a:solidFill>
                  <a:schemeClr val="tx2">
                    <a:lumMod val="75000"/>
                  </a:schemeClr>
                </a:solidFill>
              </a:rPr>
              <a:t>God’s next name, found in Genesis 2, means </a:t>
            </a:r>
            <a:r>
              <a:rPr lang="en-US" u="sng" dirty="0" smtClean="0">
                <a:solidFill>
                  <a:srgbClr val="FF0000"/>
                </a:solidFill>
              </a:rPr>
              <a:t>‘the Supreme Being, the I AM, the Sovereign of the Universe’.  Found in Genesis </a:t>
            </a:r>
            <a:r>
              <a:rPr lang="en-US" u="sng" dirty="0" smtClean="0">
                <a:solidFill>
                  <a:srgbClr val="FF0000"/>
                </a:solidFill>
              </a:rPr>
              <a:t>2:4. </a:t>
            </a:r>
            <a:r>
              <a:rPr lang="en-US" dirty="0" smtClean="0">
                <a:solidFill>
                  <a:srgbClr val="FF0000"/>
                </a:solidFill>
              </a:rPr>
              <a:t>In KJV, it is translated LORD.</a:t>
            </a:r>
            <a:endParaRPr lang="en-US" u="sng" dirty="0" smtClean="0">
              <a:solidFill>
                <a:srgbClr val="FF0000"/>
              </a:solidFill>
            </a:endParaRPr>
          </a:p>
          <a:p>
            <a:r>
              <a:rPr lang="en-US" dirty="0" smtClean="0">
                <a:solidFill>
                  <a:schemeClr val="tx1">
                    <a:lumMod val="95000"/>
                    <a:lumOff val="5000"/>
                  </a:schemeClr>
                </a:solidFill>
              </a:rPr>
              <a:t>3. </a:t>
            </a:r>
            <a:r>
              <a:rPr lang="en-US" u="sng" dirty="0" smtClean="0">
                <a:solidFill>
                  <a:srgbClr val="00B0F0"/>
                </a:solidFill>
              </a:rPr>
              <a:t>Adonai</a:t>
            </a:r>
            <a:r>
              <a:rPr lang="en-US" dirty="0" smtClean="0">
                <a:solidFill>
                  <a:schemeClr val="tx1">
                    <a:lumMod val="95000"/>
                    <a:lumOff val="5000"/>
                  </a:schemeClr>
                </a:solidFill>
              </a:rPr>
              <a:t>- God’s next name, found in Genesis 15 means </a:t>
            </a:r>
            <a:r>
              <a:rPr lang="en-US" u="sng" dirty="0" smtClean="0">
                <a:solidFill>
                  <a:srgbClr val="00B0F0"/>
                </a:solidFill>
              </a:rPr>
              <a:t>‘master, owner, or reverent lord</a:t>
            </a:r>
            <a:r>
              <a:rPr lang="en-US" u="sng" dirty="0" smtClean="0">
                <a:solidFill>
                  <a:srgbClr val="00B0F0"/>
                </a:solidFill>
              </a:rPr>
              <a:t>’.  </a:t>
            </a:r>
            <a:r>
              <a:rPr lang="en-US" dirty="0" smtClean="0">
                <a:solidFill>
                  <a:srgbClr val="00B0F0"/>
                </a:solidFill>
              </a:rPr>
              <a:t>IN KJV, it is translated Lord.</a:t>
            </a:r>
            <a:endParaRPr lang="en-US" u="sng" dirty="0" smtClean="0">
              <a:solidFill>
                <a:srgbClr val="00B0F0"/>
              </a:solidFill>
            </a:endParaRPr>
          </a:p>
          <a:p>
            <a:endParaRPr lang="en-US" u="sng"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Name equals Character</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4. </a:t>
            </a:r>
            <a:r>
              <a:rPr lang="en-US" u="sng" dirty="0" smtClean="0">
                <a:solidFill>
                  <a:srgbClr val="009900"/>
                </a:solidFill>
              </a:rPr>
              <a:t>El Ra’i</a:t>
            </a:r>
            <a:r>
              <a:rPr lang="en-US" dirty="0" smtClean="0"/>
              <a:t>, first mentioned in Genesis 16 in the story of Hagar, means </a:t>
            </a:r>
            <a:r>
              <a:rPr lang="en-US" u="sng" dirty="0" smtClean="0">
                <a:solidFill>
                  <a:srgbClr val="009900"/>
                </a:solidFill>
              </a:rPr>
              <a:t>‘the mighty One who sees’.</a:t>
            </a:r>
          </a:p>
          <a:p>
            <a:r>
              <a:rPr lang="en-US" dirty="0" smtClean="0"/>
              <a:t>5. </a:t>
            </a:r>
            <a:r>
              <a:rPr lang="en-US" u="sng" dirty="0" smtClean="0">
                <a:solidFill>
                  <a:srgbClr val="FF0066"/>
                </a:solidFill>
              </a:rPr>
              <a:t>El </a:t>
            </a:r>
            <a:r>
              <a:rPr lang="en-US" u="sng" dirty="0" err="1" smtClean="0">
                <a:solidFill>
                  <a:srgbClr val="FF0066"/>
                </a:solidFill>
              </a:rPr>
              <a:t>Shaddai</a:t>
            </a:r>
            <a:r>
              <a:rPr lang="en-US" dirty="0" smtClean="0"/>
              <a:t>, first mentioned in Genesis 17, and the fifth name for God, means </a:t>
            </a:r>
            <a:r>
              <a:rPr lang="en-US" u="sng" dirty="0" smtClean="0">
                <a:solidFill>
                  <a:srgbClr val="FF0066"/>
                </a:solidFill>
              </a:rPr>
              <a:t>‘the </a:t>
            </a:r>
            <a:r>
              <a:rPr lang="en-US" u="sng" dirty="0" smtClean="0">
                <a:solidFill>
                  <a:srgbClr val="FF0066"/>
                </a:solidFill>
              </a:rPr>
              <a:t>mighty/ </a:t>
            </a:r>
            <a:r>
              <a:rPr lang="en-US" u="sng" dirty="0" smtClean="0">
                <a:solidFill>
                  <a:srgbClr val="FF0066"/>
                </a:solidFill>
              </a:rPr>
              <a:t>breasted One, depicting the amazing contrasts in Deity, showing His unstoppable power and His tender, gentle compassion</a:t>
            </a:r>
            <a:r>
              <a:rPr lang="en-US" dirty="0" smtClean="0">
                <a:solidFill>
                  <a:srgbClr val="FF0066"/>
                </a:solidFill>
              </a:rPr>
              <a:t>’.  </a:t>
            </a:r>
            <a:r>
              <a:rPr lang="en-US" dirty="0" smtClean="0">
                <a:solidFill>
                  <a:srgbClr val="FF0066"/>
                </a:solidFill>
              </a:rPr>
              <a:t>It is translated in KJV as the Almighty.  Guess which Old Testament character referred to El </a:t>
            </a:r>
            <a:r>
              <a:rPr lang="en-US" dirty="0" err="1" smtClean="0">
                <a:solidFill>
                  <a:srgbClr val="FF0066"/>
                </a:solidFill>
              </a:rPr>
              <a:t>Shaddai</a:t>
            </a:r>
            <a:r>
              <a:rPr lang="en-US" dirty="0" smtClean="0">
                <a:solidFill>
                  <a:srgbClr val="FF0066"/>
                </a:solidFill>
              </a:rPr>
              <a:t> more than any other?</a:t>
            </a:r>
            <a:endParaRPr lang="en-US" dirty="0" smtClean="0">
              <a:solidFill>
                <a:srgbClr val="FF0066"/>
              </a:solidFill>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33CC"/>
                </a:solidFill>
              </a:rPr>
              <a:t>Some Variations</a:t>
            </a:r>
            <a:endParaRPr lang="en-US" u="sng" dirty="0">
              <a:solidFill>
                <a:srgbClr val="0033CC"/>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009900"/>
                </a:solidFill>
              </a:rPr>
              <a:t>In many cases, the names are used together.  For example, Yahweh Elohim or Adonai Yahweh, are often seen together in Scripture.</a:t>
            </a:r>
          </a:p>
          <a:p>
            <a:r>
              <a:rPr lang="en-US" dirty="0" smtClean="0">
                <a:solidFill>
                  <a:srgbClr val="009900"/>
                </a:solidFill>
              </a:rPr>
              <a:t>In many cases, the name Yahweh is put together with another word.  The two together have rich meaning. For example, when Abraham offered up Isaac at Mt. Moriah and the Lord provided a lamb in Isaac’s place, Abraham called the place, </a:t>
            </a:r>
            <a:r>
              <a:rPr lang="en-US" u="sng" dirty="0" smtClean="0">
                <a:solidFill>
                  <a:srgbClr val="0033CC"/>
                </a:solidFill>
              </a:rPr>
              <a:t>Yahweh Jireh</a:t>
            </a:r>
            <a:r>
              <a:rPr lang="en-US" dirty="0" smtClean="0"/>
              <a:t>, </a:t>
            </a:r>
            <a:r>
              <a:rPr lang="en-US" dirty="0" smtClean="0">
                <a:solidFill>
                  <a:srgbClr val="009900"/>
                </a:solidFill>
              </a:rPr>
              <a:t>which means </a:t>
            </a:r>
            <a:r>
              <a:rPr lang="en-US" u="sng" dirty="0" smtClean="0">
                <a:solidFill>
                  <a:srgbClr val="0033CC"/>
                </a:solidFill>
              </a:rPr>
              <a:t>‘the Sovereign provides’.</a:t>
            </a:r>
            <a:r>
              <a:rPr lang="en-US" dirty="0" smtClean="0">
                <a:solidFill>
                  <a:srgbClr val="0033CC"/>
                </a:solidFill>
              </a:rPr>
              <a:t>  </a:t>
            </a:r>
            <a:r>
              <a:rPr lang="en-US" dirty="0" smtClean="0">
                <a:solidFill>
                  <a:srgbClr val="009900"/>
                </a:solidFill>
              </a:rPr>
              <a:t>After seeing the horrors of famine and sorrow, Ezekiel could triumphantly at the end of his book, </a:t>
            </a:r>
            <a:r>
              <a:rPr lang="en-US" u="sng" dirty="0" smtClean="0">
                <a:solidFill>
                  <a:srgbClr val="0033CC"/>
                </a:solidFill>
              </a:rPr>
              <a:t>‘Yahweh Shammah’, </a:t>
            </a:r>
            <a:r>
              <a:rPr lang="en-US" dirty="0" smtClean="0">
                <a:solidFill>
                  <a:srgbClr val="009900"/>
                </a:solidFill>
              </a:rPr>
              <a:t>which means </a:t>
            </a:r>
            <a:r>
              <a:rPr lang="en-US" u="sng" dirty="0" smtClean="0">
                <a:solidFill>
                  <a:srgbClr val="0033CC"/>
                </a:solidFill>
              </a:rPr>
              <a:t>‘the Supreme One is there!’</a:t>
            </a:r>
            <a:endParaRPr lang="en-US" u="sng" dirty="0">
              <a:solidFill>
                <a:srgbClr val="0033C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I wanted a stronger name</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rmAutofit lnSpcReduction="10000"/>
          </a:bodyPr>
          <a:lstStyle/>
          <a:p>
            <a:r>
              <a:rPr lang="en-US" dirty="0" smtClean="0">
                <a:solidFill>
                  <a:srgbClr val="C00000"/>
                </a:solidFill>
              </a:rPr>
              <a:t>1. A Catholic paper  tells the Catholic League of New York to stop our work.</a:t>
            </a:r>
          </a:p>
          <a:p>
            <a:r>
              <a:rPr lang="en-US" dirty="0" smtClean="0">
                <a:solidFill>
                  <a:srgbClr val="C00000"/>
                </a:solidFill>
              </a:rPr>
              <a:t>2. The Catholic churches of Orlando tell the central Florida postmaster to stop the mass mailings of Secret Terrorists/Enemy Unmasked. </a:t>
            </a:r>
          </a:p>
          <a:p>
            <a:r>
              <a:rPr lang="en-US" dirty="0" smtClean="0">
                <a:solidFill>
                  <a:srgbClr val="C00000"/>
                </a:solidFill>
              </a:rPr>
              <a:t>3. ABC affiliate, channel 9 Eyewitness News, paints me as a monster who has no right to a bulk mailing permit.</a:t>
            </a:r>
            <a:endParaRPr lang="en-US"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Stronger, stronger, NAME!!</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rmAutofit fontScale="92500"/>
          </a:bodyPr>
          <a:lstStyle/>
          <a:p>
            <a:r>
              <a:rPr lang="en-US" dirty="0" smtClean="0">
                <a:solidFill>
                  <a:srgbClr val="FF0066"/>
                </a:solidFill>
              </a:rPr>
              <a:t>4. Priest and pastors in Southern Oregon speak out against mass mailings of Secret Terrorists, calling it hate literature. </a:t>
            </a:r>
          </a:p>
          <a:p>
            <a:r>
              <a:rPr lang="en-US" dirty="0" smtClean="0">
                <a:solidFill>
                  <a:srgbClr val="FF0066"/>
                </a:solidFill>
              </a:rPr>
              <a:t>5. Pseudo Adventist pastors denounce Secret Terrorists as ‘not in harmony with Adventist teachings’.</a:t>
            </a:r>
          </a:p>
          <a:p>
            <a:r>
              <a:rPr lang="en-US" dirty="0" smtClean="0">
                <a:solidFill>
                  <a:srgbClr val="FF0066"/>
                </a:solidFill>
              </a:rPr>
              <a:t>6. Historic Adventists disagree with Hughes, saying his sources are bad.</a:t>
            </a:r>
          </a:p>
          <a:p>
            <a:r>
              <a:rPr lang="en-US" dirty="0" smtClean="0">
                <a:solidFill>
                  <a:srgbClr val="FF0066"/>
                </a:solidFill>
              </a:rPr>
              <a:t>7. Others shred the books, write ‘You are next.’</a:t>
            </a:r>
            <a:endParaRPr lang="en-US" dirty="0">
              <a:solidFill>
                <a:srgbClr val="FF0066"/>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2128</Words>
  <Application>Microsoft Office PowerPoint</Application>
  <PresentationFormat>On-screen Show (4:3)</PresentationFormat>
  <Paragraphs>84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What is in a Name?</vt:lpstr>
      <vt:lpstr>East Different than West</vt:lpstr>
      <vt:lpstr>God’s many names are very significant</vt:lpstr>
      <vt:lpstr>Names Represent Character</vt:lpstr>
      <vt:lpstr>God’s many names reveal this!</vt:lpstr>
      <vt:lpstr>Name equals Character</vt:lpstr>
      <vt:lpstr>Some Variations</vt:lpstr>
      <vt:lpstr>I wanted a stronger name</vt:lpstr>
      <vt:lpstr>Stronger, stronger, NAME!!</vt:lpstr>
      <vt:lpstr>What’s Next?</vt:lpstr>
      <vt:lpstr>The Name is Right here!!!</vt:lpstr>
      <vt:lpstr>The name is Yahweh Tsabaoth</vt:lpstr>
      <vt:lpstr>Yahweh Tsabaoth  heard Hannah’s Prayer</vt:lpstr>
      <vt:lpstr>The Battle of Jericho</vt:lpstr>
      <vt:lpstr>The walls Fell</vt:lpstr>
      <vt:lpstr>David and Goliath</vt:lpstr>
      <vt:lpstr>Victory was Assured</vt:lpstr>
      <vt:lpstr>Zerubbabel and the temple</vt:lpstr>
      <vt:lpstr>Zerubbabel’s Troubles</vt:lpstr>
      <vt:lpstr>Word’s of Encouragement</vt:lpstr>
      <vt:lpstr>The 1500’s</vt:lpstr>
      <vt:lpstr>Luther and the Protestant Princes </vt:lpstr>
      <vt:lpstr>Augsburg 1530</vt:lpstr>
      <vt:lpstr>A Mighty Fortress</vt:lpstr>
      <vt:lpstr>Ellen White Saw the battle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c:creator>
  <cp:lastModifiedBy>Dad</cp:lastModifiedBy>
  <cp:revision>105</cp:revision>
  <dcterms:created xsi:type="dcterms:W3CDTF">2008-04-27T20:05:45Z</dcterms:created>
  <dcterms:modified xsi:type="dcterms:W3CDTF">2013-06-28T16:03:09Z</dcterms:modified>
</cp:coreProperties>
</file>