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7" r:id="rId4"/>
    <p:sldId id="268" r:id="rId5"/>
    <p:sldId id="259" r:id="rId6"/>
    <p:sldId id="260" r:id="rId7"/>
    <p:sldId id="261" r:id="rId8"/>
    <p:sldId id="263" r:id="rId9"/>
    <p:sldId id="264" r:id="rId10"/>
    <p:sldId id="265" r:id="rId11"/>
    <p:sldId id="266" r:id="rId12"/>
    <p:sldId id="269" r:id="rId13"/>
    <p:sldId id="270" r:id="rId14"/>
    <p:sldId id="271" r:id="rId15"/>
    <p:sldId id="272" r:id="rId16"/>
    <p:sldId id="273" r:id="rId17"/>
    <p:sldId id="274" r:id="rId18"/>
    <p:sldId id="275"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5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7F14E0-66B4-400A-ADC3-99ACD06FE987}" type="datetimeFigureOut">
              <a:rPr lang="en-US" smtClean="0"/>
              <a:pPr/>
              <a:t>6/7/2013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3BDF-2BC0-438F-A3DA-B2F0509FDAA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7F14E0-66B4-400A-ADC3-99ACD06FE987}" type="datetimeFigureOut">
              <a:rPr lang="en-US" smtClean="0"/>
              <a:pPr/>
              <a:t>6/7/2013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3BDF-2BC0-438F-A3DA-B2F0509FDA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7F14E0-66B4-400A-ADC3-99ACD06FE987}" type="datetimeFigureOut">
              <a:rPr lang="en-US" smtClean="0"/>
              <a:pPr/>
              <a:t>6/7/2013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3BDF-2BC0-438F-A3DA-B2F0509FDA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7F14E0-66B4-400A-ADC3-99ACD06FE987}" type="datetimeFigureOut">
              <a:rPr lang="en-US" smtClean="0"/>
              <a:pPr/>
              <a:t>6/7/2013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3BDF-2BC0-438F-A3DA-B2F0509FDA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7F14E0-66B4-400A-ADC3-99ACD06FE987}" type="datetimeFigureOut">
              <a:rPr lang="en-US" smtClean="0"/>
              <a:pPr/>
              <a:t>6/7/2013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3BDF-2BC0-438F-A3DA-B2F0509FDAA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7F14E0-66B4-400A-ADC3-99ACD06FE987}" type="datetimeFigureOut">
              <a:rPr lang="en-US" smtClean="0"/>
              <a:pPr/>
              <a:t>6/7/2013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3BDF-2BC0-438F-A3DA-B2F0509FDA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7F14E0-66B4-400A-ADC3-99ACD06FE987}" type="datetimeFigureOut">
              <a:rPr lang="en-US" smtClean="0"/>
              <a:pPr/>
              <a:t>6/7/2013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0D3BDF-2BC0-438F-A3DA-B2F0509FDA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7F14E0-66B4-400A-ADC3-99ACD06FE987}" type="datetimeFigureOut">
              <a:rPr lang="en-US" smtClean="0"/>
              <a:pPr/>
              <a:t>6/7/2013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0D3BDF-2BC0-438F-A3DA-B2F0509FDA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7F14E0-66B4-400A-ADC3-99ACD06FE987}" type="datetimeFigureOut">
              <a:rPr lang="en-US" smtClean="0"/>
              <a:pPr/>
              <a:t>6/7/2013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0D3BDF-2BC0-438F-A3DA-B2F0509FDA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7F14E0-66B4-400A-ADC3-99ACD06FE987}" type="datetimeFigureOut">
              <a:rPr lang="en-US" smtClean="0"/>
              <a:pPr/>
              <a:t>6/7/2013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3BDF-2BC0-438F-A3DA-B2F0509FDA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7F14E0-66B4-400A-ADC3-99ACD06FE987}" type="datetimeFigureOut">
              <a:rPr lang="en-US" smtClean="0"/>
              <a:pPr/>
              <a:t>6/7/2013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3BDF-2BC0-438F-A3DA-B2F0509FDAA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7F14E0-66B4-400A-ADC3-99ACD06FE987}" type="datetimeFigureOut">
              <a:rPr lang="en-US" smtClean="0"/>
              <a:pPr/>
              <a:t>6/7/2013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D3BDF-2BC0-438F-A3DA-B2F0509FDA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u="sng" dirty="0" smtClean="0">
                <a:solidFill>
                  <a:srgbClr val="0070C0"/>
                </a:solidFill>
              </a:rPr>
              <a:t>Ezekiel, pt. 23</a:t>
            </a:r>
            <a:endParaRPr lang="en-US" b="1" i="1" u="sng" dirty="0">
              <a:solidFill>
                <a:srgbClr val="0070C0"/>
              </a:solidFill>
            </a:endParaRPr>
          </a:p>
        </p:txBody>
      </p:sp>
      <p:sp>
        <p:nvSpPr>
          <p:cNvPr id="3" name="Subtitle 2"/>
          <p:cNvSpPr>
            <a:spLocks noGrp="1"/>
          </p:cNvSpPr>
          <p:nvPr>
            <p:ph type="subTitle" idx="1"/>
          </p:nvPr>
        </p:nvSpPr>
        <p:spPr>
          <a:xfrm>
            <a:off x="304800" y="3886200"/>
            <a:ext cx="8610600" cy="1752600"/>
          </a:xfrm>
        </p:spPr>
        <p:txBody>
          <a:bodyPr>
            <a:normAutofit/>
          </a:bodyPr>
          <a:lstStyle/>
          <a:p>
            <a:r>
              <a:rPr lang="en-US" sz="4800" b="1" i="1" u="sng" dirty="0" smtClean="0">
                <a:solidFill>
                  <a:srgbClr val="FF0000"/>
                </a:solidFill>
              </a:rPr>
              <a:t>‘Measurements, Chambers, and Gates’</a:t>
            </a:r>
            <a:endParaRPr lang="en-US" sz="4800" b="1" i="1" u="sng"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u="sng" dirty="0" smtClean="0">
                <a:solidFill>
                  <a:srgbClr val="FF0000"/>
                </a:solidFill>
                <a:latin typeface="Algerian" pitchFamily="82" charset="0"/>
              </a:rPr>
              <a:t>Explanation</a:t>
            </a:r>
            <a:endParaRPr lang="en-US" b="1"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lnSpcReduction="10000"/>
          </a:bodyPr>
          <a:lstStyle/>
          <a:p>
            <a:r>
              <a:rPr lang="en-US" dirty="0" smtClean="0"/>
              <a:t>3.  Jerusalem trodden down by the Gentiles until the time of the Gentiles be fulfilled.</a:t>
            </a:r>
          </a:p>
          <a:p>
            <a:r>
              <a:rPr lang="en-US" dirty="0" smtClean="0"/>
              <a:t>4.  What is Jerusalem here, who are the Gentiles and what are the Gentiles times? Revelation 11:2  “But the court which is without the temple leave out, and measure it not; for it is given unto the Gentiles: and the holy city shall they tread under foot forty </a:t>
            </a:r>
            <a:r>
              <a:rPr lang="en-US" i="1" dirty="0" smtClean="0"/>
              <a:t>and</a:t>
            </a:r>
            <a:r>
              <a:rPr lang="en-US" dirty="0" smtClean="0"/>
              <a:t> two months.”</a:t>
            </a:r>
          </a:p>
          <a:p>
            <a:r>
              <a:rPr lang="en-US" dirty="0" smtClean="0"/>
              <a:t>Jerusalem is the holy city.  The Gentiles are the papacy.  The times of the Gentiles is 1260 years.  What was the holy city tread down by Rome for 1260 years?  Was it the city of Jerusalem or was it the church?  THE CHURCH!!</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Heavenly Home!</a:t>
            </a:r>
            <a:endParaRPr lang="en-US" u="sng" dirty="0">
              <a:solidFill>
                <a:srgbClr val="FF0000"/>
              </a:solidFill>
              <a:latin typeface="Algerian" pitchFamily="82" charset="0"/>
            </a:endParaRPr>
          </a:p>
        </p:txBody>
      </p:sp>
      <p:sp>
        <p:nvSpPr>
          <p:cNvPr id="3" name="Content Placeholder 2"/>
          <p:cNvSpPr>
            <a:spLocks noGrp="1"/>
          </p:cNvSpPr>
          <p:nvPr>
            <p:ph sz="half" idx="1"/>
          </p:nvPr>
        </p:nvSpPr>
        <p:spPr>
          <a:xfrm>
            <a:off x="0" y="685800"/>
            <a:ext cx="4724400" cy="6172200"/>
          </a:xfrm>
        </p:spPr>
        <p:txBody>
          <a:bodyPr>
            <a:normAutofit lnSpcReduction="10000"/>
          </a:bodyPr>
          <a:lstStyle/>
          <a:p>
            <a:r>
              <a:rPr lang="en-US" dirty="0" smtClean="0"/>
              <a:t>1.  Israel had their day in the sunshine.</a:t>
            </a:r>
          </a:p>
          <a:p>
            <a:r>
              <a:rPr lang="en-US" dirty="0" smtClean="0"/>
              <a:t>2.  By 34 AD, they ceased to be God’s people.</a:t>
            </a:r>
          </a:p>
          <a:p>
            <a:r>
              <a:rPr lang="en-US" dirty="0" smtClean="0"/>
              <a:t>3.  God’s blessing rested on the church.</a:t>
            </a:r>
          </a:p>
          <a:p>
            <a:r>
              <a:rPr lang="en-US" dirty="0" smtClean="0"/>
              <a:t>4.  Any attempts to restore Israel came from Rome with the desire to destroy the Jews.</a:t>
            </a:r>
          </a:p>
          <a:p>
            <a:r>
              <a:rPr lang="en-US" dirty="0" smtClean="0"/>
              <a:t>5.  The promises in Ezekiel 36 are for God’s children today to take us to the Heavenly promised land. </a:t>
            </a:r>
            <a:endParaRPr lang="en-US" dirty="0"/>
          </a:p>
        </p:txBody>
      </p:sp>
      <p:pic>
        <p:nvPicPr>
          <p:cNvPr id="5" name="Content Placeholder 4" descr="index.jpg"/>
          <p:cNvPicPr>
            <a:picLocks noGrp="1" noChangeAspect="1"/>
          </p:cNvPicPr>
          <p:nvPr>
            <p:ph sz="half" idx="2"/>
          </p:nvPr>
        </p:nvPicPr>
        <p:blipFill>
          <a:blip r:embed="rId2" cstate="print"/>
          <a:stretch>
            <a:fillRect/>
          </a:stretch>
        </p:blipFill>
        <p:spPr>
          <a:xfrm>
            <a:off x="4648200" y="685800"/>
            <a:ext cx="4495800" cy="6172200"/>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normAutofit fontScale="90000"/>
          </a:bodyPr>
          <a:lstStyle/>
          <a:p>
            <a:r>
              <a:rPr lang="en-US" b="1" i="1" u="sng" dirty="0" smtClean="0">
                <a:solidFill>
                  <a:srgbClr val="0070C0"/>
                </a:solidFill>
                <a:latin typeface="Algerian" pitchFamily="82" charset="0"/>
              </a:rPr>
              <a:t>Summary of this false teaching</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sz="3600" dirty="0" smtClean="0"/>
              <a:t>34 AD marked the end of Jewish importance in Bible prophecy.</a:t>
            </a:r>
          </a:p>
          <a:p>
            <a:r>
              <a:rPr lang="en-US" sz="3600" dirty="0" smtClean="0"/>
              <a:t>1948 was Rome’s attempt to bring the Jews to Palestine in order to destroy them forever.</a:t>
            </a:r>
          </a:p>
          <a:p>
            <a:r>
              <a:rPr lang="en-US" sz="3600" dirty="0" smtClean="0"/>
              <a:t>Albert Pike and his Jesuit cronies have longed for Jewish annihilation since 1871!</a:t>
            </a:r>
          </a:p>
          <a:p>
            <a:r>
              <a:rPr lang="en-US" sz="3600" dirty="0" smtClean="0"/>
              <a:t>Without any Jews, or very few, the Messiah’s long reign would never happen and the Vatican’s goal to rule the world remains intact.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0070C0"/>
                </a:solidFill>
                <a:latin typeface="Algerian" pitchFamily="82" charset="0"/>
              </a:rPr>
              <a:t>Ezekiel 40-46/ Significance</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lstStyle/>
          <a:p>
            <a:r>
              <a:rPr lang="en-US" sz="4400" dirty="0" smtClean="0"/>
              <a:t>There are 3 concepts that are repeated over and over in these chapters.  These 3 concepts are the major points we must not miss in this study.  These are:</a:t>
            </a:r>
          </a:p>
          <a:p>
            <a:r>
              <a:rPr lang="en-US" sz="4400" dirty="0" smtClean="0"/>
              <a:t>1. Measuring</a:t>
            </a:r>
          </a:p>
          <a:p>
            <a:r>
              <a:rPr lang="en-US" sz="4400" dirty="0" smtClean="0"/>
              <a:t>2. Chambers/little chambers</a:t>
            </a:r>
          </a:p>
          <a:p>
            <a:r>
              <a:rPr lang="en-US" sz="4400" dirty="0" smtClean="0"/>
              <a:t>3.  Gates/doors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b="1" u="sng" dirty="0" smtClean="0">
                <a:solidFill>
                  <a:srgbClr val="FF0000"/>
                </a:solidFill>
                <a:latin typeface="Algerian" pitchFamily="82" charset="0"/>
              </a:rPr>
              <a:t>Measuring/JUDGMENT</a:t>
            </a:r>
            <a:endParaRPr lang="en-US" b="1" u="sng" dirty="0">
              <a:solidFill>
                <a:srgbClr val="FF0000"/>
              </a:solidFill>
              <a:latin typeface="Algerian" pitchFamily="82" charset="0"/>
            </a:endParaRPr>
          </a:p>
        </p:txBody>
      </p:sp>
      <p:pic>
        <p:nvPicPr>
          <p:cNvPr id="5" name="Content Placeholder 4" descr="graphics1.png"/>
          <p:cNvPicPr>
            <a:picLocks noGrp="1" noChangeAspect="1"/>
          </p:cNvPicPr>
          <p:nvPr>
            <p:ph sz="half" idx="1"/>
          </p:nvPr>
        </p:nvPicPr>
        <p:blipFill>
          <a:blip r:embed="rId2" cstate="print"/>
          <a:stretch>
            <a:fillRect/>
          </a:stretch>
        </p:blipFill>
        <p:spPr>
          <a:xfrm>
            <a:off x="0" y="609600"/>
            <a:ext cx="4648200" cy="6248400"/>
          </a:xfrm>
        </p:spPr>
      </p:pic>
      <p:sp>
        <p:nvSpPr>
          <p:cNvPr id="4" name="Content Placeholder 3"/>
          <p:cNvSpPr>
            <a:spLocks noGrp="1"/>
          </p:cNvSpPr>
          <p:nvPr>
            <p:ph sz="half" idx="2"/>
          </p:nvPr>
        </p:nvSpPr>
        <p:spPr>
          <a:xfrm>
            <a:off x="4648200" y="685800"/>
            <a:ext cx="4495800" cy="6172200"/>
          </a:xfrm>
        </p:spPr>
        <p:txBody>
          <a:bodyPr>
            <a:normAutofit fontScale="85000" lnSpcReduction="10000"/>
          </a:bodyPr>
          <a:lstStyle/>
          <a:p>
            <a:r>
              <a:rPr lang="en-US" dirty="0" smtClean="0"/>
              <a:t>In Ezekiel chaps. 40-43, there is reference made to measuring, measurements, etc. at least 40 times.  The point being that judgment will take place for every being that has ever lived in the sanctuary.  The 2 ideas of judgment/sanctuary bring our minds to 1844 and the beginning of the investigative judgment!!  Rev. 14:7 ‘the hour of his judgment is come’!</a:t>
            </a:r>
          </a:p>
          <a:p>
            <a:pPr>
              <a:buNone/>
            </a:pPr>
            <a:r>
              <a:rPr lang="en-US" dirty="0" smtClean="0"/>
              <a:t>     “And there was given me a reed like unto a rod: and the angel stood, saying, </a:t>
            </a:r>
            <a:r>
              <a:rPr lang="en-US" b="1" i="1" u="sng" dirty="0" smtClean="0"/>
              <a:t>Rise, and measure the temple of God, and the altar, and them that worship therein.”  </a:t>
            </a:r>
            <a:r>
              <a:rPr lang="en-US" b="1" i="1" dirty="0" smtClean="0"/>
              <a:t>Rev. 11:1  </a:t>
            </a:r>
          </a:p>
          <a:p>
            <a:endParaRPr lang="en-US" b="1"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i="1" u="sng" dirty="0" smtClean="0">
                <a:solidFill>
                  <a:srgbClr val="0070C0"/>
                </a:solidFill>
                <a:latin typeface="Algerian" pitchFamily="82" charset="0"/>
              </a:rPr>
              <a:t>The Point</a:t>
            </a:r>
            <a:endParaRPr lang="en-US" b="1" i="1" u="sng" dirty="0">
              <a:solidFill>
                <a:srgbClr val="0070C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lnSpcReduction="10000"/>
          </a:bodyPr>
          <a:lstStyle/>
          <a:p>
            <a:r>
              <a:rPr lang="en-US" sz="3200" dirty="0" smtClean="0"/>
              <a:t>Judgment brings mankind face to face with a dilemma that, by himself, he cannot solve.  “Thou son of man, shew the house to the house of Israel, that they may be ashamed of their iniquities: and let them measure the pattern.”  Ezekiel 43:10</a:t>
            </a:r>
          </a:p>
          <a:p>
            <a:r>
              <a:rPr lang="en-US" dirty="0" smtClean="0"/>
              <a:t>We have fallen short of the Pattern!</a:t>
            </a:r>
            <a:endParaRPr lang="en-US" dirty="0"/>
          </a:p>
        </p:txBody>
      </p:sp>
      <p:pic>
        <p:nvPicPr>
          <p:cNvPr id="5" name="Content Placeholder 4" descr="be-holy-graphic.jpg"/>
          <p:cNvPicPr>
            <a:picLocks noGrp="1" noChangeAspect="1"/>
          </p:cNvPicPr>
          <p:nvPr>
            <p:ph sz="half" idx="2"/>
          </p:nvPr>
        </p:nvPicPr>
        <p:blipFill>
          <a:blip r:embed="rId2" cstate="print"/>
          <a:stretch>
            <a:fillRect/>
          </a:stretch>
        </p:blipFill>
        <p:spPr>
          <a:xfrm>
            <a:off x="4495800" y="685800"/>
            <a:ext cx="4648200" cy="61722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i="1" u="sng" dirty="0" smtClean="0">
                <a:solidFill>
                  <a:srgbClr val="0070C0"/>
                </a:solidFill>
                <a:latin typeface="Algerian" pitchFamily="82" charset="0"/>
              </a:rPr>
              <a:t>Chambers to our Souls!</a:t>
            </a:r>
            <a:endParaRPr lang="en-US" i="1"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Ezekiel 40-42 is also very interested in the chambers in the temple.  Over 36 times, reference is made to the little chambers! Within our soul temple, the Lord emphasizes His interest in what goes on with us when no one else is around!  When it is dark, when we are alone, and no one else sees, who are we then?  The Lord is most interested in the little chambers of our minds!</a:t>
            </a:r>
          </a:p>
          <a:p>
            <a:r>
              <a:rPr lang="en-US" dirty="0" smtClean="0"/>
              <a:t>“Behold, </a:t>
            </a:r>
            <a:r>
              <a:rPr lang="en-US" i="1" dirty="0" smtClean="0"/>
              <a:t>it is</a:t>
            </a:r>
            <a:r>
              <a:rPr lang="en-US" dirty="0" smtClean="0"/>
              <a:t> written before me: I will not keep silence, but will recompense, even recompense into their bosom, Your iniquities, and the iniquities of your fathers together, saith the LORD, which have burned incense upon the mountains, and blasphemed me upon the hills: therefore will I measure their former work into their bosom.”  Isaiah 65:6,7</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i="1" u="sng" dirty="0" smtClean="0">
                <a:solidFill>
                  <a:srgbClr val="0070C0"/>
                </a:solidFill>
                <a:latin typeface="Algerian" pitchFamily="82" charset="0"/>
              </a:rPr>
              <a:t>The Third Component</a:t>
            </a:r>
            <a:endParaRPr lang="en-US" i="1" u="sng" dirty="0">
              <a:solidFill>
                <a:srgbClr val="0070C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762000"/>
            <a:ext cx="4648200" cy="6096000"/>
          </a:xfrm>
        </p:spPr>
      </p:pic>
      <p:sp>
        <p:nvSpPr>
          <p:cNvPr id="4" name="Content Placeholder 3"/>
          <p:cNvSpPr>
            <a:spLocks noGrp="1"/>
          </p:cNvSpPr>
          <p:nvPr>
            <p:ph sz="half" idx="2"/>
          </p:nvPr>
        </p:nvSpPr>
        <p:spPr>
          <a:xfrm>
            <a:off x="4648200" y="762000"/>
            <a:ext cx="4495800" cy="6096000"/>
          </a:xfrm>
        </p:spPr>
        <p:txBody>
          <a:bodyPr>
            <a:normAutofit/>
          </a:bodyPr>
          <a:lstStyle/>
          <a:p>
            <a:r>
              <a:rPr lang="en-US" sz="3200" dirty="0" smtClean="0"/>
              <a:t>As we contemplate judgment in the light of Ezekiel’s vision of the sanctuary  and the full revelation of our lives, we are met with at least 66 references to gates and doors throughout the temple.  These gates/doors beckon us, telling us there is a way of hope.</a:t>
            </a:r>
            <a:endParaRPr lang="en-US" sz="32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i="1" u="sng" dirty="0" smtClean="0">
                <a:solidFill>
                  <a:srgbClr val="FF0000"/>
                </a:solidFill>
              </a:rPr>
              <a:t>The DOOR</a:t>
            </a:r>
            <a:endParaRPr lang="en-US" b="1" i="1" u="sng" dirty="0">
              <a:solidFill>
                <a:srgbClr val="FF0000"/>
              </a:solidFill>
            </a:endParaRPr>
          </a:p>
        </p:txBody>
      </p:sp>
      <p:sp>
        <p:nvSpPr>
          <p:cNvPr id="3" name="Content Placeholder 2"/>
          <p:cNvSpPr>
            <a:spLocks noGrp="1"/>
          </p:cNvSpPr>
          <p:nvPr>
            <p:ph sz="half" idx="1"/>
          </p:nvPr>
        </p:nvSpPr>
        <p:spPr>
          <a:xfrm>
            <a:off x="0" y="762000"/>
            <a:ext cx="4495800" cy="6096000"/>
          </a:xfrm>
        </p:spPr>
        <p:txBody>
          <a:bodyPr>
            <a:normAutofit/>
          </a:bodyPr>
          <a:lstStyle/>
          <a:p>
            <a:r>
              <a:rPr lang="en-US" dirty="0" smtClean="0"/>
              <a:t>“Then said Jesus unto them again, Verily, verily, I say unto you, I am the door of the sheep. All that ever came before me are thieves and robbers: but the sheep did not hear them.  </a:t>
            </a:r>
            <a:r>
              <a:rPr lang="en-US" b="1" i="1" u="sng" dirty="0" smtClean="0">
                <a:solidFill>
                  <a:srgbClr val="FF0000"/>
                </a:solidFill>
              </a:rPr>
              <a:t>I am the door</a:t>
            </a:r>
            <a:r>
              <a:rPr lang="en-US" dirty="0" smtClean="0"/>
              <a:t>: by me if any man enter in, he shall be saved, and shall go in and out, and find pasture.”  Jn. 10:7-9</a:t>
            </a:r>
          </a:p>
          <a:p>
            <a:endParaRPr lang="en-US" dirty="0"/>
          </a:p>
        </p:txBody>
      </p:sp>
      <p:pic>
        <p:nvPicPr>
          <p:cNvPr id="5" name="Content Placeholder 4" descr="images.jpg"/>
          <p:cNvPicPr>
            <a:picLocks noGrp="1" noChangeAspect="1"/>
          </p:cNvPicPr>
          <p:nvPr>
            <p:ph sz="half" idx="2"/>
          </p:nvPr>
        </p:nvPicPr>
        <p:blipFill>
          <a:blip r:embed="rId2" cstate="print"/>
          <a:stretch>
            <a:fillRect/>
          </a:stretch>
        </p:blipFill>
        <p:spPr>
          <a:xfrm>
            <a:off x="4495800" y="762000"/>
            <a:ext cx="4648200" cy="6096000"/>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i="1" u="sng" dirty="0" smtClean="0">
                <a:solidFill>
                  <a:srgbClr val="FF0000"/>
                </a:solidFill>
                <a:latin typeface="Algerian" pitchFamily="82" charset="0"/>
              </a:rPr>
              <a:t>Will We Open the Door?</a:t>
            </a:r>
            <a:endParaRPr lang="en-US" b="1" i="1" u="sng" dirty="0">
              <a:solidFill>
                <a:srgbClr val="FF000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85000" lnSpcReduction="10000"/>
          </a:bodyPr>
          <a:lstStyle/>
          <a:p>
            <a:r>
              <a:rPr lang="en-US" dirty="0" smtClean="0"/>
              <a:t>“Christ </a:t>
            </a:r>
            <a:r>
              <a:rPr lang="en-US" dirty="0" smtClean="0"/>
              <a:t>is the door to the fold of God. Through this door all His children, from the earliest times, have found entrance. In Jesus, as shown in types, as shadowed in symbols, as manifested in the revelation of the prophets, as unveiled in the lessons given to His disciples, and in the miracles wrought for the sons of men, they have beheld "the Lamb of God, which taketh away the sin of the world" (John 1:29), and through Him they are brought within the fold of His grace. Many have come presenting other objects for the faith of the world; ceremonies and systems have been devised by which men hope to receive justification and peace with God, and thus find entrance to His fold. But the only door is Christ, and all who have interposed something to take the place </a:t>
            </a:r>
            <a:r>
              <a:rPr lang="en-US" dirty="0" smtClean="0"/>
              <a:t>of </a:t>
            </a:r>
            <a:r>
              <a:rPr lang="en-US" dirty="0" smtClean="0"/>
              <a:t>Christ, all who have tried to enter the fold in some other way, are thieves and robbers</a:t>
            </a:r>
            <a:r>
              <a:rPr lang="en-US" dirty="0" smtClean="0"/>
              <a:t>.”  DA, pgs. 477,478</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b="1" i="1" u="sng" dirty="0" smtClean="0">
                <a:solidFill>
                  <a:srgbClr val="0070C0"/>
                </a:solidFill>
                <a:latin typeface="Algerian" pitchFamily="82" charset="0"/>
              </a:rPr>
              <a:t>Very Controversial Chapters</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Ezekiel, chapters 40-46, are highly controversial.  It isn’t so much what they discuss, but rather when they occur.  These chapters look in some detail at the restoration of the temple in Jerusalem and the various functions of each item in the temple.  After the temple is rebuilt, in chapters 40-43, the Lord declares, “…Son of man, mark well, and behold with thine eyes, and hear with thine ears all that I say unto thee concerning all the ordinances of the house of the LORD, and all the laws thereof; and mark well the entering in of the house, with every going forth of the sanctuary.”  Ezekiel 44:5</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r>
              <a:rPr lang="en-US" b="1" i="1" u="sng" dirty="0" smtClean="0">
                <a:solidFill>
                  <a:srgbClr val="0070C0"/>
                </a:solidFill>
                <a:latin typeface="Algerian" pitchFamily="82" charset="0"/>
              </a:rPr>
              <a:t>When Do these Verses apply?</a:t>
            </a:r>
            <a:endParaRPr lang="en-US" b="1" i="1"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These verses definitely apply to Ezekiel’s time.  After the Babylonian captivity, the people of Israel returned to Jerusalem and rebuilt the temple and the city.  This is the great focus of the Bible books of Ezra and Nehemiah.  The glory of God, that had departed from Israel in Ezekiel 11:23  “And the glory of the LORD went up from the midst of the city, and stood upon the mountain which </a:t>
            </a:r>
            <a:r>
              <a:rPr lang="en-US" i="1" dirty="0" smtClean="0"/>
              <a:t>is</a:t>
            </a:r>
            <a:r>
              <a:rPr lang="en-US" dirty="0" smtClean="0"/>
              <a:t> on the east side of the city.”, has returned in Ezekiel 43:4  “And the glory of the LORD came into the house by the way of the gate whose prospect </a:t>
            </a:r>
            <a:r>
              <a:rPr lang="en-US" i="1" dirty="0" smtClean="0"/>
              <a:t>is</a:t>
            </a:r>
            <a:r>
              <a:rPr lang="en-US" dirty="0" smtClean="0"/>
              <a:t> toward the east.”</a:t>
            </a:r>
          </a:p>
          <a:p>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US" sz="3600" b="1" i="1" u="sng" dirty="0" smtClean="0">
                <a:solidFill>
                  <a:srgbClr val="0070C0"/>
                </a:solidFill>
                <a:latin typeface="Algerian" pitchFamily="82" charset="0"/>
              </a:rPr>
              <a:t>Other Speculative Interpretations</a:t>
            </a:r>
            <a:endParaRPr lang="en-US" sz="3600" b="1" i="1" u="sng" dirty="0">
              <a:solidFill>
                <a:srgbClr val="0070C0"/>
              </a:solidFill>
              <a:latin typeface="Algerian" pitchFamily="82" charset="0"/>
            </a:endParaRPr>
          </a:p>
        </p:txBody>
      </p:sp>
      <p:pic>
        <p:nvPicPr>
          <p:cNvPr id="5" name="Content Placeholder 4" descr="images.jpg"/>
          <p:cNvPicPr>
            <a:picLocks noGrp="1" noChangeAspect="1"/>
          </p:cNvPicPr>
          <p:nvPr>
            <p:ph sz="half" idx="1"/>
          </p:nvPr>
        </p:nvPicPr>
        <p:blipFill>
          <a:blip r:embed="rId2" cstate="print"/>
          <a:stretch>
            <a:fillRect/>
          </a:stretch>
        </p:blipFill>
        <p:spPr>
          <a:xfrm>
            <a:off x="0" y="685800"/>
            <a:ext cx="4648200" cy="6172200"/>
          </a:xfrm>
        </p:spPr>
      </p:pic>
      <p:sp>
        <p:nvSpPr>
          <p:cNvPr id="4" name="Content Placeholder 3"/>
          <p:cNvSpPr>
            <a:spLocks noGrp="1"/>
          </p:cNvSpPr>
          <p:nvPr>
            <p:ph sz="half" idx="2"/>
          </p:nvPr>
        </p:nvSpPr>
        <p:spPr>
          <a:xfrm>
            <a:off x="4648200" y="609600"/>
            <a:ext cx="4495800" cy="6248400"/>
          </a:xfrm>
        </p:spPr>
        <p:txBody>
          <a:bodyPr>
            <a:normAutofit fontScale="92500" lnSpcReduction="10000"/>
          </a:bodyPr>
          <a:lstStyle/>
          <a:p>
            <a:r>
              <a:rPr lang="en-US" dirty="0" smtClean="0"/>
              <a:t>Since these chapters fall after the final battle of Rev. 20, it could be speculated that these verses are describing the heavenly temple in the New Jerusalem.  However, so much in Ezekiel 40-43 would not be fitting in that Heavenly temple; sacrifices, sin offerings, etc.  Another speculation pinpoints these chapters since 1948 and the restoration of the Jews to their homeland and the rebuilding of Solomon’s temple!  We will now look at that speculation!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u="sng" dirty="0" smtClean="0">
                <a:solidFill>
                  <a:srgbClr val="7030A0"/>
                </a:solidFill>
                <a:latin typeface="Algerian" pitchFamily="82" charset="0"/>
              </a:rPr>
              <a:t>1948-Fulfillment?</a:t>
            </a:r>
            <a:endParaRPr lang="en-US" b="1" u="sng" dirty="0">
              <a:solidFill>
                <a:srgbClr val="7030A0"/>
              </a:solidFill>
              <a:latin typeface="Algerian" pitchFamily="82" charset="0"/>
            </a:endParaRPr>
          </a:p>
        </p:txBody>
      </p:sp>
      <p:pic>
        <p:nvPicPr>
          <p:cNvPr id="5" name="Content Placeholder 4" descr="6a00d83451bc4a69e20148c782372c970c-800wi.jpg"/>
          <p:cNvPicPr>
            <a:picLocks noGrp="1" noChangeAspect="1"/>
          </p:cNvPicPr>
          <p:nvPr>
            <p:ph sz="half" idx="1"/>
          </p:nvPr>
        </p:nvPicPr>
        <p:blipFill>
          <a:blip r:embed="rId2" cstate="print"/>
          <a:stretch>
            <a:fillRect/>
          </a:stretch>
        </p:blipFill>
        <p:spPr>
          <a:xfrm>
            <a:off x="0" y="990600"/>
            <a:ext cx="4800600" cy="5867400"/>
          </a:xfrm>
        </p:spPr>
      </p:pic>
      <p:pic>
        <p:nvPicPr>
          <p:cNvPr id="6" name="Content Placeholder 5" descr="index.jpg"/>
          <p:cNvPicPr>
            <a:picLocks noGrp="1" noChangeAspect="1"/>
          </p:cNvPicPr>
          <p:nvPr>
            <p:ph sz="half" idx="2"/>
          </p:nvPr>
        </p:nvPicPr>
        <p:blipFill>
          <a:blip r:embed="rId3" cstate="print"/>
          <a:stretch>
            <a:fillRect/>
          </a:stretch>
        </p:blipFill>
        <p:spPr>
          <a:xfrm>
            <a:off x="4953000" y="838201"/>
            <a:ext cx="4191000" cy="6019799"/>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u="sng" dirty="0" smtClean="0">
                <a:solidFill>
                  <a:srgbClr val="FF0000"/>
                </a:solidFill>
              </a:rPr>
              <a:t>No!  A Thousand Times No!!</a:t>
            </a:r>
            <a:endParaRPr lang="en-US" b="1" u="sng" dirty="0">
              <a:solidFill>
                <a:srgbClr val="FF000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The time prophecy of Daniel 9:24-27 had designated “Seventy weeks are determined upon thy people and upon thy holy city, to finish the transgression, and to make an end of sins, and to make reconciliation for iniquity,…”.  </a:t>
            </a:r>
            <a:r>
              <a:rPr lang="en-US" b="1" i="1" u="sng" dirty="0" smtClean="0">
                <a:solidFill>
                  <a:srgbClr val="FF0000"/>
                </a:solidFill>
              </a:rPr>
              <a:t>When that time period ended in 34 AD, at the stoning of Stephen, the Jewish nation ceased to be the people of God forever.</a:t>
            </a:r>
            <a:r>
              <a:rPr lang="en-US" dirty="0" smtClean="0"/>
              <a:t>  Individual Jews could accept Christ.  The nation divorced itself from Christ and God chose out the church to be the depositors of divine truth. Any work done in Jerusalem would be outside of Bible prophecy!!!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FF0000"/>
                </a:solidFill>
                <a:latin typeface="Algerian" pitchFamily="82" charset="0"/>
              </a:rPr>
              <a:t>1948 God had Nothing to do with it!</a:t>
            </a:r>
            <a:endParaRPr lang="en-US" b="1" u="sng" dirty="0">
              <a:solidFill>
                <a:srgbClr val="FF0000"/>
              </a:solidFill>
              <a:latin typeface="Algerian" pitchFamily="82" charset="0"/>
            </a:endParaRPr>
          </a:p>
        </p:txBody>
      </p:sp>
      <p:sp>
        <p:nvSpPr>
          <p:cNvPr id="3" name="Content Placeholder 2"/>
          <p:cNvSpPr>
            <a:spLocks noGrp="1"/>
          </p:cNvSpPr>
          <p:nvPr>
            <p:ph idx="1"/>
          </p:nvPr>
        </p:nvSpPr>
        <p:spPr>
          <a:xfrm>
            <a:off x="0" y="1371600"/>
            <a:ext cx="9144000" cy="5486400"/>
          </a:xfrm>
        </p:spPr>
        <p:txBody>
          <a:bodyPr>
            <a:normAutofit fontScale="77500" lnSpcReduction="20000"/>
          </a:bodyPr>
          <a:lstStyle/>
          <a:p>
            <a:r>
              <a:rPr lang="en-US" dirty="0" smtClean="0"/>
              <a:t>In 1918, the Jesuits would cause their Zionists in England to issue the Balfour Declaration, declaring Palestine to be the new homeland for the wandering Jew. Could it be that after 1900 years of Rome’s crusades, inquisitions, and pogroms, the Jewish race would now have a place to call it’s own? Or was Zionism a set up for the greatest betrayal the Jewish race has ever known? World War I prepared the land for the people, WWII prepared the people for the land. “Instead of taking a public stand, he, Cardinal Spellman would operate behind the scenes by personally calling on ever South American country to cast their votes for Israel…There was little doubt that Spellman knew the UN delegates…After a bitter struggle, Israel was admitted to the UN by a vote of 37-12. The Israelis had turned to a number of men of prominence including John Foster Dulles to promote their cause. Many were convinced that Spellman had been the deciding factor.”  John Cooney, The American Pope, pages 186-187.</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b="1" u="sng" dirty="0" smtClean="0">
                <a:solidFill>
                  <a:srgbClr val="FF0000"/>
                </a:solidFill>
                <a:latin typeface="Algerian" pitchFamily="82" charset="0"/>
              </a:rPr>
              <a:t>Rome’s Plan to Destroy Them</a:t>
            </a:r>
            <a:endParaRPr lang="en-US" b="1"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92500"/>
          </a:bodyPr>
          <a:lstStyle/>
          <a:p>
            <a:r>
              <a:rPr lang="en-US" dirty="0" smtClean="0"/>
              <a:t>“World War II was to be fomented through manipulation of the differences that existed between the German Nationalists and the Political Zionists. This was to result in an expansion of Russian influence and the establishment of a state of Israel in Palestine.”  Albert Pike’s letter to Mazzini, 1871</a:t>
            </a:r>
          </a:p>
          <a:p>
            <a:r>
              <a:rPr lang="en-US" dirty="0" smtClean="0"/>
              <a:t>“In Vatican eyes, therefore, the millenarian yearning for a global Hebrew theocracy, represents a deadly threat to the eschatological teachings of the Catholic church. When translated into concrete political terms, such a view spells not only rivalry, but implacable enmity. -- Avro Manhattan, The Vatican Moscow Washington Alliance, chick Publications, pp. 169, 170.</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u="sng" dirty="0" smtClean="0">
                <a:solidFill>
                  <a:srgbClr val="FF0000"/>
                </a:solidFill>
                <a:latin typeface="Algerian" pitchFamily="82" charset="0"/>
              </a:rPr>
              <a:t>Explaining Scripture</a:t>
            </a:r>
            <a:endParaRPr lang="en-US" b="1"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648200" cy="6096000"/>
          </a:xfrm>
        </p:spPr>
        <p:txBody>
          <a:bodyPr>
            <a:normAutofit fontScale="77500" lnSpcReduction="20000"/>
          </a:bodyPr>
          <a:lstStyle/>
          <a:p>
            <a:r>
              <a:rPr lang="en-US" dirty="0" smtClean="0"/>
              <a:t>“And when ye shall see Jerusalem compassed with armies, then know that the desolation thereof is nigh. Then let them which are in Judaea flee to the mountains; and let them which are in the midst of it depart out; and let not them that are in the countries enter there into. For these be the days of vengeance, that all things which are written may be fulfilled. But woe unto them that are with child, and to them that give suck, in those days! for there shall be great distress in the land, and wrath upon this people.  And they shall fall by the edge of the sword, and shall be led away captive into all nations: and Jerusalem shall be trodden down of the Gentiles, until the times of the Gentiles be fulfilled.”  Luke 21:20-24</a:t>
            </a:r>
          </a:p>
          <a:p>
            <a:endParaRPr lang="en-US" dirty="0"/>
          </a:p>
        </p:txBody>
      </p:sp>
      <p:sp>
        <p:nvSpPr>
          <p:cNvPr id="4" name="Content Placeholder 3"/>
          <p:cNvSpPr>
            <a:spLocks noGrp="1"/>
          </p:cNvSpPr>
          <p:nvPr>
            <p:ph sz="half" idx="2"/>
          </p:nvPr>
        </p:nvSpPr>
        <p:spPr>
          <a:xfrm>
            <a:off x="4648200" y="838200"/>
            <a:ext cx="4495800" cy="6019800"/>
          </a:xfrm>
        </p:spPr>
        <p:txBody>
          <a:bodyPr>
            <a:normAutofit fontScale="77500" lnSpcReduction="20000"/>
          </a:bodyPr>
          <a:lstStyle/>
          <a:p>
            <a:r>
              <a:rPr lang="en-US" dirty="0" smtClean="0"/>
              <a:t>1.  70 AD</a:t>
            </a:r>
          </a:p>
          <a:p>
            <a:r>
              <a:rPr lang="en-US" dirty="0" smtClean="0"/>
              <a:t>2.  led captive as slaves</a:t>
            </a:r>
          </a:p>
          <a:p>
            <a:r>
              <a:rPr lang="en-US" dirty="0" smtClean="0"/>
              <a:t>3.  Jerusalem trodden down by the Gentiles until the time of the Gentiles be fulfilled.</a:t>
            </a:r>
          </a:p>
          <a:p>
            <a:r>
              <a:rPr lang="en-US" dirty="0" smtClean="0"/>
              <a:t>4.  What is Jerusalem here, who are the Gentiles and what are the Gentiles times?</a:t>
            </a:r>
          </a:p>
          <a:p>
            <a:endParaRPr lang="en-US" dirty="0" smtClean="0"/>
          </a:p>
          <a:p>
            <a:r>
              <a:rPr lang="en-US" dirty="0" smtClean="0"/>
              <a:t>Revelation 11:2  “But the court which is without the temple leave out, and measure it not; for it is given unto the Gentiles: and the holy city shall they tread under foot forty </a:t>
            </a:r>
            <a:r>
              <a:rPr lang="en-US" i="1" dirty="0" smtClean="0"/>
              <a:t>and</a:t>
            </a:r>
            <a:r>
              <a:rPr lang="en-US" dirty="0" smtClean="0"/>
              <a:t> two months.”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TotalTime>
  <Words>2005</Words>
  <Application>Microsoft Office PowerPoint</Application>
  <PresentationFormat>On-screen Show (4:3)</PresentationFormat>
  <Paragraphs>59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Ezekiel, pt. 23</vt:lpstr>
      <vt:lpstr>Very Controversial Chapters</vt:lpstr>
      <vt:lpstr>When Do these Verses apply?</vt:lpstr>
      <vt:lpstr>Other Speculative Interpretations</vt:lpstr>
      <vt:lpstr>1948-Fulfillment?</vt:lpstr>
      <vt:lpstr>No!  A Thousand Times No!!</vt:lpstr>
      <vt:lpstr>1948 God had Nothing to do with it!</vt:lpstr>
      <vt:lpstr>Rome’s Plan to Destroy Them</vt:lpstr>
      <vt:lpstr>Explaining Scripture</vt:lpstr>
      <vt:lpstr>Explanation</vt:lpstr>
      <vt:lpstr>Heavenly Home!</vt:lpstr>
      <vt:lpstr>Summary of this false teaching</vt:lpstr>
      <vt:lpstr>Ezekiel 40-46/ Significance</vt:lpstr>
      <vt:lpstr>Measuring/JUDGMENT</vt:lpstr>
      <vt:lpstr>The Point</vt:lpstr>
      <vt:lpstr>Chambers to our Souls!</vt:lpstr>
      <vt:lpstr>The Third Component</vt:lpstr>
      <vt:lpstr>The DOOR</vt:lpstr>
      <vt:lpstr>Will We Open the Door?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Ezekiel, pt. 23</dc:title>
  <dc:creator>Computer</dc:creator>
  <cp:lastModifiedBy>Computer</cp:lastModifiedBy>
  <cp:revision>18</cp:revision>
  <dcterms:created xsi:type="dcterms:W3CDTF">2013-06-05T10:43:20Z</dcterms:created>
  <dcterms:modified xsi:type="dcterms:W3CDTF">2013-06-08T00:07:56Z</dcterms:modified>
</cp:coreProperties>
</file>