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5" r:id="rId5"/>
    <p:sldId id="574" r:id="rId6"/>
    <p:sldId id="576" r:id="rId7"/>
    <p:sldId id="577" r:id="rId8"/>
    <p:sldId id="578" r:id="rId9"/>
    <p:sldId id="581" r:id="rId10"/>
    <p:sldId id="582" r:id="rId11"/>
    <p:sldId id="584" r:id="rId12"/>
    <p:sldId id="583" r:id="rId13"/>
    <p:sldId id="580" r:id="rId14"/>
    <p:sldId id="585" r:id="rId15"/>
    <p:sldId id="579" r:id="rId16"/>
    <p:sldId id="586" r:id="rId17"/>
    <p:sldId id="587" r:id="rId18"/>
    <p:sldId id="588" r:id="rId19"/>
    <p:sldId id="5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8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7BCA7-E337-455F-A254-AE9F7A2E2809}"/>
              </a:ext>
            </a:extLst>
          </p:cNvPr>
          <p:cNvSpPr>
            <a:spLocks noGrp="1"/>
          </p:cNvSpPr>
          <p:nvPr>
            <p:ph type="dt" sz="half" idx="10"/>
          </p:nvPr>
        </p:nvSpPr>
        <p:spPr/>
        <p:txBody>
          <a:bodyPr/>
          <a:lstStyle/>
          <a:p>
            <a:fld id="{5B0D643B-CE64-4022-9C24-6589D2637BAF}" type="datetimeFigureOut">
              <a:rPr lang="en-US" smtClean="0"/>
              <a:t>1/17/2024</a:t>
            </a:fld>
            <a:endParaRPr lang="en-US"/>
          </a:p>
        </p:txBody>
      </p:sp>
      <p:sp>
        <p:nvSpPr>
          <p:cNvPr id="5" name="Footer Placeholder 4">
            <a:extLst>
              <a:ext uri="{FF2B5EF4-FFF2-40B4-BE49-F238E27FC236}">
                <a16:creationId xmlns:a16="http://schemas.microsoft.com/office/drawing/2014/main"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1379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11A5B-A3FA-4837-9440-34A863396FBC}"/>
              </a:ext>
            </a:extLst>
          </p:cNvPr>
          <p:cNvSpPr>
            <a:spLocks noGrp="1"/>
          </p:cNvSpPr>
          <p:nvPr>
            <p:ph type="dt" sz="half" idx="10"/>
          </p:nvPr>
        </p:nvSpPr>
        <p:spPr/>
        <p:txBody>
          <a:bodyPr/>
          <a:lstStyle/>
          <a:p>
            <a:fld id="{5B0D643B-CE64-4022-9C24-6589D2637BAF}" type="datetimeFigureOut">
              <a:rPr lang="en-US" smtClean="0"/>
              <a:t>1/17/2024</a:t>
            </a:fld>
            <a:endParaRPr lang="en-US"/>
          </a:p>
        </p:txBody>
      </p:sp>
      <p:sp>
        <p:nvSpPr>
          <p:cNvPr id="5" name="Footer Placeholder 4">
            <a:extLst>
              <a:ext uri="{FF2B5EF4-FFF2-40B4-BE49-F238E27FC236}">
                <a16:creationId xmlns:a16="http://schemas.microsoft.com/office/drawing/2014/main"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7637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DEB0-BD39-4BC5-9BA6-FCEBF0EF4B17}"/>
              </a:ext>
            </a:extLst>
          </p:cNvPr>
          <p:cNvSpPr>
            <a:spLocks noGrp="1"/>
          </p:cNvSpPr>
          <p:nvPr>
            <p:ph type="dt" sz="half" idx="10"/>
          </p:nvPr>
        </p:nvSpPr>
        <p:spPr/>
        <p:txBody>
          <a:bodyPr/>
          <a:lstStyle/>
          <a:p>
            <a:fld id="{5B0D643B-CE64-4022-9C24-6589D2637BAF}" type="datetimeFigureOut">
              <a:rPr lang="en-US" smtClean="0"/>
              <a:t>1/17/2024</a:t>
            </a:fld>
            <a:endParaRPr lang="en-US"/>
          </a:p>
        </p:txBody>
      </p:sp>
      <p:sp>
        <p:nvSpPr>
          <p:cNvPr id="5" name="Footer Placeholder 4">
            <a:extLst>
              <a:ext uri="{FF2B5EF4-FFF2-40B4-BE49-F238E27FC236}">
                <a16:creationId xmlns:a16="http://schemas.microsoft.com/office/drawing/2014/main"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73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4F4A-C0E6-410F-9F88-2E9F2691FA57}"/>
              </a:ext>
            </a:extLst>
          </p:cNvPr>
          <p:cNvSpPr>
            <a:spLocks noGrp="1"/>
          </p:cNvSpPr>
          <p:nvPr>
            <p:ph type="dt" sz="half" idx="10"/>
          </p:nvPr>
        </p:nvSpPr>
        <p:spPr/>
        <p:txBody>
          <a:bodyPr/>
          <a:lstStyle/>
          <a:p>
            <a:fld id="{5B0D643B-CE64-4022-9C24-6589D2637BAF}" type="datetimeFigureOut">
              <a:rPr lang="en-US" smtClean="0"/>
              <a:t>1/17/2024</a:t>
            </a:fld>
            <a:endParaRPr lang="en-US"/>
          </a:p>
        </p:txBody>
      </p:sp>
      <p:sp>
        <p:nvSpPr>
          <p:cNvPr id="5" name="Footer Placeholder 4">
            <a:extLst>
              <a:ext uri="{FF2B5EF4-FFF2-40B4-BE49-F238E27FC236}">
                <a16:creationId xmlns:a16="http://schemas.microsoft.com/office/drawing/2014/main"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57549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F6052-934F-4BFA-B68A-4D5F3394DB3B}"/>
              </a:ext>
            </a:extLst>
          </p:cNvPr>
          <p:cNvSpPr>
            <a:spLocks noGrp="1"/>
          </p:cNvSpPr>
          <p:nvPr>
            <p:ph type="dt" sz="half" idx="10"/>
          </p:nvPr>
        </p:nvSpPr>
        <p:spPr/>
        <p:txBody>
          <a:bodyPr/>
          <a:lstStyle/>
          <a:p>
            <a:fld id="{5B0D643B-CE64-4022-9C24-6589D2637BAF}" type="datetimeFigureOut">
              <a:rPr lang="en-US" smtClean="0"/>
              <a:t>1/17/2024</a:t>
            </a:fld>
            <a:endParaRPr lang="en-US"/>
          </a:p>
        </p:txBody>
      </p:sp>
      <p:sp>
        <p:nvSpPr>
          <p:cNvPr id="5" name="Footer Placeholder 4">
            <a:extLst>
              <a:ext uri="{FF2B5EF4-FFF2-40B4-BE49-F238E27FC236}">
                <a16:creationId xmlns:a16="http://schemas.microsoft.com/office/drawing/2014/main"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1512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45888-9D60-432F-A612-C85BCA07522C}"/>
              </a:ext>
            </a:extLst>
          </p:cNvPr>
          <p:cNvSpPr>
            <a:spLocks noGrp="1"/>
          </p:cNvSpPr>
          <p:nvPr>
            <p:ph type="dt" sz="half" idx="10"/>
          </p:nvPr>
        </p:nvSpPr>
        <p:spPr/>
        <p:txBody>
          <a:bodyPr/>
          <a:lstStyle/>
          <a:p>
            <a:fld id="{5B0D643B-CE64-4022-9C24-6589D2637BAF}" type="datetimeFigureOut">
              <a:rPr lang="en-US" smtClean="0"/>
              <a:t>1/17/2024</a:t>
            </a:fld>
            <a:endParaRPr lang="en-US"/>
          </a:p>
        </p:txBody>
      </p:sp>
      <p:sp>
        <p:nvSpPr>
          <p:cNvPr id="6" name="Footer Placeholder 5">
            <a:extLst>
              <a:ext uri="{FF2B5EF4-FFF2-40B4-BE49-F238E27FC236}">
                <a16:creationId xmlns:a16="http://schemas.microsoft.com/office/drawing/2014/main"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4429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1C42B-D389-4E66-BAE1-EB76C90DDBBB}"/>
              </a:ext>
            </a:extLst>
          </p:cNvPr>
          <p:cNvSpPr>
            <a:spLocks noGrp="1"/>
          </p:cNvSpPr>
          <p:nvPr>
            <p:ph type="dt" sz="half" idx="10"/>
          </p:nvPr>
        </p:nvSpPr>
        <p:spPr/>
        <p:txBody>
          <a:bodyPr/>
          <a:lstStyle/>
          <a:p>
            <a:fld id="{5B0D643B-CE64-4022-9C24-6589D2637BAF}" type="datetimeFigureOut">
              <a:rPr lang="en-US" smtClean="0"/>
              <a:t>1/17/2024</a:t>
            </a:fld>
            <a:endParaRPr lang="en-US"/>
          </a:p>
        </p:txBody>
      </p:sp>
      <p:sp>
        <p:nvSpPr>
          <p:cNvPr id="8" name="Footer Placeholder 7">
            <a:extLst>
              <a:ext uri="{FF2B5EF4-FFF2-40B4-BE49-F238E27FC236}">
                <a16:creationId xmlns:a16="http://schemas.microsoft.com/office/drawing/2014/main"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73792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9D3E8-B0B6-4A9A-989D-CC423B70CCC0}"/>
              </a:ext>
            </a:extLst>
          </p:cNvPr>
          <p:cNvSpPr>
            <a:spLocks noGrp="1"/>
          </p:cNvSpPr>
          <p:nvPr>
            <p:ph type="dt" sz="half" idx="10"/>
          </p:nvPr>
        </p:nvSpPr>
        <p:spPr/>
        <p:txBody>
          <a:bodyPr/>
          <a:lstStyle/>
          <a:p>
            <a:fld id="{5B0D643B-CE64-4022-9C24-6589D2637BAF}" type="datetimeFigureOut">
              <a:rPr lang="en-US" smtClean="0"/>
              <a:t>1/17/2024</a:t>
            </a:fld>
            <a:endParaRPr lang="en-US"/>
          </a:p>
        </p:txBody>
      </p:sp>
      <p:sp>
        <p:nvSpPr>
          <p:cNvPr id="4" name="Footer Placeholder 3">
            <a:extLst>
              <a:ext uri="{FF2B5EF4-FFF2-40B4-BE49-F238E27FC236}">
                <a16:creationId xmlns:a16="http://schemas.microsoft.com/office/drawing/2014/main"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417545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6DD8C-C561-48EB-9FC2-6C71CD19BCF7}"/>
              </a:ext>
            </a:extLst>
          </p:cNvPr>
          <p:cNvSpPr>
            <a:spLocks noGrp="1"/>
          </p:cNvSpPr>
          <p:nvPr>
            <p:ph type="dt" sz="half" idx="10"/>
          </p:nvPr>
        </p:nvSpPr>
        <p:spPr/>
        <p:txBody>
          <a:bodyPr/>
          <a:lstStyle/>
          <a:p>
            <a:fld id="{5B0D643B-CE64-4022-9C24-6589D2637BAF}" type="datetimeFigureOut">
              <a:rPr lang="en-US" smtClean="0"/>
              <a:t>1/17/2024</a:t>
            </a:fld>
            <a:endParaRPr lang="en-US"/>
          </a:p>
        </p:txBody>
      </p:sp>
      <p:sp>
        <p:nvSpPr>
          <p:cNvPr id="3" name="Footer Placeholder 2">
            <a:extLst>
              <a:ext uri="{FF2B5EF4-FFF2-40B4-BE49-F238E27FC236}">
                <a16:creationId xmlns:a16="http://schemas.microsoft.com/office/drawing/2014/main"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7314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F3047-61D5-4D40-901F-F84FC974ADD0}"/>
              </a:ext>
            </a:extLst>
          </p:cNvPr>
          <p:cNvSpPr>
            <a:spLocks noGrp="1"/>
          </p:cNvSpPr>
          <p:nvPr>
            <p:ph type="dt" sz="half" idx="10"/>
          </p:nvPr>
        </p:nvSpPr>
        <p:spPr/>
        <p:txBody>
          <a:bodyPr/>
          <a:lstStyle/>
          <a:p>
            <a:fld id="{5B0D643B-CE64-4022-9C24-6589D2637BAF}" type="datetimeFigureOut">
              <a:rPr lang="en-US" smtClean="0"/>
              <a:t>1/17/2024</a:t>
            </a:fld>
            <a:endParaRPr lang="en-US"/>
          </a:p>
        </p:txBody>
      </p:sp>
      <p:sp>
        <p:nvSpPr>
          <p:cNvPr id="6" name="Footer Placeholder 5">
            <a:extLst>
              <a:ext uri="{FF2B5EF4-FFF2-40B4-BE49-F238E27FC236}">
                <a16:creationId xmlns:a16="http://schemas.microsoft.com/office/drawing/2014/main"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2780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EA917C-4EBF-4029-9249-7C00D3416944}"/>
              </a:ext>
            </a:extLst>
          </p:cNvPr>
          <p:cNvSpPr>
            <a:spLocks noGrp="1"/>
          </p:cNvSpPr>
          <p:nvPr>
            <p:ph type="dt" sz="half" idx="10"/>
          </p:nvPr>
        </p:nvSpPr>
        <p:spPr/>
        <p:txBody>
          <a:bodyPr/>
          <a:lstStyle/>
          <a:p>
            <a:fld id="{5B0D643B-CE64-4022-9C24-6589D2637BAF}" type="datetimeFigureOut">
              <a:rPr lang="en-US" smtClean="0"/>
              <a:t>1/17/2024</a:t>
            </a:fld>
            <a:endParaRPr lang="en-US"/>
          </a:p>
        </p:txBody>
      </p:sp>
      <p:sp>
        <p:nvSpPr>
          <p:cNvPr id="6" name="Footer Placeholder 5">
            <a:extLst>
              <a:ext uri="{FF2B5EF4-FFF2-40B4-BE49-F238E27FC236}">
                <a16:creationId xmlns:a16="http://schemas.microsoft.com/office/drawing/2014/main"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4726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1/17/2024</a:t>
            </a:fld>
            <a:endParaRPr lang="en-US"/>
          </a:p>
        </p:txBody>
      </p:sp>
      <p:sp>
        <p:nvSpPr>
          <p:cNvPr id="5" name="Footer Placeholder 4">
            <a:extLst>
              <a:ext uri="{FF2B5EF4-FFF2-40B4-BE49-F238E27FC236}">
                <a16:creationId xmlns:a16="http://schemas.microsoft.com/office/drawing/2014/main"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8031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28</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C3E62-EA29-212D-00B7-1163B3AB0B80}"/>
              </a:ext>
            </a:extLst>
          </p:cNvPr>
          <p:cNvSpPr>
            <a:spLocks noGrp="1"/>
          </p:cNvSpPr>
          <p:nvPr>
            <p:ph type="title"/>
          </p:nvPr>
        </p:nvSpPr>
        <p:spPr>
          <a:xfrm>
            <a:off x="838200" y="-206375"/>
            <a:ext cx="10515600" cy="1325563"/>
          </a:xfrm>
        </p:spPr>
        <p:txBody>
          <a:bodyPr/>
          <a:lstStyle/>
          <a:p>
            <a:pPr algn="ctr"/>
            <a:r>
              <a:rPr lang="en-US" b="1" dirty="0">
                <a:effectLst>
                  <a:outerShdw blurRad="38100" dist="38100" dir="2700000" algn="tl">
                    <a:srgbClr val="000000">
                      <a:alpha val="43137"/>
                    </a:srgbClr>
                  </a:outerShdw>
                </a:effectLst>
              </a:rPr>
              <a:t>Photographic Proof!!!</a:t>
            </a:r>
          </a:p>
        </p:txBody>
      </p:sp>
      <p:sp>
        <p:nvSpPr>
          <p:cNvPr id="4" name="TextBox 3">
            <a:extLst>
              <a:ext uri="{FF2B5EF4-FFF2-40B4-BE49-F238E27FC236}">
                <a16:creationId xmlns:a16="http://schemas.microsoft.com/office/drawing/2014/main" id="{7BCCE931-796C-79CD-9D32-1E4DC3A03699}"/>
              </a:ext>
            </a:extLst>
          </p:cNvPr>
          <p:cNvSpPr txBox="1"/>
          <p:nvPr/>
        </p:nvSpPr>
        <p:spPr>
          <a:xfrm>
            <a:off x="5772150" y="586591"/>
            <a:ext cx="6419850" cy="6370975"/>
          </a:xfrm>
          <a:prstGeom prst="rect">
            <a:avLst/>
          </a:prstGeom>
          <a:noFill/>
        </p:spPr>
        <p:txBody>
          <a:bodyPr wrap="square">
            <a:spAutoFit/>
          </a:bodyPr>
          <a:lstStyle/>
          <a:p>
            <a:r>
              <a:rPr lang="en-US" sz="2400" dirty="0"/>
              <a:t>“On the right is a picture of Ellen White with her twin sister Elizabeth at age 51. </a:t>
            </a:r>
            <a:r>
              <a:rPr lang="en-US" sz="2400" b="1" u="sng" dirty="0"/>
              <a:t>Notice that Ellen is wearing a decorative brooch and a gold chain. This photograph was taken 15 years after she condemned others for wearing similar jewelry</a:t>
            </a:r>
            <a:r>
              <a:rPr lang="en-US" sz="2400" dirty="0"/>
              <a:t>:1</a:t>
            </a:r>
          </a:p>
          <a:p>
            <a:r>
              <a:rPr lang="en-US" sz="2400" dirty="0"/>
              <a:t> "To dress plainly, abstaining from display of jewelry and ornaments of every kind, is in keeping with our faith."2 . . . </a:t>
            </a:r>
          </a:p>
          <a:p>
            <a:endParaRPr lang="en-US" sz="2400" dirty="0"/>
          </a:p>
          <a:p>
            <a:r>
              <a:rPr lang="en-US" sz="2400" dirty="0"/>
              <a:t>1. Photograph on file at the James White Research Library, Andrews University. Digital images were taken from the book White-Washed by Sidney Cleveland. . . .</a:t>
            </a:r>
          </a:p>
          <a:p>
            <a:r>
              <a:rPr lang="en-US" sz="2400" dirty="0"/>
              <a:t>2. Ellen White, Testimonies, Vol. 3, p. 366.” Sydney Cleveland and Dirk Anderson, “Did Ellen White Wear Jewelry?”, https://www.nonsda.org/egw/contra7.shtml</a:t>
            </a:r>
          </a:p>
        </p:txBody>
      </p:sp>
      <p:pic>
        <p:nvPicPr>
          <p:cNvPr id="5" name="Picture 4">
            <a:extLst>
              <a:ext uri="{FF2B5EF4-FFF2-40B4-BE49-F238E27FC236}">
                <a16:creationId xmlns:a16="http://schemas.microsoft.com/office/drawing/2014/main" id="{4157C94C-5F6B-4E0A-8393-E92A1A89DAF9}"/>
              </a:ext>
            </a:extLst>
          </p:cNvPr>
          <p:cNvPicPr>
            <a:picLocks noChangeAspect="1"/>
          </p:cNvPicPr>
          <p:nvPr/>
        </p:nvPicPr>
        <p:blipFill>
          <a:blip r:embed="rId2"/>
          <a:stretch>
            <a:fillRect/>
          </a:stretch>
        </p:blipFill>
        <p:spPr>
          <a:xfrm>
            <a:off x="29210" y="867195"/>
            <a:ext cx="3275965" cy="5123609"/>
          </a:xfrm>
          <a:prstGeom prst="rect">
            <a:avLst/>
          </a:prstGeom>
        </p:spPr>
      </p:pic>
      <p:pic>
        <p:nvPicPr>
          <p:cNvPr id="6" name="Picture 5">
            <a:extLst>
              <a:ext uri="{FF2B5EF4-FFF2-40B4-BE49-F238E27FC236}">
                <a16:creationId xmlns:a16="http://schemas.microsoft.com/office/drawing/2014/main" id="{D42A91B0-74F4-DB16-65AE-4013BD02A474}"/>
              </a:ext>
            </a:extLst>
          </p:cNvPr>
          <p:cNvPicPr>
            <a:picLocks noChangeAspect="1"/>
          </p:cNvPicPr>
          <p:nvPr/>
        </p:nvPicPr>
        <p:blipFill>
          <a:blip r:embed="rId3"/>
          <a:stretch>
            <a:fillRect/>
          </a:stretch>
        </p:blipFill>
        <p:spPr>
          <a:xfrm>
            <a:off x="3447776" y="1711608"/>
            <a:ext cx="2250860" cy="4478515"/>
          </a:xfrm>
          <a:prstGeom prst="rect">
            <a:avLst/>
          </a:prstGeom>
        </p:spPr>
      </p:pic>
      <p:sp>
        <p:nvSpPr>
          <p:cNvPr id="7" name="TextBox 6">
            <a:extLst>
              <a:ext uri="{FF2B5EF4-FFF2-40B4-BE49-F238E27FC236}">
                <a16:creationId xmlns:a16="http://schemas.microsoft.com/office/drawing/2014/main" id="{AE090E09-BE6D-9CB4-94A5-5392B1BD7DD7}"/>
              </a:ext>
            </a:extLst>
          </p:cNvPr>
          <p:cNvSpPr txBox="1"/>
          <p:nvPr/>
        </p:nvSpPr>
        <p:spPr>
          <a:xfrm>
            <a:off x="140334" y="5990804"/>
            <a:ext cx="3053715" cy="646331"/>
          </a:xfrm>
          <a:prstGeom prst="rect">
            <a:avLst/>
          </a:prstGeom>
          <a:noFill/>
        </p:spPr>
        <p:txBody>
          <a:bodyPr wrap="square" rtlCol="0">
            <a:spAutoFit/>
          </a:bodyPr>
          <a:lstStyle/>
          <a:p>
            <a:r>
              <a:rPr lang="en-US" b="1" i="1" dirty="0">
                <a:solidFill>
                  <a:srgbClr val="002060"/>
                </a:solidFill>
              </a:rPr>
              <a:t>Sydney Cleveland, White Washed, p. 203</a:t>
            </a:r>
          </a:p>
        </p:txBody>
      </p:sp>
    </p:spTree>
    <p:extLst>
      <p:ext uri="{BB962C8B-B14F-4D97-AF65-F5344CB8AC3E}">
        <p14:creationId xmlns:p14="http://schemas.microsoft.com/office/powerpoint/2010/main" val="44833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8DEF-C05B-F0F3-9066-58FB7D67973E}"/>
              </a:ext>
            </a:extLst>
          </p:cNvPr>
          <p:cNvSpPr>
            <a:spLocks noGrp="1"/>
          </p:cNvSpPr>
          <p:nvPr>
            <p:ph type="title"/>
          </p:nvPr>
        </p:nvSpPr>
        <p:spPr>
          <a:xfrm>
            <a:off x="838200" y="-332105"/>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Who’s The Dishonest One Again?</a:t>
            </a:r>
          </a:p>
        </p:txBody>
      </p:sp>
      <p:pic>
        <p:nvPicPr>
          <p:cNvPr id="3" name="Picture 2">
            <a:extLst>
              <a:ext uri="{FF2B5EF4-FFF2-40B4-BE49-F238E27FC236}">
                <a16:creationId xmlns:a16="http://schemas.microsoft.com/office/drawing/2014/main" id="{2023700E-ED4B-3C92-13D0-A664E880D8DE}"/>
              </a:ext>
            </a:extLst>
          </p:cNvPr>
          <p:cNvPicPr>
            <a:picLocks noChangeAspect="1"/>
          </p:cNvPicPr>
          <p:nvPr/>
        </p:nvPicPr>
        <p:blipFill>
          <a:blip r:embed="rId2"/>
          <a:stretch>
            <a:fillRect/>
          </a:stretch>
        </p:blipFill>
        <p:spPr>
          <a:xfrm>
            <a:off x="838200" y="749542"/>
            <a:ext cx="3541396" cy="5538744"/>
          </a:xfrm>
          <a:prstGeom prst="rect">
            <a:avLst/>
          </a:prstGeom>
        </p:spPr>
      </p:pic>
      <p:sp>
        <p:nvSpPr>
          <p:cNvPr id="5" name="TextBox 4">
            <a:extLst>
              <a:ext uri="{FF2B5EF4-FFF2-40B4-BE49-F238E27FC236}">
                <a16:creationId xmlns:a16="http://schemas.microsoft.com/office/drawing/2014/main" id="{0C22C80C-DAEF-18E6-C6F7-2D42D618E0F5}"/>
              </a:ext>
            </a:extLst>
          </p:cNvPr>
          <p:cNvSpPr txBox="1"/>
          <p:nvPr/>
        </p:nvSpPr>
        <p:spPr>
          <a:xfrm>
            <a:off x="4506278" y="1096328"/>
            <a:ext cx="3360420" cy="2677656"/>
          </a:xfrm>
          <a:prstGeom prst="rect">
            <a:avLst/>
          </a:prstGeom>
          <a:noFill/>
        </p:spPr>
        <p:txBody>
          <a:bodyPr wrap="square">
            <a:spAutoFit/>
          </a:bodyPr>
          <a:lstStyle/>
          <a:p>
            <a:r>
              <a:rPr lang="en-US" sz="2800" dirty="0">
                <a:solidFill>
                  <a:srgbClr val="002060"/>
                </a:solidFill>
              </a:rPr>
              <a:t>"If I write one thing and act another, I am a hypocrite"</a:t>
            </a:r>
          </a:p>
          <a:p>
            <a:r>
              <a:rPr lang="en-US" sz="2800" dirty="0">
                <a:solidFill>
                  <a:srgbClr val="002060"/>
                </a:solidFill>
              </a:rPr>
              <a:t>--Ellen White, Manuscript Releases Vol. 19, p. 31</a:t>
            </a:r>
          </a:p>
        </p:txBody>
      </p:sp>
      <p:sp>
        <p:nvSpPr>
          <p:cNvPr id="6" name="TextBox 5">
            <a:extLst>
              <a:ext uri="{FF2B5EF4-FFF2-40B4-BE49-F238E27FC236}">
                <a16:creationId xmlns:a16="http://schemas.microsoft.com/office/drawing/2014/main" id="{B5412091-3B09-60C9-AA05-EDC4909CD769}"/>
              </a:ext>
            </a:extLst>
          </p:cNvPr>
          <p:cNvSpPr txBox="1"/>
          <p:nvPr/>
        </p:nvSpPr>
        <p:spPr>
          <a:xfrm>
            <a:off x="331469" y="6288286"/>
            <a:ext cx="4636770" cy="523220"/>
          </a:xfrm>
          <a:prstGeom prst="rect">
            <a:avLst/>
          </a:prstGeom>
          <a:noFill/>
        </p:spPr>
        <p:txBody>
          <a:bodyPr wrap="square" rtlCol="0">
            <a:spAutoFit/>
          </a:bodyPr>
          <a:lstStyle/>
          <a:p>
            <a:pPr algn="ctr"/>
            <a:r>
              <a:rPr lang="en-US" sz="2800" b="1" dirty="0"/>
              <a:t>The White Estate</a:t>
            </a:r>
          </a:p>
        </p:txBody>
      </p:sp>
      <p:pic>
        <p:nvPicPr>
          <p:cNvPr id="7" name="Picture 6">
            <a:extLst>
              <a:ext uri="{FF2B5EF4-FFF2-40B4-BE49-F238E27FC236}">
                <a16:creationId xmlns:a16="http://schemas.microsoft.com/office/drawing/2014/main" id="{80BC082E-0560-7DAE-2417-F93C4314F391}"/>
              </a:ext>
            </a:extLst>
          </p:cNvPr>
          <p:cNvPicPr>
            <a:picLocks noChangeAspect="1"/>
          </p:cNvPicPr>
          <p:nvPr/>
        </p:nvPicPr>
        <p:blipFill>
          <a:blip r:embed="rId3"/>
          <a:stretch>
            <a:fillRect/>
          </a:stretch>
        </p:blipFill>
        <p:spPr>
          <a:xfrm>
            <a:off x="7866698" y="749542"/>
            <a:ext cx="2771775" cy="5514975"/>
          </a:xfrm>
          <a:prstGeom prst="rect">
            <a:avLst/>
          </a:prstGeom>
        </p:spPr>
      </p:pic>
      <p:sp>
        <p:nvSpPr>
          <p:cNvPr id="8" name="TextBox 7">
            <a:extLst>
              <a:ext uri="{FF2B5EF4-FFF2-40B4-BE49-F238E27FC236}">
                <a16:creationId xmlns:a16="http://schemas.microsoft.com/office/drawing/2014/main" id="{01C68AFB-8C7E-E38E-1A8C-5E9B89F0C800}"/>
              </a:ext>
            </a:extLst>
          </p:cNvPr>
          <p:cNvSpPr txBox="1"/>
          <p:nvPr/>
        </p:nvSpPr>
        <p:spPr>
          <a:xfrm>
            <a:off x="7543800" y="6264517"/>
            <a:ext cx="3931920" cy="461665"/>
          </a:xfrm>
          <a:prstGeom prst="rect">
            <a:avLst/>
          </a:prstGeom>
          <a:noFill/>
        </p:spPr>
        <p:txBody>
          <a:bodyPr wrap="square" rtlCol="0">
            <a:spAutoFit/>
          </a:bodyPr>
          <a:lstStyle/>
          <a:p>
            <a:r>
              <a:rPr lang="en-US" sz="2400" b="1" dirty="0"/>
              <a:t>Dirk Anderson’s nonsda.org</a:t>
            </a:r>
          </a:p>
        </p:txBody>
      </p:sp>
    </p:spTree>
    <p:extLst>
      <p:ext uri="{BB962C8B-B14F-4D97-AF65-F5344CB8AC3E}">
        <p14:creationId xmlns:p14="http://schemas.microsoft.com/office/powerpoint/2010/main" val="3233671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3F8CA-94D2-0E35-4A54-241EA8678F46}"/>
              </a:ext>
            </a:extLst>
          </p:cNvPr>
          <p:cNvSpPr>
            <a:spLocks noGrp="1"/>
          </p:cNvSpPr>
          <p:nvPr>
            <p:ph type="title"/>
          </p:nvPr>
        </p:nvSpPr>
        <p:spPr>
          <a:xfrm>
            <a:off x="838200" y="-240665"/>
            <a:ext cx="10515600" cy="1325563"/>
          </a:xfrm>
        </p:spPr>
        <p:txBody>
          <a:bodyPr/>
          <a:lstStyle/>
          <a:p>
            <a:r>
              <a:rPr lang="en-US" b="1" dirty="0">
                <a:solidFill>
                  <a:srgbClr val="FF0000"/>
                </a:solidFill>
                <a:effectLst>
                  <a:outerShdw blurRad="38100" dist="38100" dir="2700000" algn="tl">
                    <a:srgbClr val="000000">
                      <a:alpha val="43137"/>
                    </a:srgbClr>
                  </a:outerShdw>
                </a:effectLst>
              </a:rPr>
              <a:t>Rebuttal---Jewelry: A Freewill Offering</a:t>
            </a:r>
          </a:p>
        </p:txBody>
      </p:sp>
      <p:sp>
        <p:nvSpPr>
          <p:cNvPr id="4" name="TextBox 3">
            <a:extLst>
              <a:ext uri="{FF2B5EF4-FFF2-40B4-BE49-F238E27FC236}">
                <a16:creationId xmlns:a16="http://schemas.microsoft.com/office/drawing/2014/main" id="{EC47B9A1-F17A-3CD8-C4C9-63303048B39E}"/>
              </a:ext>
            </a:extLst>
          </p:cNvPr>
          <p:cNvSpPr txBox="1"/>
          <p:nvPr/>
        </p:nvSpPr>
        <p:spPr>
          <a:xfrm>
            <a:off x="171450" y="736798"/>
            <a:ext cx="9304020" cy="6124754"/>
          </a:xfrm>
          <a:prstGeom prst="rect">
            <a:avLst/>
          </a:prstGeom>
          <a:noFill/>
        </p:spPr>
        <p:txBody>
          <a:bodyPr wrap="square">
            <a:spAutoFit/>
          </a:bodyPr>
          <a:lstStyle/>
          <a:p>
            <a:r>
              <a:rPr lang="en-US" sz="2800" dirty="0"/>
              <a:t>“Elder Simpson explains the prophecies by the means of charts, and makes it very plain that the end of all things is at hand. In some cases entire families have taken their stand to obey God, as in 1844. All are brought over the ground from the beginning, and many believe as the prophecies relating to the past, present, and future are explained. </a:t>
            </a:r>
            <a:r>
              <a:rPr lang="en-US" sz="2800" b="1" u="sng" dirty="0"/>
              <a:t>Jewelry which cost many hundreds of dollars has been given to Elder Simpson to be sold for the cause. There is no spirit of excitement in this movement. No fanaticism attends it. The truth takes hold of hearts; and men and women give their rings and bracelets although no call has been made for them to strip themselves of these idols. The work is earnest and quiet. The people take off their jewelry of their own freewill, and bring it to Elder Simpson as an offering up of their idols</a:t>
            </a:r>
            <a:r>
              <a:rPr lang="en-US" sz="2800" dirty="0"/>
              <a:t>.” (14MR 250-251) </a:t>
            </a:r>
          </a:p>
        </p:txBody>
      </p:sp>
      <p:pic>
        <p:nvPicPr>
          <p:cNvPr id="5" name="Picture 4">
            <a:extLst>
              <a:ext uri="{FF2B5EF4-FFF2-40B4-BE49-F238E27FC236}">
                <a16:creationId xmlns:a16="http://schemas.microsoft.com/office/drawing/2014/main" id="{CE9C11A3-9BDC-5917-060A-F9CDC7EABAB1}"/>
              </a:ext>
            </a:extLst>
          </p:cNvPr>
          <p:cNvPicPr>
            <a:picLocks noChangeAspect="1"/>
          </p:cNvPicPr>
          <p:nvPr/>
        </p:nvPicPr>
        <p:blipFill rotWithShape="1">
          <a:blip r:embed="rId2"/>
          <a:srcRect l="54134"/>
          <a:stretch/>
        </p:blipFill>
        <p:spPr>
          <a:xfrm>
            <a:off x="9475470" y="1706880"/>
            <a:ext cx="2621280" cy="3810000"/>
          </a:xfrm>
          <a:prstGeom prst="rect">
            <a:avLst/>
          </a:prstGeom>
        </p:spPr>
      </p:pic>
    </p:spTree>
    <p:extLst>
      <p:ext uri="{BB962C8B-B14F-4D97-AF65-F5344CB8AC3E}">
        <p14:creationId xmlns:p14="http://schemas.microsoft.com/office/powerpoint/2010/main" val="1344891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EE84C-C0D8-03BB-D401-E9517D0BF689}"/>
              </a:ext>
            </a:extLst>
          </p:cNvPr>
          <p:cNvSpPr>
            <a:spLocks noGrp="1"/>
          </p:cNvSpPr>
          <p:nvPr>
            <p:ph type="title"/>
          </p:nvPr>
        </p:nvSpPr>
        <p:spPr>
          <a:xfrm>
            <a:off x="712470" y="-183515"/>
            <a:ext cx="10515600" cy="1325563"/>
          </a:xfrm>
        </p:spPr>
        <p:txBody>
          <a:bodyPr/>
          <a:lstStyle/>
          <a:p>
            <a:r>
              <a:rPr lang="en-US" dirty="0"/>
              <a:t>Charge 5: Contradiction in Writing</a:t>
            </a:r>
          </a:p>
        </p:txBody>
      </p:sp>
      <p:sp>
        <p:nvSpPr>
          <p:cNvPr id="4" name="TextBox 3">
            <a:extLst>
              <a:ext uri="{FF2B5EF4-FFF2-40B4-BE49-F238E27FC236}">
                <a16:creationId xmlns:a16="http://schemas.microsoft.com/office/drawing/2014/main" id="{83B5FF86-BB10-06C4-A9A9-90AF0AA52C8E}"/>
              </a:ext>
            </a:extLst>
          </p:cNvPr>
          <p:cNvSpPr txBox="1"/>
          <p:nvPr/>
        </p:nvSpPr>
        <p:spPr>
          <a:xfrm>
            <a:off x="3897630" y="870288"/>
            <a:ext cx="8149590" cy="6001643"/>
          </a:xfrm>
          <a:prstGeom prst="rect">
            <a:avLst/>
          </a:prstGeom>
          <a:noFill/>
        </p:spPr>
        <p:txBody>
          <a:bodyPr wrap="square">
            <a:spAutoFit/>
          </a:bodyPr>
          <a:lstStyle/>
          <a:p>
            <a:r>
              <a:rPr lang="en-US" sz="2400" dirty="0"/>
              <a:t>“In him dwelleth all the fulness of the Godhead bodily." Men need to understand that </a:t>
            </a:r>
            <a:r>
              <a:rPr lang="en-US" sz="2400" b="1" u="sng" dirty="0"/>
              <a:t>Deity suffered and sank under the agonies of Calvary</a:t>
            </a:r>
            <a:r>
              <a:rPr lang="en-US" sz="2400" dirty="0"/>
              <a:t>. Yet Jesus Christ whom God gave for the ransom of the world purchased the church with His own blood. The Majesty of heaven was made to suffer at the hands of religious zealots, who claimed to be the most enlightened people upon the face of the earth” (MS 153, 1898)</a:t>
            </a:r>
          </a:p>
          <a:p>
            <a:endParaRPr lang="en-US" sz="2400" dirty="0"/>
          </a:p>
          <a:p>
            <a:r>
              <a:rPr lang="en-US" sz="2400" dirty="0"/>
              <a:t>“There is no one who can explain the mystery of the incarnation of Christ. Yet we know that He came to this earth and lived as a man among men. The man Christ Jesus was not the Lord God Almighty, yet Christ and the Father are one. </a:t>
            </a:r>
            <a:r>
              <a:rPr lang="en-US" sz="2400" b="1" u="sng" dirty="0"/>
              <a:t>The Deity did not sink under the agonizing torture of Calvary</a:t>
            </a:r>
            <a:r>
              <a:rPr lang="en-US" sz="2400" dirty="0"/>
              <a:t>, yet it is nonetheless true that "God so loved the world, that he gave his only begotten Son, that whosoever believeth in him should not perish, but have everlasting life."—Letter 140, 1903</a:t>
            </a:r>
          </a:p>
        </p:txBody>
      </p:sp>
      <p:pic>
        <p:nvPicPr>
          <p:cNvPr id="5" name="Picture 4">
            <a:extLst>
              <a:ext uri="{FF2B5EF4-FFF2-40B4-BE49-F238E27FC236}">
                <a16:creationId xmlns:a16="http://schemas.microsoft.com/office/drawing/2014/main" id="{37E1DE51-ADB3-81E3-9C00-D1DD69729675}"/>
              </a:ext>
            </a:extLst>
          </p:cNvPr>
          <p:cNvPicPr>
            <a:picLocks noChangeAspect="1"/>
          </p:cNvPicPr>
          <p:nvPr/>
        </p:nvPicPr>
        <p:blipFill rotWithShape="1">
          <a:blip r:embed="rId2"/>
          <a:srcRect l="34334" r="-1"/>
          <a:stretch/>
        </p:blipFill>
        <p:spPr>
          <a:xfrm>
            <a:off x="144780" y="870288"/>
            <a:ext cx="3649980" cy="2779173"/>
          </a:xfrm>
          <a:prstGeom prst="rect">
            <a:avLst/>
          </a:prstGeom>
        </p:spPr>
      </p:pic>
      <p:pic>
        <p:nvPicPr>
          <p:cNvPr id="6" name="Picture 5">
            <a:extLst>
              <a:ext uri="{FF2B5EF4-FFF2-40B4-BE49-F238E27FC236}">
                <a16:creationId xmlns:a16="http://schemas.microsoft.com/office/drawing/2014/main" id="{F870294D-F912-2447-AECD-F8710B6BED30}"/>
              </a:ext>
            </a:extLst>
          </p:cNvPr>
          <p:cNvPicPr>
            <a:picLocks noChangeAspect="1"/>
          </p:cNvPicPr>
          <p:nvPr/>
        </p:nvPicPr>
        <p:blipFill>
          <a:blip r:embed="rId3"/>
          <a:stretch>
            <a:fillRect/>
          </a:stretch>
        </p:blipFill>
        <p:spPr>
          <a:xfrm>
            <a:off x="311767" y="4290298"/>
            <a:ext cx="3482993" cy="2064782"/>
          </a:xfrm>
          <a:prstGeom prst="rect">
            <a:avLst/>
          </a:prstGeom>
        </p:spPr>
      </p:pic>
    </p:spTree>
    <p:extLst>
      <p:ext uri="{BB962C8B-B14F-4D97-AF65-F5344CB8AC3E}">
        <p14:creationId xmlns:p14="http://schemas.microsoft.com/office/powerpoint/2010/main" val="126653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B05A-1820-A9D9-93BD-80533F9A157A}"/>
              </a:ext>
            </a:extLst>
          </p:cNvPr>
          <p:cNvSpPr>
            <a:spLocks noGrp="1"/>
          </p:cNvSpPr>
          <p:nvPr>
            <p:ph type="title"/>
          </p:nvPr>
        </p:nvSpPr>
        <p:spPr>
          <a:xfrm>
            <a:off x="838200" y="0"/>
            <a:ext cx="10515600" cy="1325563"/>
          </a:xfrm>
        </p:spPr>
        <p:txBody>
          <a:bodyPr/>
          <a:lstStyle/>
          <a:p>
            <a:r>
              <a:rPr lang="en-US" b="1" dirty="0">
                <a:solidFill>
                  <a:srgbClr val="C00000"/>
                </a:solidFill>
                <a:effectLst>
                  <a:outerShdw blurRad="38100" dist="38100" dir="2700000" algn="tl">
                    <a:srgbClr val="000000">
                      <a:alpha val="43137"/>
                    </a:srgbClr>
                  </a:outerShdw>
                </a:effectLst>
              </a:rPr>
              <a:t>Charge 5 Rebuttal: Deity Was Emotionally Sunk but NOT Sunk in Reality</a:t>
            </a:r>
          </a:p>
        </p:txBody>
      </p:sp>
      <p:sp>
        <p:nvSpPr>
          <p:cNvPr id="3" name="TextBox 2">
            <a:extLst>
              <a:ext uri="{FF2B5EF4-FFF2-40B4-BE49-F238E27FC236}">
                <a16:creationId xmlns:a16="http://schemas.microsoft.com/office/drawing/2014/main" id="{C0D0922C-39F2-ABD4-13C2-39DDD5D34DA4}"/>
              </a:ext>
            </a:extLst>
          </p:cNvPr>
          <p:cNvSpPr txBox="1"/>
          <p:nvPr/>
        </p:nvSpPr>
        <p:spPr>
          <a:xfrm>
            <a:off x="137160" y="1225689"/>
            <a:ext cx="8081010" cy="5262979"/>
          </a:xfrm>
          <a:prstGeom prst="rect">
            <a:avLst/>
          </a:prstGeom>
          <a:noFill/>
        </p:spPr>
        <p:txBody>
          <a:bodyPr wrap="square" rtlCol="0">
            <a:spAutoFit/>
          </a:bodyPr>
          <a:lstStyle/>
          <a:p>
            <a:r>
              <a:rPr lang="en-US" sz="2400" dirty="0"/>
              <a:t>The Bible and the SOP are written in our way of speaking. We do this all the time. Pastor Bill says there are 2 storehouses, which is true—Kody Morey says there is only 1 storehouse, which is also true </a:t>
            </a:r>
            <a:r>
              <a:rPr lang="en-US" sz="2400" dirty="0">
                <a:sym typeface="Wingdings" panose="05000000000000000000" pitchFamily="2" charset="2"/>
              </a:rPr>
              <a:t> Context Matters. If Paul </a:t>
            </a:r>
            <a:r>
              <a:rPr lang="en-US" sz="2400" dirty="0" err="1">
                <a:sym typeface="Wingdings" panose="05000000000000000000" pitchFamily="2" charset="2"/>
              </a:rPr>
              <a:t>Praino</a:t>
            </a:r>
            <a:r>
              <a:rPr lang="en-US" sz="2400" dirty="0">
                <a:sym typeface="Wingdings" panose="05000000000000000000" pitchFamily="2" charset="2"/>
              </a:rPr>
              <a:t> said Hitler lost WWII one week, then said Hitler won WWII another week, he would be correct both times depending on the context.</a:t>
            </a:r>
          </a:p>
          <a:p>
            <a:endParaRPr lang="en-US" sz="2400" dirty="0">
              <a:sym typeface="Wingdings" panose="05000000000000000000" pitchFamily="2" charset="2"/>
            </a:endParaRPr>
          </a:p>
          <a:p>
            <a:r>
              <a:rPr lang="en-US" sz="2400" dirty="0">
                <a:sym typeface="Wingdings" panose="05000000000000000000" pitchFamily="2" charset="2"/>
              </a:rPr>
              <a:t>Bible example: </a:t>
            </a:r>
          </a:p>
          <a:p>
            <a:endParaRPr lang="en-US" sz="2400" dirty="0">
              <a:sym typeface="Wingdings" panose="05000000000000000000" pitchFamily="2" charset="2"/>
            </a:endParaRPr>
          </a:p>
          <a:p>
            <a:r>
              <a:rPr lang="en-US" sz="2400" dirty="0">
                <a:sym typeface="Wingdings" panose="05000000000000000000" pitchFamily="2" charset="2"/>
              </a:rPr>
              <a:t>Matt. 5:48 “</a:t>
            </a:r>
            <a:r>
              <a:rPr lang="en-US" sz="2400" b="1" u="sng" dirty="0"/>
              <a:t>Be ye therefore perfect, even as your Father which is in heaven is perfect</a:t>
            </a:r>
            <a:r>
              <a:rPr lang="en-US" sz="2400" dirty="0"/>
              <a:t>.</a:t>
            </a:r>
            <a:r>
              <a:rPr lang="en-US" sz="2400" dirty="0">
                <a:sym typeface="Wingdings" panose="05000000000000000000" pitchFamily="2" charset="2"/>
              </a:rPr>
              <a:t>”</a:t>
            </a:r>
          </a:p>
          <a:p>
            <a:endParaRPr lang="en-US" sz="2400" dirty="0">
              <a:sym typeface="Wingdings" panose="05000000000000000000" pitchFamily="2" charset="2"/>
            </a:endParaRPr>
          </a:p>
          <a:p>
            <a:r>
              <a:rPr lang="en-US" sz="2400" dirty="0">
                <a:sym typeface="Wingdings" panose="05000000000000000000" pitchFamily="2" charset="2"/>
              </a:rPr>
              <a:t>Luke 6:36 “</a:t>
            </a:r>
            <a:r>
              <a:rPr lang="en-US" sz="2400" b="1" u="sng" dirty="0"/>
              <a:t>Be ye therefore merciful, as your Father also is merciful</a:t>
            </a:r>
            <a:r>
              <a:rPr lang="en-US" sz="2400" dirty="0"/>
              <a:t>.</a:t>
            </a:r>
            <a:r>
              <a:rPr lang="en-US" sz="2400" dirty="0">
                <a:sym typeface="Wingdings" panose="05000000000000000000" pitchFamily="2" charset="2"/>
              </a:rPr>
              <a:t>”</a:t>
            </a:r>
            <a:endParaRPr lang="en-US" sz="2400" dirty="0"/>
          </a:p>
        </p:txBody>
      </p:sp>
      <p:pic>
        <p:nvPicPr>
          <p:cNvPr id="4" name="Picture 3">
            <a:extLst>
              <a:ext uri="{FF2B5EF4-FFF2-40B4-BE49-F238E27FC236}">
                <a16:creationId xmlns:a16="http://schemas.microsoft.com/office/drawing/2014/main" id="{D24943FB-398F-1C6D-3E1E-3C03B2613433}"/>
              </a:ext>
            </a:extLst>
          </p:cNvPr>
          <p:cNvPicPr>
            <a:picLocks noChangeAspect="1"/>
          </p:cNvPicPr>
          <p:nvPr/>
        </p:nvPicPr>
        <p:blipFill rotWithShape="1">
          <a:blip r:embed="rId2"/>
          <a:srcRect l="11707" r="13734"/>
          <a:stretch/>
        </p:blipFill>
        <p:spPr>
          <a:xfrm>
            <a:off x="8170709" y="2005466"/>
            <a:ext cx="3884131" cy="3743824"/>
          </a:xfrm>
          <a:prstGeom prst="rect">
            <a:avLst/>
          </a:prstGeom>
        </p:spPr>
      </p:pic>
    </p:spTree>
    <p:extLst>
      <p:ext uri="{BB962C8B-B14F-4D97-AF65-F5344CB8AC3E}">
        <p14:creationId xmlns:p14="http://schemas.microsoft.com/office/powerpoint/2010/main" val="689635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0F1A3-D9D9-F400-FFCD-746FCCD8AB3A}"/>
              </a:ext>
            </a:extLst>
          </p:cNvPr>
          <p:cNvSpPr>
            <a:spLocks noGrp="1"/>
          </p:cNvSpPr>
          <p:nvPr>
            <p:ph type="title"/>
          </p:nvPr>
        </p:nvSpPr>
        <p:spPr>
          <a:xfrm>
            <a:off x="838200" y="-194945"/>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Charge 6: Ridiculous!!!</a:t>
            </a:r>
          </a:p>
        </p:txBody>
      </p:sp>
      <p:sp>
        <p:nvSpPr>
          <p:cNvPr id="4" name="TextBox 3">
            <a:extLst>
              <a:ext uri="{FF2B5EF4-FFF2-40B4-BE49-F238E27FC236}">
                <a16:creationId xmlns:a16="http://schemas.microsoft.com/office/drawing/2014/main" id="{C26D2A05-5FAC-F3BD-E592-78A7EEBA6EC2}"/>
              </a:ext>
            </a:extLst>
          </p:cNvPr>
          <p:cNvSpPr txBox="1"/>
          <p:nvPr/>
        </p:nvSpPr>
        <p:spPr>
          <a:xfrm>
            <a:off x="6094096" y="851803"/>
            <a:ext cx="6097904" cy="5693866"/>
          </a:xfrm>
          <a:prstGeom prst="rect">
            <a:avLst/>
          </a:prstGeom>
          <a:noFill/>
        </p:spPr>
        <p:txBody>
          <a:bodyPr wrap="square">
            <a:spAutoFit/>
          </a:bodyPr>
          <a:lstStyle/>
          <a:p>
            <a:r>
              <a:rPr lang="en-US" sz="2800" dirty="0"/>
              <a:t>“There is perfect order and harmony in the Holy City. </a:t>
            </a:r>
            <a:r>
              <a:rPr lang="en-US" sz="2800" b="1" u="sng" dirty="0"/>
              <a:t>All the angels that are commissioned to visit the earth hold a golden card</a:t>
            </a:r>
            <a:r>
              <a:rPr lang="en-US" sz="2800" dirty="0"/>
              <a:t>, which they present to the angels at the gates of the city as they pass in and out. Heaven is a good place. I long to be there and behold my lovely Jesus, who gave His life for me, and be changed into His glorious image. Oh, for language to express the glory of the bright world to come! I thirst for the living streams that make glad the city of our God” EW, p. 39</a:t>
            </a:r>
          </a:p>
        </p:txBody>
      </p:sp>
      <p:pic>
        <p:nvPicPr>
          <p:cNvPr id="5" name="Picture 4">
            <a:extLst>
              <a:ext uri="{FF2B5EF4-FFF2-40B4-BE49-F238E27FC236}">
                <a16:creationId xmlns:a16="http://schemas.microsoft.com/office/drawing/2014/main" id="{9BE6885C-788E-28B9-5914-E3ECC74938B3}"/>
              </a:ext>
            </a:extLst>
          </p:cNvPr>
          <p:cNvPicPr>
            <a:picLocks noChangeAspect="1"/>
          </p:cNvPicPr>
          <p:nvPr/>
        </p:nvPicPr>
        <p:blipFill>
          <a:blip r:embed="rId2"/>
          <a:stretch>
            <a:fillRect/>
          </a:stretch>
        </p:blipFill>
        <p:spPr>
          <a:xfrm>
            <a:off x="1165553" y="1108279"/>
            <a:ext cx="3486457" cy="5437390"/>
          </a:xfrm>
          <a:prstGeom prst="rect">
            <a:avLst/>
          </a:prstGeom>
        </p:spPr>
      </p:pic>
    </p:spTree>
    <p:extLst>
      <p:ext uri="{BB962C8B-B14F-4D97-AF65-F5344CB8AC3E}">
        <p14:creationId xmlns:p14="http://schemas.microsoft.com/office/powerpoint/2010/main" val="2274105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66573-2470-D680-DD32-A6BBE41EC967}"/>
              </a:ext>
            </a:extLst>
          </p:cNvPr>
          <p:cNvSpPr>
            <a:spLocks noGrp="1"/>
          </p:cNvSpPr>
          <p:nvPr>
            <p:ph type="title"/>
          </p:nvPr>
        </p:nvSpPr>
        <p:spPr>
          <a:xfrm>
            <a:off x="838200" y="-286385"/>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Charge 6: Rebuttal</a:t>
            </a:r>
          </a:p>
        </p:txBody>
      </p:sp>
      <p:sp>
        <p:nvSpPr>
          <p:cNvPr id="3" name="TextBox 2">
            <a:extLst>
              <a:ext uri="{FF2B5EF4-FFF2-40B4-BE49-F238E27FC236}">
                <a16:creationId xmlns:a16="http://schemas.microsoft.com/office/drawing/2014/main" id="{EFE2A078-DAE5-E59C-FC76-506425CE6219}"/>
              </a:ext>
            </a:extLst>
          </p:cNvPr>
          <p:cNvSpPr txBox="1"/>
          <p:nvPr/>
        </p:nvSpPr>
        <p:spPr>
          <a:xfrm>
            <a:off x="114300" y="560070"/>
            <a:ext cx="7475220" cy="6370975"/>
          </a:xfrm>
          <a:prstGeom prst="rect">
            <a:avLst/>
          </a:prstGeom>
          <a:noFill/>
        </p:spPr>
        <p:txBody>
          <a:bodyPr wrap="square" rtlCol="0">
            <a:spAutoFit/>
          </a:bodyPr>
          <a:lstStyle/>
          <a:p>
            <a:r>
              <a:rPr lang="en-US" sz="2400" b="1" dirty="0"/>
              <a:t>The Rebuttal for this is two-fold:</a:t>
            </a:r>
          </a:p>
          <a:p>
            <a:endParaRPr lang="en-US" sz="2400" dirty="0"/>
          </a:p>
          <a:p>
            <a:pPr marL="342900" indent="-342900">
              <a:buAutoNum type="arabicPeriod"/>
            </a:pPr>
            <a:r>
              <a:rPr lang="en-US" sz="2400" dirty="0"/>
              <a:t>This prophetic insight in no way, shape, or form proves Ellen White to be a false or a true prophet. You may think it’s ridiculous, but it’s certainly not disqualifying.</a:t>
            </a:r>
          </a:p>
          <a:p>
            <a:pPr marL="342900" indent="-342900">
              <a:buAutoNum type="arabicPeriod"/>
            </a:pPr>
            <a:endParaRPr lang="en-US" sz="2400" dirty="0"/>
          </a:p>
          <a:p>
            <a:pPr marL="342900" indent="-342900">
              <a:buAutoNum type="arabicPeriod"/>
            </a:pPr>
            <a:r>
              <a:rPr lang="en-US" sz="2400" dirty="0"/>
              <a:t>This prophetic insight leans toward proving her to be a true prophet given that cards were not a normal form of identification in the 1800s. </a:t>
            </a:r>
            <a:r>
              <a:rPr lang="en-US" sz="2400" b="1" u="sng" dirty="0"/>
              <a:t>There were no credit cards, debit cards, gift cards, or card licenses in her day. As technology has advanced, we now can visualize more clearly than in her day what the angel’s present to at the gates to the city. If it proves anything, it proves that Ellen White had amazing technological vision—where did she get it from?</a:t>
            </a:r>
            <a:r>
              <a:rPr lang="en-US" sz="2400" dirty="0"/>
              <a:t>—combined with all the other tests of a prophet which she has passed, I think the answer to that question is clear.</a:t>
            </a:r>
          </a:p>
        </p:txBody>
      </p:sp>
      <p:pic>
        <p:nvPicPr>
          <p:cNvPr id="4" name="Picture 3">
            <a:extLst>
              <a:ext uri="{FF2B5EF4-FFF2-40B4-BE49-F238E27FC236}">
                <a16:creationId xmlns:a16="http://schemas.microsoft.com/office/drawing/2014/main" id="{F8624FB1-ECE9-D39D-0803-8F2F8DAB2BB7}"/>
              </a:ext>
            </a:extLst>
          </p:cNvPr>
          <p:cNvPicPr>
            <a:picLocks noChangeAspect="1"/>
          </p:cNvPicPr>
          <p:nvPr/>
        </p:nvPicPr>
        <p:blipFill>
          <a:blip r:embed="rId2"/>
          <a:stretch>
            <a:fillRect/>
          </a:stretch>
        </p:blipFill>
        <p:spPr>
          <a:xfrm>
            <a:off x="7697152" y="1013787"/>
            <a:ext cx="4268390" cy="5463540"/>
          </a:xfrm>
          <a:prstGeom prst="rect">
            <a:avLst/>
          </a:prstGeom>
        </p:spPr>
      </p:pic>
    </p:spTree>
    <p:extLst>
      <p:ext uri="{BB962C8B-B14F-4D97-AF65-F5344CB8AC3E}">
        <p14:creationId xmlns:p14="http://schemas.microsoft.com/office/powerpoint/2010/main" val="1113587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799A-85F2-BB55-13C6-FE98FCD875AD}"/>
              </a:ext>
            </a:extLst>
          </p:cNvPr>
          <p:cNvSpPr>
            <a:spLocks noGrp="1"/>
          </p:cNvSpPr>
          <p:nvPr>
            <p:ph type="title"/>
          </p:nvPr>
        </p:nvSpPr>
        <p:spPr>
          <a:xfrm>
            <a:off x="701040" y="-240665"/>
            <a:ext cx="10515600" cy="1325563"/>
          </a:xfrm>
        </p:spPr>
        <p:txBody>
          <a:bodyPr/>
          <a:lstStyle/>
          <a:p>
            <a:r>
              <a:rPr lang="en-US" b="1" i="1" u="sng" dirty="0">
                <a:effectLst>
                  <a:outerShdw blurRad="38100" dist="38100" dir="2700000" algn="tl">
                    <a:srgbClr val="000000">
                      <a:alpha val="43137"/>
                    </a:srgbClr>
                  </a:outerShdw>
                </a:effectLst>
              </a:rPr>
              <a:t>Amalgamation?</a:t>
            </a:r>
          </a:p>
        </p:txBody>
      </p:sp>
      <p:sp>
        <p:nvSpPr>
          <p:cNvPr id="4" name="TextBox 3">
            <a:extLst>
              <a:ext uri="{FF2B5EF4-FFF2-40B4-BE49-F238E27FC236}">
                <a16:creationId xmlns:a16="http://schemas.microsoft.com/office/drawing/2014/main" id="{E01A0E3C-0723-825E-EA5E-3FBF0BC6BFF4}"/>
              </a:ext>
            </a:extLst>
          </p:cNvPr>
          <p:cNvSpPr txBox="1"/>
          <p:nvPr/>
        </p:nvSpPr>
        <p:spPr>
          <a:xfrm>
            <a:off x="5300662" y="243512"/>
            <a:ext cx="6757987" cy="6370975"/>
          </a:xfrm>
          <a:prstGeom prst="rect">
            <a:avLst/>
          </a:prstGeom>
          <a:noFill/>
        </p:spPr>
        <p:txBody>
          <a:bodyPr wrap="square">
            <a:spAutoFit/>
          </a:bodyPr>
          <a:lstStyle/>
          <a:p>
            <a:r>
              <a:rPr lang="en-US" sz="2400" dirty="0"/>
              <a:t> “But if there was one sin above another which called for the destruction of the race by the flood, </a:t>
            </a:r>
            <a:r>
              <a:rPr lang="en-US" sz="2400" b="1" u="sng" dirty="0"/>
              <a:t>it was the base crime of amalgamation of man and beast which defaced the image of God, and caused confusion everywhere</a:t>
            </a:r>
            <a:r>
              <a:rPr lang="en-US" sz="2400" dirty="0"/>
              <a:t>. God purposed to destroy by a flood that powerful, long-lived race that had corrupted their ways before him.”–Spiritual Gifts, vol. 3, p. 64</a:t>
            </a:r>
          </a:p>
          <a:p>
            <a:endParaRPr lang="en-US" sz="2400" dirty="0"/>
          </a:p>
          <a:p>
            <a:r>
              <a:rPr lang="en-US" sz="2400" dirty="0"/>
              <a:t>    “Every species of animal which God had created were preserved in the ark. The confused species which God did not create, which were the result of amalgamation, were destroyed by the Flood. </a:t>
            </a:r>
            <a:r>
              <a:rPr lang="en-US" sz="2400" b="1" u="sng" dirty="0"/>
              <a:t>Since the Flood there has been amalgamation of man and beast, as may be seen in the almost endless varieties of species of animals, and in certain races of men</a:t>
            </a:r>
            <a:r>
              <a:rPr lang="en-US" sz="2400" dirty="0"/>
              <a:t>.”–Spiritual Gifts, vol. 3, p. 75</a:t>
            </a:r>
          </a:p>
        </p:txBody>
      </p:sp>
      <p:pic>
        <p:nvPicPr>
          <p:cNvPr id="5" name="Picture 4">
            <a:extLst>
              <a:ext uri="{FF2B5EF4-FFF2-40B4-BE49-F238E27FC236}">
                <a16:creationId xmlns:a16="http://schemas.microsoft.com/office/drawing/2014/main" id="{9A3A2164-E516-78B3-F920-BCC3C698A8AE}"/>
              </a:ext>
            </a:extLst>
          </p:cNvPr>
          <p:cNvPicPr>
            <a:picLocks noChangeAspect="1"/>
          </p:cNvPicPr>
          <p:nvPr/>
        </p:nvPicPr>
        <p:blipFill>
          <a:blip r:embed="rId2"/>
          <a:stretch>
            <a:fillRect/>
          </a:stretch>
        </p:blipFill>
        <p:spPr>
          <a:xfrm>
            <a:off x="222885" y="1893783"/>
            <a:ext cx="4873847" cy="3421167"/>
          </a:xfrm>
          <a:prstGeom prst="rect">
            <a:avLst/>
          </a:prstGeom>
        </p:spPr>
      </p:pic>
    </p:spTree>
    <p:extLst>
      <p:ext uri="{BB962C8B-B14F-4D97-AF65-F5344CB8AC3E}">
        <p14:creationId xmlns:p14="http://schemas.microsoft.com/office/powerpoint/2010/main" val="3952223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B97A-F505-5F83-209B-8579E791B038}"/>
              </a:ext>
            </a:extLst>
          </p:cNvPr>
          <p:cNvSpPr>
            <a:spLocks noGrp="1"/>
          </p:cNvSpPr>
          <p:nvPr>
            <p:ph type="title"/>
          </p:nvPr>
        </p:nvSpPr>
        <p:spPr>
          <a:xfrm>
            <a:off x="145732" y="-194945"/>
            <a:ext cx="11764328" cy="1325563"/>
          </a:xfrm>
        </p:spPr>
        <p:txBody>
          <a:bodyPr/>
          <a:lstStyle/>
          <a:p>
            <a:pPr algn="ctr"/>
            <a:r>
              <a:rPr lang="en-US" b="1" u="sng" dirty="0">
                <a:solidFill>
                  <a:srgbClr val="7030A0"/>
                </a:solidFill>
                <a:effectLst>
                  <a:outerShdw blurRad="38100" dist="38100" dir="2700000" algn="tl">
                    <a:srgbClr val="000000">
                      <a:alpha val="43137"/>
                    </a:srgbClr>
                  </a:outerShdw>
                </a:effectLst>
              </a:rPr>
              <a:t>Charge 3: Rebuttal—They’re Still Doing it Today!!!</a:t>
            </a:r>
          </a:p>
        </p:txBody>
      </p:sp>
      <p:sp>
        <p:nvSpPr>
          <p:cNvPr id="4" name="TextBox 3">
            <a:extLst>
              <a:ext uri="{FF2B5EF4-FFF2-40B4-BE49-F238E27FC236}">
                <a16:creationId xmlns:a16="http://schemas.microsoft.com/office/drawing/2014/main" id="{912E57FA-F55F-3EDE-D73F-3219EEBE20C6}"/>
              </a:ext>
            </a:extLst>
          </p:cNvPr>
          <p:cNvSpPr txBox="1"/>
          <p:nvPr/>
        </p:nvSpPr>
        <p:spPr>
          <a:xfrm>
            <a:off x="145732" y="798046"/>
            <a:ext cx="6872288" cy="6001643"/>
          </a:xfrm>
          <a:prstGeom prst="rect">
            <a:avLst/>
          </a:prstGeom>
          <a:noFill/>
        </p:spPr>
        <p:txBody>
          <a:bodyPr wrap="square">
            <a:spAutoFit/>
          </a:bodyPr>
          <a:lstStyle/>
          <a:p>
            <a:r>
              <a:rPr lang="en-US" sz="2400" dirty="0"/>
              <a:t>“Scientists in China have, for the first time, used cloning techniques to create hybrid embryos that </a:t>
            </a:r>
            <a:r>
              <a:rPr lang="en-US" sz="2400" b="1" u="sng" dirty="0"/>
              <a:t>contain a mix of DNA from both humans and rabbits, according to a report in a scientific journal that has reignited the smoldering ethics debate over cloning research</a:t>
            </a:r>
            <a:r>
              <a:rPr lang="en-US" sz="2400" dirty="0"/>
              <a:t>. More than 100 of the hybrids, made by </a:t>
            </a:r>
            <a:r>
              <a:rPr lang="en-US" sz="2400" b="1" u="sng" dirty="0"/>
              <a:t>fusing human skin cells with rabbit eggs, were allowed to develop in laboratory dishes for several days before the scientists destroyed them to retrieve so-called embryonic stem cells</a:t>
            </a:r>
            <a:r>
              <a:rPr lang="en-US" sz="2400" dirty="0"/>
              <a:t> from their interiors. Although scientists in Massachusetts had previously mixed human cells and cow eggs in a similar attempt to make hybrid embryos as a source of stem cells, those experiments were not successful.” The Washington Post, “Cloning Yields Human-Rabbit Hybrid Embryo Rick Weiss, Aug. 14, 2003</a:t>
            </a:r>
          </a:p>
        </p:txBody>
      </p:sp>
      <p:pic>
        <p:nvPicPr>
          <p:cNvPr id="5" name="Picture 4">
            <a:extLst>
              <a:ext uri="{FF2B5EF4-FFF2-40B4-BE49-F238E27FC236}">
                <a16:creationId xmlns:a16="http://schemas.microsoft.com/office/drawing/2014/main" id="{6AE1C8C4-806F-5E35-3213-A6390D836FC8}"/>
              </a:ext>
            </a:extLst>
          </p:cNvPr>
          <p:cNvPicPr>
            <a:picLocks noChangeAspect="1"/>
          </p:cNvPicPr>
          <p:nvPr/>
        </p:nvPicPr>
        <p:blipFill rotWithShape="1">
          <a:blip r:embed="rId2"/>
          <a:srcRect l="31797" t="2046" r="31406" b="2046"/>
          <a:stretch/>
        </p:blipFill>
        <p:spPr>
          <a:xfrm>
            <a:off x="7710488" y="1130618"/>
            <a:ext cx="3589020" cy="5261908"/>
          </a:xfrm>
          <a:prstGeom prst="rect">
            <a:avLst/>
          </a:prstGeom>
        </p:spPr>
      </p:pic>
    </p:spTree>
    <p:extLst>
      <p:ext uri="{BB962C8B-B14F-4D97-AF65-F5344CB8AC3E}">
        <p14:creationId xmlns:p14="http://schemas.microsoft.com/office/powerpoint/2010/main" val="3929778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6E210-2564-5FAB-54F5-7F745C1C5BEC}"/>
              </a:ext>
            </a:extLst>
          </p:cNvPr>
          <p:cNvSpPr>
            <a:spLocks noGrp="1"/>
          </p:cNvSpPr>
          <p:nvPr>
            <p:ph type="title"/>
          </p:nvPr>
        </p:nvSpPr>
        <p:spPr>
          <a:xfrm>
            <a:off x="838200" y="-206375"/>
            <a:ext cx="10515600" cy="1325563"/>
          </a:xfrm>
        </p:spPr>
        <p:txBody>
          <a:bodyPr/>
          <a:lstStyle/>
          <a:p>
            <a:pPr algn="ctr"/>
            <a:r>
              <a:rPr lang="en-US" dirty="0"/>
              <a:t>Human-Monkey Hybrids</a:t>
            </a:r>
          </a:p>
        </p:txBody>
      </p:sp>
      <p:sp>
        <p:nvSpPr>
          <p:cNvPr id="4" name="TextBox 3">
            <a:extLst>
              <a:ext uri="{FF2B5EF4-FFF2-40B4-BE49-F238E27FC236}">
                <a16:creationId xmlns:a16="http://schemas.microsoft.com/office/drawing/2014/main" id="{76194C92-8AF5-E199-BB7D-1103054042ED}"/>
              </a:ext>
            </a:extLst>
          </p:cNvPr>
          <p:cNvSpPr txBox="1"/>
          <p:nvPr/>
        </p:nvSpPr>
        <p:spPr>
          <a:xfrm>
            <a:off x="4423411" y="647760"/>
            <a:ext cx="7768590" cy="6124754"/>
          </a:xfrm>
          <a:prstGeom prst="rect">
            <a:avLst/>
          </a:prstGeom>
          <a:noFill/>
        </p:spPr>
        <p:txBody>
          <a:bodyPr wrap="square">
            <a:spAutoFit/>
          </a:bodyPr>
          <a:lstStyle/>
          <a:p>
            <a:r>
              <a:rPr lang="en-US" sz="2800" dirty="0"/>
              <a:t>“A team of scientists from the U.S., China, and Spain reported Thursday they </a:t>
            </a:r>
            <a:r>
              <a:rPr lang="en-US" sz="2800" b="1" u="sng" dirty="0"/>
              <a:t>have created the first embryos that were part human and part monkey and kept them alive for up to 20 days in laboratory dishes.</a:t>
            </a:r>
            <a:r>
              <a:rPr lang="en-US" sz="2800" dirty="0"/>
              <a:t> The ethically controversial creation of chimeras — containing cells from multiple species — is part of a drive to make experimental models to help scientists better understand early development, devise new treatments for human disease, and possibly find methods to grow organs for transplant inside other animals, such as pigs or sheep” statnews.com, “International team creates first chimeric human-monkey embryos”, Usha Lee </a:t>
            </a:r>
            <a:r>
              <a:rPr lang="en-US" sz="2800" dirty="0" err="1"/>
              <a:t>McFarling</a:t>
            </a:r>
            <a:r>
              <a:rPr lang="en-US" sz="2800" dirty="0"/>
              <a:t>, April 15, 2021</a:t>
            </a:r>
          </a:p>
        </p:txBody>
      </p:sp>
      <p:pic>
        <p:nvPicPr>
          <p:cNvPr id="5" name="Picture 4">
            <a:extLst>
              <a:ext uri="{FF2B5EF4-FFF2-40B4-BE49-F238E27FC236}">
                <a16:creationId xmlns:a16="http://schemas.microsoft.com/office/drawing/2014/main" id="{8299B70D-68AA-7E83-D6C1-8E971228A071}"/>
              </a:ext>
            </a:extLst>
          </p:cNvPr>
          <p:cNvPicPr>
            <a:picLocks noChangeAspect="1"/>
          </p:cNvPicPr>
          <p:nvPr/>
        </p:nvPicPr>
        <p:blipFill rotWithShape="1">
          <a:blip r:embed="rId2"/>
          <a:srcRect r="49882"/>
          <a:stretch/>
        </p:blipFill>
        <p:spPr>
          <a:xfrm>
            <a:off x="975360" y="782137"/>
            <a:ext cx="2430780" cy="2771503"/>
          </a:xfrm>
          <a:prstGeom prst="rect">
            <a:avLst/>
          </a:prstGeom>
        </p:spPr>
      </p:pic>
      <p:pic>
        <p:nvPicPr>
          <p:cNvPr id="6" name="Picture 5">
            <a:extLst>
              <a:ext uri="{FF2B5EF4-FFF2-40B4-BE49-F238E27FC236}">
                <a16:creationId xmlns:a16="http://schemas.microsoft.com/office/drawing/2014/main" id="{7992CE9E-BFFD-54B3-5337-580BCF18A66F}"/>
              </a:ext>
            </a:extLst>
          </p:cNvPr>
          <p:cNvPicPr>
            <a:picLocks noChangeAspect="1"/>
          </p:cNvPicPr>
          <p:nvPr/>
        </p:nvPicPr>
        <p:blipFill rotWithShape="1">
          <a:blip r:embed="rId2"/>
          <a:srcRect l="50000"/>
          <a:stretch/>
        </p:blipFill>
        <p:spPr>
          <a:xfrm>
            <a:off x="866775" y="3553640"/>
            <a:ext cx="2647950" cy="3026229"/>
          </a:xfrm>
          <a:prstGeom prst="rect">
            <a:avLst/>
          </a:prstGeom>
        </p:spPr>
      </p:pic>
    </p:spTree>
    <p:extLst>
      <p:ext uri="{BB962C8B-B14F-4D97-AF65-F5344CB8AC3E}">
        <p14:creationId xmlns:p14="http://schemas.microsoft.com/office/powerpoint/2010/main" val="1838757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8221-F5AC-E932-8F56-AA5496AF0344}"/>
              </a:ext>
            </a:extLst>
          </p:cNvPr>
          <p:cNvSpPr>
            <a:spLocks noGrp="1"/>
          </p:cNvSpPr>
          <p:nvPr>
            <p:ph type="title"/>
          </p:nvPr>
        </p:nvSpPr>
        <p:spPr>
          <a:xfrm>
            <a:off x="838200" y="-377825"/>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Charge 4: Hypocrite on Jewelry</a:t>
            </a:r>
          </a:p>
        </p:txBody>
      </p:sp>
      <p:sp>
        <p:nvSpPr>
          <p:cNvPr id="5" name="TextBox 4">
            <a:extLst>
              <a:ext uri="{FF2B5EF4-FFF2-40B4-BE49-F238E27FC236}">
                <a16:creationId xmlns:a16="http://schemas.microsoft.com/office/drawing/2014/main" id="{D4A2965E-08B8-D890-0CB0-2CCC6EC2FBAD}"/>
              </a:ext>
            </a:extLst>
          </p:cNvPr>
          <p:cNvSpPr txBox="1"/>
          <p:nvPr/>
        </p:nvSpPr>
        <p:spPr>
          <a:xfrm>
            <a:off x="225742" y="535156"/>
            <a:ext cx="6849427" cy="6370975"/>
          </a:xfrm>
          <a:prstGeom prst="rect">
            <a:avLst/>
          </a:prstGeom>
          <a:noFill/>
        </p:spPr>
        <p:txBody>
          <a:bodyPr wrap="square">
            <a:spAutoFit/>
          </a:bodyPr>
          <a:lstStyle/>
          <a:p>
            <a:r>
              <a:rPr lang="en-US" sz="2400" b="1" u="sng" dirty="0"/>
              <a:t>“Those who have bracelets, and wear gold and ornaments, had better take these idols from their persons and sell them, even if it should be for much less than they gave for them, and thus practice self-denial. Time is too short to adorn the body with gold or silver or costly apparel. I know a good work can be done in this line</a:t>
            </a:r>
            <a:r>
              <a:rPr lang="en-US" sz="2400" dirty="0"/>
              <a:t>. Jesus, the Commander in the heavenly courts, laid aside His crown of royalty and His royal robe and stepped down from His royal throne, and clothed His divinity with the habiliments of humanity, and for our sakes became poor, that we through His poverty might come into possession of eternal riches, and yet the very ones for whom Christ has done everything that was possible to do to save the perishing souls from eternal ruin feel so little disposition to deny themselves anything they have money to buy.”  {9MR 117.1}</a:t>
            </a:r>
          </a:p>
        </p:txBody>
      </p:sp>
      <p:pic>
        <p:nvPicPr>
          <p:cNvPr id="6" name="Picture 5">
            <a:extLst>
              <a:ext uri="{FF2B5EF4-FFF2-40B4-BE49-F238E27FC236}">
                <a16:creationId xmlns:a16="http://schemas.microsoft.com/office/drawing/2014/main" id="{DB1B77D7-C163-8293-36F1-CC3673D7FA1D}"/>
              </a:ext>
            </a:extLst>
          </p:cNvPr>
          <p:cNvPicPr>
            <a:picLocks noChangeAspect="1"/>
          </p:cNvPicPr>
          <p:nvPr/>
        </p:nvPicPr>
        <p:blipFill>
          <a:blip r:embed="rId2"/>
          <a:stretch>
            <a:fillRect/>
          </a:stretch>
        </p:blipFill>
        <p:spPr>
          <a:xfrm>
            <a:off x="7379970" y="678909"/>
            <a:ext cx="3986510" cy="6179091"/>
          </a:xfrm>
          <a:prstGeom prst="rect">
            <a:avLst/>
          </a:prstGeom>
        </p:spPr>
      </p:pic>
    </p:spTree>
    <p:extLst>
      <p:ext uri="{BB962C8B-B14F-4D97-AF65-F5344CB8AC3E}">
        <p14:creationId xmlns:p14="http://schemas.microsoft.com/office/powerpoint/2010/main" val="3589688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31A75-C4F2-7954-7447-359F3E9F898E}"/>
              </a:ext>
            </a:extLst>
          </p:cNvPr>
          <p:cNvSpPr>
            <a:spLocks noGrp="1"/>
          </p:cNvSpPr>
          <p:nvPr>
            <p:ph type="title"/>
          </p:nvPr>
        </p:nvSpPr>
        <p:spPr>
          <a:xfrm>
            <a:off x="838200" y="-240665"/>
            <a:ext cx="10515600" cy="1325563"/>
          </a:xfrm>
        </p:spPr>
        <p:txBody>
          <a:bodyPr/>
          <a:lstStyle/>
          <a:p>
            <a:r>
              <a:rPr lang="en-US" b="1" dirty="0">
                <a:solidFill>
                  <a:schemeClr val="bg2">
                    <a:lumMod val="75000"/>
                  </a:schemeClr>
                </a:solidFill>
                <a:effectLst>
                  <a:outerShdw blurRad="38100" dist="38100" dir="2700000" algn="tl">
                    <a:srgbClr val="000000">
                      <a:alpha val="43137"/>
                    </a:srgbClr>
                  </a:outerShdw>
                </a:effectLst>
              </a:rPr>
              <a:t>Is It Biblical?</a:t>
            </a:r>
          </a:p>
        </p:txBody>
      </p:sp>
      <p:sp>
        <p:nvSpPr>
          <p:cNvPr id="4" name="TextBox 3">
            <a:extLst>
              <a:ext uri="{FF2B5EF4-FFF2-40B4-BE49-F238E27FC236}">
                <a16:creationId xmlns:a16="http://schemas.microsoft.com/office/drawing/2014/main" id="{D0A5ED24-FB3D-9E77-7EF4-A7AE2B91B948}"/>
              </a:ext>
            </a:extLst>
          </p:cNvPr>
          <p:cNvSpPr txBox="1"/>
          <p:nvPr/>
        </p:nvSpPr>
        <p:spPr>
          <a:xfrm>
            <a:off x="4629150" y="121712"/>
            <a:ext cx="7386637" cy="6740307"/>
          </a:xfrm>
          <a:prstGeom prst="rect">
            <a:avLst/>
          </a:prstGeom>
          <a:noFill/>
        </p:spPr>
        <p:txBody>
          <a:bodyPr wrap="square">
            <a:spAutoFit/>
          </a:bodyPr>
          <a:lstStyle/>
          <a:p>
            <a:r>
              <a:rPr lang="en-US" sz="2400" dirty="0"/>
              <a:t>Ex. 33:1-6 “And the Lord said unto Moses, Depart, and go up hence, thou and the people which thou hast brought up out of the land of Egypt, unto the land which I </a:t>
            </a:r>
            <a:r>
              <a:rPr lang="en-US" sz="2400" dirty="0" err="1"/>
              <a:t>sware</a:t>
            </a:r>
            <a:r>
              <a:rPr lang="en-US" sz="2400" dirty="0"/>
              <a:t> unto Abraham, to Isaac, and to Jacob, saying, Unto thy seed will I give it: And I will send an angel before thee; and I will drive out the Canaanite, the Amorite, and the Hittite, and the Perizzite, the Hivite, and the Jebusite: Unto a land flowing with milk and honey: for I will not go up in the midst of thee; for thou art a </a:t>
            </a:r>
            <a:r>
              <a:rPr lang="en-US" sz="2400" dirty="0" err="1"/>
              <a:t>stiffnecked</a:t>
            </a:r>
            <a:r>
              <a:rPr lang="en-US" sz="2400" dirty="0"/>
              <a:t> people: lest I consume thee in the way. And when the people heard these evil tidings, </a:t>
            </a:r>
            <a:r>
              <a:rPr lang="en-US" sz="2400" b="1" u="sng" dirty="0"/>
              <a:t>they mourned: and no man did put on him his ornaments</a:t>
            </a:r>
            <a:r>
              <a:rPr lang="en-US" sz="2400" dirty="0"/>
              <a:t>. For the Lord had said unto Moses, Say unto the children of Israel, Ye are a </a:t>
            </a:r>
            <a:r>
              <a:rPr lang="en-US" sz="2400" dirty="0" err="1"/>
              <a:t>stiffnecked</a:t>
            </a:r>
            <a:r>
              <a:rPr lang="en-US" sz="2400" dirty="0"/>
              <a:t> people: I will come up into the midst of thee in a moment, and consume thee: </a:t>
            </a:r>
            <a:r>
              <a:rPr lang="en-US" sz="2400" b="1" u="sng" dirty="0"/>
              <a:t>therefore now put off thy ornaments from thee, that I may know what to do unto thee. And the children of Israel stripped themselves of their ornaments by the mount Horeb</a:t>
            </a:r>
            <a:r>
              <a:rPr lang="en-US" sz="2400" dirty="0"/>
              <a:t>.” </a:t>
            </a:r>
          </a:p>
        </p:txBody>
      </p:sp>
      <p:pic>
        <p:nvPicPr>
          <p:cNvPr id="5" name="Picture 4">
            <a:extLst>
              <a:ext uri="{FF2B5EF4-FFF2-40B4-BE49-F238E27FC236}">
                <a16:creationId xmlns:a16="http://schemas.microsoft.com/office/drawing/2014/main" id="{8CA1FF62-06D9-E2C6-B872-86B3839600E0}"/>
              </a:ext>
            </a:extLst>
          </p:cNvPr>
          <p:cNvPicPr>
            <a:picLocks noChangeAspect="1"/>
          </p:cNvPicPr>
          <p:nvPr/>
        </p:nvPicPr>
        <p:blipFill>
          <a:blip r:embed="rId2"/>
          <a:stretch>
            <a:fillRect/>
          </a:stretch>
        </p:blipFill>
        <p:spPr>
          <a:xfrm>
            <a:off x="350520" y="1130246"/>
            <a:ext cx="4222466" cy="4779064"/>
          </a:xfrm>
          <a:prstGeom prst="rect">
            <a:avLst/>
          </a:prstGeom>
        </p:spPr>
      </p:pic>
    </p:spTree>
    <p:extLst>
      <p:ext uri="{BB962C8B-B14F-4D97-AF65-F5344CB8AC3E}">
        <p14:creationId xmlns:p14="http://schemas.microsoft.com/office/powerpoint/2010/main" val="627145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4053-D8A3-910F-2FEE-7CE296FEDAB8}"/>
              </a:ext>
            </a:extLst>
          </p:cNvPr>
          <p:cNvSpPr>
            <a:spLocks noGrp="1"/>
          </p:cNvSpPr>
          <p:nvPr>
            <p:ph type="title"/>
          </p:nvPr>
        </p:nvSpPr>
        <p:spPr>
          <a:xfrm>
            <a:off x="838200" y="-274955"/>
            <a:ext cx="10515600" cy="1325563"/>
          </a:xfrm>
        </p:spPr>
        <p:txBody>
          <a:bodyPr/>
          <a:lstStyle/>
          <a:p>
            <a:pPr algn="ctr"/>
            <a:r>
              <a:rPr lang="en-US" b="1" u="sng" dirty="0">
                <a:solidFill>
                  <a:srgbClr val="7030A0"/>
                </a:solidFill>
                <a:effectLst>
                  <a:outerShdw blurRad="38100" dist="38100" dir="2700000" algn="tl">
                    <a:srgbClr val="000000">
                      <a:alpha val="43137"/>
                    </a:srgbClr>
                  </a:outerShdw>
                </a:effectLst>
              </a:rPr>
              <a:t>New Testament Clarifies!</a:t>
            </a:r>
          </a:p>
        </p:txBody>
      </p:sp>
      <p:sp>
        <p:nvSpPr>
          <p:cNvPr id="4" name="TextBox 3">
            <a:extLst>
              <a:ext uri="{FF2B5EF4-FFF2-40B4-BE49-F238E27FC236}">
                <a16:creationId xmlns:a16="http://schemas.microsoft.com/office/drawing/2014/main" id="{3AF9B674-628A-527B-4936-BB134917F0C6}"/>
              </a:ext>
            </a:extLst>
          </p:cNvPr>
          <p:cNvSpPr txBox="1"/>
          <p:nvPr/>
        </p:nvSpPr>
        <p:spPr>
          <a:xfrm>
            <a:off x="111443" y="717679"/>
            <a:ext cx="6803708" cy="6001643"/>
          </a:xfrm>
          <a:prstGeom prst="rect">
            <a:avLst/>
          </a:prstGeom>
          <a:noFill/>
        </p:spPr>
        <p:txBody>
          <a:bodyPr wrap="square">
            <a:spAutoFit/>
          </a:bodyPr>
          <a:lstStyle/>
          <a:p>
            <a:r>
              <a:rPr lang="en-US" sz="2400" dirty="0"/>
              <a:t>1 Pet. 3:3-5 “</a:t>
            </a:r>
            <a:r>
              <a:rPr lang="en-US" sz="2400" b="1" u="sng" dirty="0"/>
              <a:t>Whose adorning let it not be that outward adorning of plaiting the hair, and of wearing of gold, or of putting on of apparel</a:t>
            </a:r>
            <a:r>
              <a:rPr lang="en-US" sz="2400" dirty="0"/>
              <a:t>; But let it be the hidden man of the heart, in that which is not corruptible, </a:t>
            </a:r>
            <a:r>
              <a:rPr lang="en-US" sz="2400" b="1" u="sng" dirty="0"/>
              <a:t>even the ornament of a meek and quiet spirit, which is in the sight of God of great price.</a:t>
            </a:r>
            <a:r>
              <a:rPr lang="en-US" sz="2400" dirty="0"/>
              <a:t> For after this manner in the old time the holy women also, </a:t>
            </a:r>
            <a:r>
              <a:rPr lang="en-US" sz="2400" b="1" u="sng" dirty="0"/>
              <a:t>who trusted in God, adorned themselves, being in subjection unto their own husbands</a:t>
            </a:r>
            <a:r>
              <a:rPr lang="en-US" sz="2400" dirty="0"/>
              <a:t>:”</a:t>
            </a:r>
          </a:p>
          <a:p>
            <a:endParaRPr lang="en-US" sz="2400" dirty="0"/>
          </a:p>
          <a:p>
            <a:r>
              <a:rPr lang="en-US" sz="2400" dirty="0"/>
              <a:t>1 Tim. 2:9-10 “In like manner also, that women adorn themselves in modest apparel, with shamefacedness and sobriety; </a:t>
            </a:r>
            <a:r>
              <a:rPr lang="en-US" sz="2400" b="1" u="sng" dirty="0"/>
              <a:t>not with </a:t>
            </a:r>
            <a:r>
              <a:rPr lang="en-US" sz="2400" b="1" u="sng" dirty="0" err="1"/>
              <a:t>broided</a:t>
            </a:r>
            <a:r>
              <a:rPr lang="en-US" sz="2400" b="1" u="sng" dirty="0"/>
              <a:t> hair, or gold, or pearls, or costly array;</a:t>
            </a:r>
            <a:r>
              <a:rPr lang="en-US" sz="2400" b="1" u="sng" baseline="30000" dirty="0"/>
              <a:t> </a:t>
            </a:r>
            <a:r>
              <a:rPr lang="en-US" sz="2400" b="1" u="sng" dirty="0"/>
              <a:t>But (which becometh women professing godliness) with good works</a:t>
            </a:r>
            <a:r>
              <a:rPr lang="en-US" sz="2400" dirty="0"/>
              <a:t>.”</a:t>
            </a:r>
          </a:p>
        </p:txBody>
      </p:sp>
      <p:pic>
        <p:nvPicPr>
          <p:cNvPr id="5" name="Picture 4">
            <a:extLst>
              <a:ext uri="{FF2B5EF4-FFF2-40B4-BE49-F238E27FC236}">
                <a16:creationId xmlns:a16="http://schemas.microsoft.com/office/drawing/2014/main" id="{DB38ED88-A827-B9D3-7F91-A45970D1EBED}"/>
              </a:ext>
            </a:extLst>
          </p:cNvPr>
          <p:cNvPicPr>
            <a:picLocks noChangeAspect="1"/>
          </p:cNvPicPr>
          <p:nvPr/>
        </p:nvPicPr>
        <p:blipFill>
          <a:blip r:embed="rId2"/>
          <a:stretch>
            <a:fillRect/>
          </a:stretch>
        </p:blipFill>
        <p:spPr>
          <a:xfrm>
            <a:off x="7261859" y="994093"/>
            <a:ext cx="4627003" cy="5475287"/>
          </a:xfrm>
          <a:prstGeom prst="rect">
            <a:avLst/>
          </a:prstGeom>
        </p:spPr>
      </p:pic>
    </p:spTree>
    <p:extLst>
      <p:ext uri="{BB962C8B-B14F-4D97-AF65-F5344CB8AC3E}">
        <p14:creationId xmlns:p14="http://schemas.microsoft.com/office/powerpoint/2010/main" val="137892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F6604-23C7-375A-FD85-29BA30AB8D2D}"/>
              </a:ext>
            </a:extLst>
          </p:cNvPr>
          <p:cNvSpPr>
            <a:spLocks noGrp="1"/>
          </p:cNvSpPr>
          <p:nvPr>
            <p:ph type="title"/>
          </p:nvPr>
        </p:nvSpPr>
        <p:spPr>
          <a:xfrm>
            <a:off x="723900" y="-229235"/>
            <a:ext cx="10515600" cy="1325563"/>
          </a:xfrm>
        </p:spPr>
        <p:txBody>
          <a:bodyPr/>
          <a:lstStyle/>
          <a:p>
            <a:pPr algn="ctr"/>
            <a:r>
              <a:rPr lang="en-US" b="1" u="sng" dirty="0">
                <a:solidFill>
                  <a:srgbClr val="FF0000"/>
                </a:solidFill>
                <a:effectLst>
                  <a:outerShdw blurRad="38100" dist="38100" dir="2700000" algn="tl">
                    <a:srgbClr val="000000">
                      <a:alpha val="43137"/>
                    </a:srgbClr>
                  </a:outerShdw>
                </a:effectLst>
              </a:rPr>
              <a:t>Ellen White Comments on 1 Tim. 2:9</a:t>
            </a:r>
          </a:p>
        </p:txBody>
      </p:sp>
      <p:sp>
        <p:nvSpPr>
          <p:cNvPr id="4" name="TextBox 3">
            <a:extLst>
              <a:ext uri="{FF2B5EF4-FFF2-40B4-BE49-F238E27FC236}">
                <a16:creationId xmlns:a16="http://schemas.microsoft.com/office/drawing/2014/main" id="{6F19804D-3C4A-DAE7-4227-C802B504E07C}"/>
              </a:ext>
            </a:extLst>
          </p:cNvPr>
          <p:cNvSpPr txBox="1"/>
          <p:nvPr/>
        </p:nvSpPr>
        <p:spPr>
          <a:xfrm>
            <a:off x="5981700" y="1096328"/>
            <a:ext cx="6097904" cy="4832092"/>
          </a:xfrm>
          <a:prstGeom prst="rect">
            <a:avLst/>
          </a:prstGeom>
          <a:noFill/>
        </p:spPr>
        <p:txBody>
          <a:bodyPr wrap="square">
            <a:spAutoFit/>
          </a:bodyPr>
          <a:lstStyle/>
          <a:p>
            <a:r>
              <a:rPr lang="en-US" sz="2800" dirty="0"/>
              <a:t>“Here the Lord, through His apostle, speaks expressly against the wearing of gold [1 Timothy 2:9-10]. Let those who have had experience see to it that they do not lead others astray on this point by their example. </a:t>
            </a:r>
            <a:r>
              <a:rPr lang="en-US" sz="2800" b="1" u="sng" dirty="0"/>
              <a:t>That ring encircling your finger may be very plain, but it is useless, and the wearing of it has a wrong influence upon others</a:t>
            </a:r>
            <a:r>
              <a:rPr lang="en-US" sz="2800" dirty="0"/>
              <a:t>."   Ellen G. White, Testimonies for the Church, vol. 4, p. 630</a:t>
            </a:r>
          </a:p>
        </p:txBody>
      </p:sp>
      <p:pic>
        <p:nvPicPr>
          <p:cNvPr id="5" name="Picture 4">
            <a:extLst>
              <a:ext uri="{FF2B5EF4-FFF2-40B4-BE49-F238E27FC236}">
                <a16:creationId xmlns:a16="http://schemas.microsoft.com/office/drawing/2014/main" id="{E7E6F5F9-EC35-7BCA-D106-BAA852E2E727}"/>
              </a:ext>
            </a:extLst>
          </p:cNvPr>
          <p:cNvPicPr>
            <a:picLocks noChangeAspect="1"/>
          </p:cNvPicPr>
          <p:nvPr/>
        </p:nvPicPr>
        <p:blipFill>
          <a:blip r:embed="rId2"/>
          <a:stretch>
            <a:fillRect/>
          </a:stretch>
        </p:blipFill>
        <p:spPr>
          <a:xfrm>
            <a:off x="553184" y="923333"/>
            <a:ext cx="4937032" cy="5761671"/>
          </a:xfrm>
          <a:prstGeom prst="rect">
            <a:avLst/>
          </a:prstGeom>
        </p:spPr>
      </p:pic>
    </p:spTree>
    <p:extLst>
      <p:ext uri="{BB962C8B-B14F-4D97-AF65-F5344CB8AC3E}">
        <p14:creationId xmlns:p14="http://schemas.microsoft.com/office/powerpoint/2010/main" val="3889214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403A8-FD3D-7968-EEC0-7F62654A3FFA}"/>
              </a:ext>
            </a:extLst>
          </p:cNvPr>
          <p:cNvSpPr>
            <a:spLocks noGrp="1"/>
          </p:cNvSpPr>
          <p:nvPr>
            <p:ph type="title"/>
          </p:nvPr>
        </p:nvSpPr>
        <p:spPr>
          <a:xfrm>
            <a:off x="838200" y="-252095"/>
            <a:ext cx="10515600" cy="1325563"/>
          </a:xfrm>
        </p:spPr>
        <p:txBody>
          <a:bodyPr/>
          <a:lstStyle/>
          <a:p>
            <a:pPr algn="ctr"/>
            <a:r>
              <a:rPr lang="en-US" b="1" dirty="0">
                <a:solidFill>
                  <a:srgbClr val="00B050"/>
                </a:solidFill>
                <a:effectLst>
                  <a:outerShdw blurRad="38100" dist="38100" dir="2700000" algn="tl">
                    <a:srgbClr val="000000">
                      <a:alpha val="43137"/>
                    </a:srgbClr>
                  </a:outerShdw>
                </a:effectLst>
              </a:rPr>
              <a:t>Facts on Jewelry in the Bible</a:t>
            </a:r>
          </a:p>
        </p:txBody>
      </p:sp>
      <p:sp>
        <p:nvSpPr>
          <p:cNvPr id="3" name="TextBox 2">
            <a:extLst>
              <a:ext uri="{FF2B5EF4-FFF2-40B4-BE49-F238E27FC236}">
                <a16:creationId xmlns:a16="http://schemas.microsoft.com/office/drawing/2014/main" id="{A90B6019-5DC4-A453-61CB-65AC2EE5D067}"/>
              </a:ext>
            </a:extLst>
          </p:cNvPr>
          <p:cNvSpPr txBox="1"/>
          <p:nvPr/>
        </p:nvSpPr>
        <p:spPr>
          <a:xfrm>
            <a:off x="91440" y="925830"/>
            <a:ext cx="6275070" cy="5693866"/>
          </a:xfrm>
          <a:prstGeom prst="rect">
            <a:avLst/>
          </a:prstGeom>
          <a:noFill/>
        </p:spPr>
        <p:txBody>
          <a:bodyPr wrap="square" rtlCol="0">
            <a:spAutoFit/>
          </a:bodyPr>
          <a:lstStyle/>
          <a:p>
            <a:pPr marL="342900" indent="-342900">
              <a:buAutoNum type="arabicPeriod"/>
            </a:pPr>
            <a:r>
              <a:rPr lang="en-US" sz="2800" dirty="0"/>
              <a:t>Whenever people truly repent, the jewelry comes off (Ex. 33:1-5)</a:t>
            </a:r>
          </a:p>
          <a:p>
            <a:pPr marL="342900" indent="-342900">
              <a:buAutoNum type="arabicPeriod"/>
            </a:pPr>
            <a:r>
              <a:rPr lang="en-US" sz="2800" dirty="0"/>
              <a:t>Whenever Jewelry is spoken of in an expressly positive light it is always an object lesson (Ez. 16:11-13; Prov. 25:12; Is. 61:10; Luke 22:15; Rev. 21:2)</a:t>
            </a:r>
          </a:p>
          <a:p>
            <a:pPr marL="342900" indent="-342900">
              <a:buAutoNum type="arabicPeriod"/>
            </a:pPr>
            <a:r>
              <a:rPr lang="en-US" sz="2800" dirty="0"/>
              <a:t>When God is angry with His people or enemies, He constantly rebukes the wearing of jewelry (Is. 3:17-23; Hos. 2:13, Jer. 4:30: Rev. 17:4)</a:t>
            </a:r>
          </a:p>
          <a:p>
            <a:pPr marL="342900" indent="-342900">
              <a:buAutoNum type="arabicPeriod"/>
            </a:pPr>
            <a:r>
              <a:rPr lang="en-US" sz="2800" dirty="0"/>
              <a:t>Other examples which were not positive or negative, simply express things that actually happened (Gen. 24)</a:t>
            </a:r>
          </a:p>
        </p:txBody>
      </p:sp>
      <p:pic>
        <p:nvPicPr>
          <p:cNvPr id="4" name="Picture 3">
            <a:extLst>
              <a:ext uri="{FF2B5EF4-FFF2-40B4-BE49-F238E27FC236}">
                <a16:creationId xmlns:a16="http://schemas.microsoft.com/office/drawing/2014/main" id="{106DC178-4509-9067-4DB2-17548229649A}"/>
              </a:ext>
            </a:extLst>
          </p:cNvPr>
          <p:cNvPicPr>
            <a:picLocks noChangeAspect="1"/>
          </p:cNvPicPr>
          <p:nvPr/>
        </p:nvPicPr>
        <p:blipFill>
          <a:blip r:embed="rId2"/>
          <a:stretch>
            <a:fillRect/>
          </a:stretch>
        </p:blipFill>
        <p:spPr>
          <a:xfrm>
            <a:off x="6658641" y="1614120"/>
            <a:ext cx="5441919" cy="3629760"/>
          </a:xfrm>
          <a:prstGeom prst="rect">
            <a:avLst/>
          </a:prstGeom>
        </p:spPr>
      </p:pic>
      <p:sp>
        <p:nvSpPr>
          <p:cNvPr id="6" name="TextBox 5">
            <a:extLst>
              <a:ext uri="{FF2B5EF4-FFF2-40B4-BE49-F238E27FC236}">
                <a16:creationId xmlns:a16="http://schemas.microsoft.com/office/drawing/2014/main" id="{F97C7847-06DD-BD3F-940E-28A908BAC240}"/>
              </a:ext>
            </a:extLst>
          </p:cNvPr>
          <p:cNvSpPr txBox="1"/>
          <p:nvPr/>
        </p:nvSpPr>
        <p:spPr>
          <a:xfrm>
            <a:off x="6880860" y="5461366"/>
            <a:ext cx="5330190" cy="1200329"/>
          </a:xfrm>
          <a:prstGeom prst="rect">
            <a:avLst/>
          </a:prstGeom>
          <a:noFill/>
        </p:spPr>
        <p:txBody>
          <a:bodyPr wrap="square">
            <a:spAutoFit/>
          </a:bodyPr>
          <a:lstStyle/>
          <a:p>
            <a:r>
              <a:rPr lang="en-US" b="1" dirty="0">
                <a:solidFill>
                  <a:srgbClr val="FF0000"/>
                </a:solidFill>
              </a:rPr>
              <a:t>Note: John Calvin, John Wesley, Charles Spurgeon, Charles Finney, the Puritans also condemned the use of Jewelry (http://www.puritans.net/news/attire040604.htm)</a:t>
            </a:r>
          </a:p>
        </p:txBody>
      </p:sp>
    </p:spTree>
    <p:extLst>
      <p:ext uri="{BB962C8B-B14F-4D97-AF65-F5344CB8AC3E}">
        <p14:creationId xmlns:p14="http://schemas.microsoft.com/office/powerpoint/2010/main" val="198800011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BDFA1F8F55C4428FE8FF98394823C8" ma:contentTypeVersion="9" ma:contentTypeDescription="Create a new document." ma:contentTypeScope="" ma:versionID="0d3dcd59ce96f0e35c32bd132b45323f">
  <xsd:schema xmlns:xsd="http://www.w3.org/2001/XMLSchema" xmlns:xs="http://www.w3.org/2001/XMLSchema" xmlns:p="http://schemas.microsoft.com/office/2006/metadata/properties" xmlns:ns3="d79bd5b7-a245-48b2-b9b0-ff81109cf259" targetNamespace="http://schemas.microsoft.com/office/2006/metadata/properties" ma:root="true" ma:fieldsID="f0fe2bbc529860fdf4a370d37ef3bcf5" ns3:_="">
    <xsd:import namespace="d79bd5b7-a245-48b2-b9b0-ff81109cf25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bd5b7-a245-48b2-b9b0-ff81109cf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6256BD-B3B2-4EE6-BC86-225E6D7AA30A}">
  <ds:schemaRefs>
    <ds:schemaRef ds:uri="http://schemas.microsoft.com/sharepoint/v3/contenttype/forms"/>
  </ds:schemaRefs>
</ds:datastoreItem>
</file>

<file path=customXml/itemProps2.xml><?xml version="1.0" encoding="utf-8"?>
<ds:datastoreItem xmlns:ds="http://schemas.openxmlformats.org/officeDocument/2006/customXml" ds:itemID="{6BBC2C52-B9DA-48A3-BCF7-33983F53F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bd5b7-a245-48b2-b9b0-ff81109cf2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491BE7-F5AB-46EE-9712-4B1353A8A6C0}">
  <ds:schemaRefs>
    <ds:schemaRef ds:uri="http://purl.org/dc/terms/"/>
    <ds:schemaRef ds:uri="http://schemas.microsoft.com/office/2006/documentManagement/types"/>
    <ds:schemaRef ds:uri="http://purl.org/dc/elements/1.1/"/>
    <ds:schemaRef ds:uri="http://purl.org/dc/dcmitype/"/>
    <ds:schemaRef ds:uri="d79bd5b7-a245-48b2-b9b0-ff81109cf259"/>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2236</Words>
  <Application>Microsoft Office PowerPoint</Application>
  <PresentationFormat>Widescreen</PresentationFormat>
  <Paragraphs>59</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vt:lpstr>
      <vt:lpstr>1_Office Theme</vt:lpstr>
      <vt:lpstr>What is the Difference Between Mormons, Jehovah’s Witnesses, and Seventh-day Adventists? pt 28</vt:lpstr>
      <vt:lpstr>Amalgamation?</vt:lpstr>
      <vt:lpstr>Charge 3: Rebuttal—They’re Still Doing it Today!!!</vt:lpstr>
      <vt:lpstr>Human-Monkey Hybrids</vt:lpstr>
      <vt:lpstr>Charge 4: Hypocrite on Jewelry</vt:lpstr>
      <vt:lpstr>Is It Biblical?</vt:lpstr>
      <vt:lpstr>New Testament Clarifies!</vt:lpstr>
      <vt:lpstr>Ellen White Comments on 1 Tim. 2:9</vt:lpstr>
      <vt:lpstr>Facts on Jewelry in the Bible</vt:lpstr>
      <vt:lpstr>Photographic Proof!!!</vt:lpstr>
      <vt:lpstr>Who’s The Dishonest One Again?</vt:lpstr>
      <vt:lpstr>Rebuttal---Jewelry: A Freewill Offering</vt:lpstr>
      <vt:lpstr>Charge 5: Contradiction in Writing</vt:lpstr>
      <vt:lpstr>Charge 5 Rebuttal: Deity Was Emotionally Sunk but NOT Sunk in Reality</vt:lpstr>
      <vt:lpstr>Charge 6: Ridiculous!!!</vt:lpstr>
      <vt:lpstr>Charge 6: Rebuttal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140</cp:revision>
  <dcterms:created xsi:type="dcterms:W3CDTF">2020-09-12T20:19:03Z</dcterms:created>
  <dcterms:modified xsi:type="dcterms:W3CDTF">2024-01-18T01:44:25Z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0x010100C5BDFA1F8F55C4428FE8FF98394823C8</vt:lpwstr>
  </property>
</Properties>
</file>