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6" r:id="rId10"/>
    <p:sldId id="265" r:id="rId11"/>
    <p:sldId id="264" r:id="rId12"/>
    <p:sldId id="269" r:id="rId13"/>
    <p:sldId id="272" r:id="rId14"/>
    <p:sldId id="273" r:id="rId15"/>
    <p:sldId id="274" r:id="rId16"/>
    <p:sldId id="268"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0" autoAdjust="0"/>
    <p:restoredTop sz="94660"/>
  </p:normalViewPr>
  <p:slideViewPr>
    <p:cSldViewPr showGuides="1">
      <p:cViewPr varScale="1">
        <p:scale>
          <a:sx n="67" d="100"/>
          <a:sy n="67"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10A7F-ABC0-42FC-A99E-19CFF7E8E664}" type="datetimeFigureOut">
              <a:rPr lang="en-US" smtClean="0"/>
              <a:pPr/>
              <a:t>3/1/2012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B3076B-6A64-4AF3-8A07-3CFDD5A262E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310A7F-ABC0-42FC-A99E-19CFF7E8E664}" type="datetimeFigureOut">
              <a:rPr lang="en-US" smtClean="0"/>
              <a:pPr/>
              <a:t>3/1/2012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B3076B-6A64-4AF3-8A07-3CFDD5A262E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kingjamesbibleonline.org/Luke-23-8/" TargetMode="External"/><Relationship Id="rId2" Type="http://schemas.openxmlformats.org/officeDocument/2006/relationships/hyperlink" Target="http://www.kingjamesbibleonline.org/Luke-23-7/" TargetMode="Externa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kingjamesbibleonline.org/Luke-23-10/" TargetMode="External"/><Relationship Id="rId2" Type="http://schemas.openxmlformats.org/officeDocument/2006/relationships/hyperlink" Target="http://www.kingjamesbibleonline.org/Luke-23-9/" TargetMode="Externa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kingjamesbibleonline.org/Luke-23-11/" TargetMode="External"/><Relationship Id="rId2" Type="http://schemas.openxmlformats.org/officeDocument/2006/relationships/hyperlink" Target="http://www.kingjamesbibleonline.org/Luke-23-10/" TargetMode="External"/><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hyperlink" Target="http://www.kingjamesbibleonline.org/Luke-23-12/"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kingjamesbibleonline.org/Luke-13-32/" TargetMode="External"/><Relationship Id="rId2" Type="http://schemas.openxmlformats.org/officeDocument/2006/relationships/hyperlink" Target="http://www.kingjamesbibleonline.org/Luke-13-3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u="sng" dirty="0" smtClean="0"/>
              <a:t>Final Scenes, pt. 17</a:t>
            </a:r>
            <a:endParaRPr lang="en-US" sz="6000" u="sng" dirty="0"/>
          </a:p>
        </p:txBody>
      </p:sp>
      <p:sp>
        <p:nvSpPr>
          <p:cNvPr id="3" name="Subtitle 2"/>
          <p:cNvSpPr>
            <a:spLocks noGrp="1"/>
          </p:cNvSpPr>
          <p:nvPr>
            <p:ph type="subTitle" idx="1"/>
          </p:nvPr>
        </p:nvSpPr>
        <p:spPr/>
        <p:txBody>
          <a:bodyPr>
            <a:normAutofit/>
          </a:bodyPr>
          <a:lstStyle/>
          <a:p>
            <a:r>
              <a:rPr lang="en-US" sz="5400" u="sng" dirty="0" smtClean="0">
                <a:solidFill>
                  <a:srgbClr val="FF0000"/>
                </a:solidFill>
              </a:rPr>
              <a:t>Herod the Fox</a:t>
            </a:r>
            <a:endParaRPr lang="en-US" sz="5400" u="sng"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FF0000"/>
                </a:solidFill>
              </a:rPr>
              <a:t>Happiness No More</a:t>
            </a:r>
            <a:endParaRPr lang="en-US" u="sng" dirty="0">
              <a:solidFill>
                <a:srgbClr val="FF0000"/>
              </a:solidFill>
            </a:endParaRPr>
          </a:p>
        </p:txBody>
      </p:sp>
      <p:sp>
        <p:nvSpPr>
          <p:cNvPr id="3" name="Content Placeholder 2"/>
          <p:cNvSpPr>
            <a:spLocks noGrp="1"/>
          </p:cNvSpPr>
          <p:nvPr>
            <p:ph idx="1"/>
          </p:nvPr>
        </p:nvSpPr>
        <p:spPr>
          <a:xfrm>
            <a:off x="0" y="685800"/>
            <a:ext cx="9144000" cy="6172200"/>
          </a:xfrm>
        </p:spPr>
        <p:txBody>
          <a:bodyPr>
            <a:normAutofit fontScale="85000" lnSpcReduction="20000"/>
          </a:bodyPr>
          <a:lstStyle/>
          <a:p>
            <a:r>
              <a:rPr lang="en-US" dirty="0" smtClean="0"/>
              <a:t>“The </a:t>
            </a:r>
            <a:r>
              <a:rPr lang="en-US" dirty="0" smtClean="0"/>
              <a:t>head of John the Baptist was carried to Herodias, who received it with fiendish satisfaction. She exulted in her revenge, and flattered herself that Herod's conscience would no longer be troubled. But no happiness resulted to her from her sin. Her name became notorious and abhorred, while Herod was more tormented by remorse than he had been by the warnings of the prophet. The influence of John's teachings was not silenced; it was to extend to every generation till the close of </a:t>
            </a:r>
            <a:r>
              <a:rPr lang="en-US" dirty="0" smtClean="0"/>
              <a:t>time. Herod's </a:t>
            </a:r>
            <a:r>
              <a:rPr lang="en-US" dirty="0" smtClean="0"/>
              <a:t>sin was ever before him. He was constantly seeking to find relief from the accusings of a guilty conscience. His confidence in John was unshaken. As he recalled his life of self-denial, his solemn, earnest appeals, his sound judgment in counsel, and then remembered how he had come to his death, Herod could find no rest. Engaged in the affairs of the state, receiving honors from men, he bore a smiling face and dignified mien, while he concealed an anxious heart, ever oppressed with the fear that a curse was upon him</a:t>
            </a:r>
            <a:r>
              <a:rPr lang="en-US" dirty="0" smtClean="0"/>
              <a:t>.”  DA, pgs. 222,223</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114800" cy="685800"/>
          </a:xfrm>
        </p:spPr>
        <p:txBody>
          <a:bodyPr>
            <a:normAutofit fontScale="90000"/>
          </a:bodyPr>
          <a:lstStyle/>
          <a:p>
            <a:r>
              <a:rPr lang="en-US" u="sng" dirty="0" smtClean="0">
                <a:solidFill>
                  <a:srgbClr val="FF0000"/>
                </a:solidFill>
              </a:rPr>
              <a:t>Friday Morning</a:t>
            </a:r>
            <a:endParaRPr lang="en-US" u="sng" dirty="0">
              <a:solidFill>
                <a:srgbClr val="FF0000"/>
              </a:solidFill>
            </a:endParaRPr>
          </a:p>
        </p:txBody>
      </p:sp>
      <p:sp>
        <p:nvSpPr>
          <p:cNvPr id="3" name="Content Placeholder 2"/>
          <p:cNvSpPr>
            <a:spLocks noGrp="1"/>
          </p:cNvSpPr>
          <p:nvPr>
            <p:ph sz="half" idx="1"/>
          </p:nvPr>
        </p:nvSpPr>
        <p:spPr>
          <a:xfrm>
            <a:off x="0" y="0"/>
            <a:ext cx="4495800" cy="6858000"/>
          </a:xfrm>
        </p:spPr>
        <p:txBody>
          <a:bodyPr>
            <a:normAutofit/>
          </a:bodyPr>
          <a:lstStyle/>
          <a:p>
            <a:r>
              <a:rPr lang="en-US" dirty="0" smtClean="0"/>
              <a:t> </a:t>
            </a:r>
            <a:r>
              <a:rPr lang="en-US" dirty="0" smtClean="0">
                <a:hlinkClick r:id="rId2" tooltip="View more translations of Luke 23:7"/>
              </a:rPr>
              <a:t>”And </a:t>
            </a:r>
            <a:r>
              <a:rPr lang="en-US" dirty="0" smtClean="0">
                <a:hlinkClick r:id="rId2" tooltip="View more translations of Luke 23:7"/>
              </a:rPr>
              <a:t>as soon as he knew that he belonged unto Herod's jurisdiction, he sent him to Herod, who himself also was at Jerusalem at that </a:t>
            </a:r>
            <a:r>
              <a:rPr lang="en-US" dirty="0" smtClean="0">
                <a:hlinkClick r:id="rId2" tooltip="View more translations of Luke 23:7"/>
              </a:rPr>
              <a:t>time.</a:t>
            </a:r>
            <a:r>
              <a:rPr lang="en-US" dirty="0" smtClean="0"/>
              <a:t> </a:t>
            </a:r>
            <a:r>
              <a:rPr lang="en-US" dirty="0" smtClean="0">
                <a:hlinkClick r:id="rId3" tooltip="View more translations of Luke 23:8"/>
              </a:rPr>
              <a:t>And </a:t>
            </a:r>
            <a:r>
              <a:rPr lang="en-US" dirty="0" smtClean="0">
                <a:hlinkClick r:id="rId3" tooltip="View more translations of Luke 23:8"/>
              </a:rPr>
              <a:t>when Herod saw Jesus, he was exceeding glad: for he was desirous to see him of a long </a:t>
            </a:r>
            <a:r>
              <a:rPr lang="en-US" dirty="0" smtClean="0">
                <a:hlinkClick r:id="rId3" tooltip="View more translations of Luke 23:8"/>
              </a:rPr>
              <a:t>season, </a:t>
            </a:r>
            <a:r>
              <a:rPr lang="en-US" dirty="0" smtClean="0">
                <a:hlinkClick r:id="rId3" tooltip="View more translations of Luke 23:8"/>
              </a:rPr>
              <a:t>because he had heard many things of him; and he hoped to have seen some miracle done by </a:t>
            </a:r>
            <a:r>
              <a:rPr lang="en-US" dirty="0" smtClean="0">
                <a:hlinkClick r:id="rId3" tooltip="View more translations of Luke 23:8"/>
              </a:rPr>
              <a:t>him.</a:t>
            </a:r>
            <a:r>
              <a:rPr lang="en-US" dirty="0" smtClean="0"/>
              <a:t>”  Lk. 23:7-8</a:t>
            </a:r>
            <a:endParaRPr lang="en-US" dirty="0" smtClean="0"/>
          </a:p>
          <a:p>
            <a:endParaRPr lang="en-US" dirty="0"/>
          </a:p>
        </p:txBody>
      </p:sp>
      <p:pic>
        <p:nvPicPr>
          <p:cNvPr id="3074" name="Picture 2" descr="C:\Users\Dad\Contacts\Downloads\images.jpg"/>
          <p:cNvPicPr>
            <a:picLocks noGrp="1" noChangeAspect="1" noChangeArrowheads="1"/>
          </p:cNvPicPr>
          <p:nvPr>
            <p:ph sz="half" idx="2"/>
          </p:nvPr>
        </p:nvPicPr>
        <p:blipFill>
          <a:blip r:embed="rId4" cstate="print"/>
          <a:srcRect/>
          <a:stretch>
            <a:fillRect/>
          </a:stretch>
        </p:blipFill>
        <p:spPr bwMode="auto">
          <a:xfrm>
            <a:off x="4572000" y="533400"/>
            <a:ext cx="4571999" cy="63246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FF0000"/>
                </a:solidFill>
              </a:rPr>
              <a:t>A Miracle</a:t>
            </a:r>
            <a:endParaRPr lang="en-US" u="sng" dirty="0">
              <a:solidFill>
                <a:srgbClr val="FF0000"/>
              </a:solidFill>
            </a:endParaRPr>
          </a:p>
        </p:txBody>
      </p:sp>
      <p:sp>
        <p:nvSpPr>
          <p:cNvPr id="3" name="Content Placeholder 2"/>
          <p:cNvSpPr>
            <a:spLocks noGrp="1"/>
          </p:cNvSpPr>
          <p:nvPr>
            <p:ph idx="1"/>
          </p:nvPr>
        </p:nvSpPr>
        <p:spPr>
          <a:xfrm>
            <a:off x="0" y="685800"/>
            <a:ext cx="9144000" cy="6172200"/>
          </a:xfrm>
        </p:spPr>
        <p:txBody>
          <a:bodyPr>
            <a:normAutofit fontScale="55000" lnSpcReduction="20000"/>
          </a:bodyPr>
          <a:lstStyle/>
          <a:p>
            <a:r>
              <a:rPr lang="en-US" dirty="0" smtClean="0"/>
              <a:t>“When </a:t>
            </a:r>
            <a:r>
              <a:rPr lang="en-US" dirty="0" smtClean="0"/>
              <a:t>Herod first heard of Jesus, he was terror-stricken, and said, "It is John, whom I </a:t>
            </a:r>
            <a:r>
              <a:rPr lang="en-US" dirty="0" smtClean="0"/>
              <a:t>beheaded: he </a:t>
            </a:r>
            <a:r>
              <a:rPr lang="en-US" dirty="0" smtClean="0"/>
              <a:t>is risen from the dead;" "therefore mighty works do show forth themselves in him." Mark 6:16; Matt. 14:2. Yet Herod desired to see Jesus. Now there was opportunity to save the life of this prophet, and the king hoped to banish forever from his mind the memory of that bloody head brought to him in a charger. He also desired to have his curiosity gratified, and thought that if Christ were given any prospect of release, He would do anything that was asked of Him</a:t>
            </a:r>
            <a:r>
              <a:rPr lang="en-US" dirty="0" smtClean="0"/>
              <a:t>. A </a:t>
            </a:r>
            <a:r>
              <a:rPr lang="en-US" dirty="0" smtClean="0"/>
              <a:t>large company of the priests and elders had accompanied Christ to Herod. And when the Saviour was brought in, these dignitaries, all speaking excitedly, urged their accusations against Him. But Herod paid little regard to their charges. He commanded silence, desiring an opportunity to question Christ. He ordered that the fetters of Christ should be unloosed, at the same time charging His enemies with roughly treating Him. Looking with compassion into the serene face of the world's Redeemer, he read in it only wisdom and purity. He as well as Pilate was satisfied that Christ had been accused through malice and </a:t>
            </a:r>
            <a:r>
              <a:rPr lang="en-US" dirty="0" smtClean="0"/>
              <a:t>envy. Herod </a:t>
            </a:r>
            <a:r>
              <a:rPr lang="en-US" dirty="0" smtClean="0"/>
              <a:t>questioned Christ in many words, but throughout the Saviour maintained a profound silence. At the command of the king, the decrepit and maimed were then called in, and Christ was ordered to prove His claims by working a miracle. Men say that Thou canst heal the sick, said Herod. I am anxious to see that Thy widespread fame has not been belied. Jesus did not respond, and Herod still continued to urge: If Thou canst work miracles for others, work them now for Thine own good, and it will serve Thee a good purpose. Again he commanded, Show us a sign that Thou hast the power with which rumor hath accredited Thee. But Christ was as one who heard and saw not. The Son of God had taken upon Himself man's nature. He must do as man must do in like circumstances. Therefore He would not work a miracle to save Himself the pain and humiliation that man must endure when placed in a similar position.</a:t>
            </a:r>
          </a:p>
          <a:p>
            <a:r>
              <a:rPr lang="en-US" dirty="0" smtClean="0"/>
              <a:t>Herod promised that if Christ would perform some miracle in his presence, He should be released</a:t>
            </a:r>
            <a:r>
              <a:rPr lang="en-US" dirty="0" smtClean="0"/>
              <a:t>.”  DA, pgs. 728,729</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4114800" cy="914400"/>
          </a:xfrm>
        </p:spPr>
        <p:txBody>
          <a:bodyPr/>
          <a:lstStyle/>
          <a:p>
            <a:r>
              <a:rPr lang="en-US" u="sng" dirty="0" smtClean="0">
                <a:solidFill>
                  <a:srgbClr val="FF0000"/>
                </a:solidFill>
              </a:rPr>
              <a:t>Nothing?</a:t>
            </a:r>
            <a:endParaRPr lang="en-US" u="sng" dirty="0">
              <a:solidFill>
                <a:srgbClr val="FF0000"/>
              </a:solidFill>
            </a:endParaRPr>
          </a:p>
        </p:txBody>
      </p:sp>
      <p:sp>
        <p:nvSpPr>
          <p:cNvPr id="4" name="Content Placeholder 3"/>
          <p:cNvSpPr>
            <a:spLocks noGrp="1"/>
          </p:cNvSpPr>
          <p:nvPr>
            <p:ph sz="half" idx="2"/>
          </p:nvPr>
        </p:nvSpPr>
        <p:spPr>
          <a:xfrm>
            <a:off x="4648200" y="0"/>
            <a:ext cx="4495800" cy="6858000"/>
          </a:xfrm>
        </p:spPr>
        <p:txBody>
          <a:bodyPr/>
          <a:lstStyle/>
          <a:p>
            <a:r>
              <a:rPr lang="en-US" sz="4000" dirty="0" smtClean="0">
                <a:hlinkClick r:id="rId2" tooltip="View more translations of Luke 23:9"/>
              </a:rPr>
              <a:t>“Then </a:t>
            </a:r>
            <a:r>
              <a:rPr lang="en-US" sz="4000" dirty="0" smtClean="0">
                <a:hlinkClick r:id="rId2" tooltip="View more translations of Luke 23:9"/>
              </a:rPr>
              <a:t>he questioned with him in many words; but he answered him </a:t>
            </a:r>
            <a:r>
              <a:rPr lang="en-US" sz="4000" dirty="0" smtClean="0">
                <a:hlinkClick r:id="rId2" tooltip="View more translations of Luke 23:9"/>
              </a:rPr>
              <a:t>nothing.</a:t>
            </a:r>
            <a:r>
              <a:rPr lang="en-US" sz="4000" dirty="0" smtClean="0"/>
              <a:t> </a:t>
            </a:r>
            <a:r>
              <a:rPr lang="en-US" sz="4000" dirty="0" smtClean="0">
                <a:hlinkClick r:id="rId3" tooltip="View more translations of Luke 23:10"/>
              </a:rPr>
              <a:t>And </a:t>
            </a:r>
            <a:r>
              <a:rPr lang="en-US" sz="4000" dirty="0" smtClean="0">
                <a:hlinkClick r:id="rId3" tooltip="View more translations of Luke 23:10"/>
              </a:rPr>
              <a:t>the chief priests and scribes stood and vehemently accused him</a:t>
            </a:r>
            <a:r>
              <a:rPr lang="en-US" sz="4000" dirty="0" smtClean="0">
                <a:hlinkClick r:id="rId3" tooltip="View more translations of Luke 23:10"/>
              </a:rPr>
              <a:t>.</a:t>
            </a:r>
            <a:r>
              <a:rPr lang="en-US" sz="4000" dirty="0" smtClean="0"/>
              <a:t>”  Lk. 23:9,10</a:t>
            </a:r>
            <a:endParaRPr lang="en-US" sz="4000" dirty="0" smtClean="0"/>
          </a:p>
          <a:p>
            <a:endParaRPr lang="en-US" dirty="0"/>
          </a:p>
        </p:txBody>
      </p:sp>
      <p:pic>
        <p:nvPicPr>
          <p:cNvPr id="5122" name="Picture 2" descr="C:\Users\Dad\Contacts\Downloads\images.jpg"/>
          <p:cNvPicPr>
            <a:picLocks noGrp="1" noChangeAspect="1" noChangeArrowheads="1"/>
          </p:cNvPicPr>
          <p:nvPr>
            <p:ph sz="half" idx="1"/>
          </p:nvPr>
        </p:nvPicPr>
        <p:blipFill>
          <a:blip r:embed="rId4" cstate="print"/>
          <a:srcRect/>
          <a:stretch>
            <a:fillRect/>
          </a:stretch>
        </p:blipFill>
        <p:spPr bwMode="auto">
          <a:xfrm>
            <a:off x="0" y="762000"/>
            <a:ext cx="4876800" cy="6096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0070C0"/>
                </a:solidFill>
              </a:rPr>
              <a:t>Nothing!</a:t>
            </a:r>
            <a:endParaRPr lang="en-US" u="sng" dirty="0">
              <a:solidFill>
                <a:srgbClr val="0070C0"/>
              </a:solidFill>
            </a:endParaRPr>
          </a:p>
        </p:txBody>
      </p:sp>
      <p:sp>
        <p:nvSpPr>
          <p:cNvPr id="3" name="Content Placeholder 2"/>
          <p:cNvSpPr>
            <a:spLocks noGrp="1"/>
          </p:cNvSpPr>
          <p:nvPr>
            <p:ph idx="1"/>
          </p:nvPr>
        </p:nvSpPr>
        <p:spPr>
          <a:xfrm>
            <a:off x="0" y="762000"/>
            <a:ext cx="9144000" cy="6096000"/>
          </a:xfrm>
        </p:spPr>
        <p:txBody>
          <a:bodyPr>
            <a:normAutofit fontScale="85000" lnSpcReduction="10000"/>
          </a:bodyPr>
          <a:lstStyle/>
          <a:p>
            <a:r>
              <a:rPr lang="en-US" dirty="0" smtClean="0"/>
              <a:t>“Christ </a:t>
            </a:r>
            <a:r>
              <a:rPr lang="en-US" dirty="0" smtClean="0"/>
              <a:t>might have spoken words to Herod that would have pierced the ears of the hardened king. He might have stricken him with fear and trembling by laying before him the full iniquity of his life, and the horror of his approaching doom. But Christ's silence was the severest rebuke that He could have given. Herod had rejected the truth spoken to him by the greatest of the prophets, and no other message was he to receive. Not a word had the Majesty of heaven for him. That ear that had ever been open to human woe, had no room for Herod's commands. Those eyes that had ever rested upon the penitent sinner in pitying, forgiving love had no look to bestow upon Herod. Those lips that had uttered the most impressive truth, that in tones of tenderest entreaty had pleaded with the most sinful and the most degraded, were closed to the haughty king who felt no need of a Saviour</a:t>
            </a:r>
            <a:r>
              <a:rPr lang="en-US" dirty="0" smtClean="0"/>
              <a:t>.”  DA, pg. 730</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0" y="0"/>
            <a:ext cx="5105400" cy="914400"/>
          </a:xfrm>
        </p:spPr>
        <p:txBody>
          <a:bodyPr>
            <a:normAutofit fontScale="90000"/>
          </a:bodyPr>
          <a:lstStyle/>
          <a:p>
            <a:r>
              <a:rPr lang="en-US" u="sng" dirty="0" smtClean="0">
                <a:solidFill>
                  <a:srgbClr val="0070C0"/>
                </a:solidFill>
              </a:rPr>
              <a:t>What About Elijah #3?</a:t>
            </a:r>
            <a:endParaRPr lang="en-US" u="sng" dirty="0">
              <a:solidFill>
                <a:srgbClr val="0070C0"/>
              </a:solidFill>
            </a:endParaRPr>
          </a:p>
        </p:txBody>
      </p:sp>
      <p:sp>
        <p:nvSpPr>
          <p:cNvPr id="3" name="Content Placeholder 2"/>
          <p:cNvSpPr>
            <a:spLocks noGrp="1"/>
          </p:cNvSpPr>
          <p:nvPr>
            <p:ph sz="half" idx="1"/>
          </p:nvPr>
        </p:nvSpPr>
        <p:spPr>
          <a:xfrm>
            <a:off x="0" y="0"/>
            <a:ext cx="4495800" cy="6858000"/>
          </a:xfrm>
        </p:spPr>
        <p:txBody>
          <a:bodyPr>
            <a:normAutofit/>
          </a:bodyPr>
          <a:lstStyle/>
          <a:p>
            <a:r>
              <a:rPr lang="en-US" sz="3200" dirty="0" smtClean="0"/>
              <a:t>Herod rejected the message of Elijah #2, John the Baptist,  (Matthew 17:10-13) and no other word did Christ have for him.  If we reject the messages of Elijah #3, Ellen White, (! Kings 18, Malachi 4:5,6), what more does Christ have for us?</a:t>
            </a:r>
            <a:endParaRPr lang="en-US" sz="3200" dirty="0"/>
          </a:p>
        </p:txBody>
      </p:sp>
      <p:pic>
        <p:nvPicPr>
          <p:cNvPr id="6146" name="Picture 2" descr="C:\Users\Dad\Contacts\Downloads\images.jpg"/>
          <p:cNvPicPr>
            <a:picLocks noGrp="1" noChangeAspect="1" noChangeArrowheads="1"/>
          </p:cNvPicPr>
          <p:nvPr>
            <p:ph sz="half" idx="2"/>
          </p:nvPr>
        </p:nvPicPr>
        <p:blipFill>
          <a:blip r:embed="rId2" cstate="print"/>
          <a:srcRect/>
          <a:stretch>
            <a:fillRect/>
          </a:stretch>
        </p:blipFill>
        <p:spPr bwMode="auto">
          <a:xfrm>
            <a:off x="4572000" y="762000"/>
            <a:ext cx="4572000" cy="6096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114800" cy="762000"/>
          </a:xfrm>
        </p:spPr>
        <p:txBody>
          <a:bodyPr>
            <a:normAutofit fontScale="90000"/>
          </a:bodyPr>
          <a:lstStyle/>
          <a:p>
            <a:r>
              <a:rPr lang="en-US" u="sng" dirty="0" smtClean="0">
                <a:solidFill>
                  <a:srgbClr val="0070C0"/>
                </a:solidFill>
                <a:latin typeface="Algerian" pitchFamily="82" charset="0"/>
              </a:rPr>
              <a:t>Abused Christ</a:t>
            </a:r>
            <a:endParaRPr lang="en-US" u="sng" dirty="0">
              <a:solidFill>
                <a:srgbClr val="0070C0"/>
              </a:solidFill>
              <a:latin typeface="Algerian" pitchFamily="82" charset="0"/>
            </a:endParaRPr>
          </a:p>
        </p:txBody>
      </p:sp>
      <p:sp>
        <p:nvSpPr>
          <p:cNvPr id="3" name="Content Placeholder 2"/>
          <p:cNvSpPr>
            <a:spLocks noGrp="1"/>
          </p:cNvSpPr>
          <p:nvPr>
            <p:ph sz="half" idx="1"/>
          </p:nvPr>
        </p:nvSpPr>
        <p:spPr>
          <a:xfrm>
            <a:off x="0" y="0"/>
            <a:ext cx="4495800" cy="6858000"/>
          </a:xfrm>
        </p:spPr>
        <p:txBody>
          <a:bodyPr>
            <a:normAutofit/>
          </a:bodyPr>
          <a:lstStyle/>
          <a:p>
            <a:pPr>
              <a:buNone/>
            </a:pPr>
            <a:r>
              <a:rPr lang="en-US" dirty="0" smtClean="0">
                <a:hlinkClick r:id="rId2" tooltip="View more translations of Luke 23:10"/>
              </a:rPr>
              <a:t> “And </a:t>
            </a:r>
            <a:r>
              <a:rPr lang="en-US" dirty="0" smtClean="0">
                <a:hlinkClick r:id="rId2" tooltip="View more translations of Luke 23:10"/>
              </a:rPr>
              <a:t>the chief priests and scribes stood and vehemently accused him.</a:t>
            </a:r>
            <a:r>
              <a:rPr lang="en-US" dirty="0" smtClean="0"/>
              <a:t> </a:t>
            </a:r>
            <a:r>
              <a:rPr lang="en-US" dirty="0" smtClean="0">
                <a:hlinkClick r:id="rId3" tooltip="View more translations of Luke 23:11"/>
              </a:rPr>
              <a:t>And Herod with his men of war set him at nought, and mocked him, and arrayed him in a gorgeous robe, and sent him again to Pilate.</a:t>
            </a:r>
            <a:r>
              <a:rPr lang="en-US" dirty="0" smtClean="0"/>
              <a:t> </a:t>
            </a:r>
            <a:r>
              <a:rPr lang="en-US" dirty="0" smtClean="0">
                <a:hlinkClick r:id="rId4" tooltip="View more translations of Luke 23:12"/>
              </a:rPr>
              <a:t>And the same day Pilate and Herod were made friends together: for before they were at enmity between themselves</a:t>
            </a:r>
            <a:r>
              <a:rPr lang="en-US" dirty="0" smtClean="0">
                <a:hlinkClick r:id="rId4" tooltip="View more translations of Luke 23:12"/>
              </a:rPr>
              <a:t>.</a:t>
            </a:r>
            <a:r>
              <a:rPr lang="en-US" dirty="0" smtClean="0"/>
              <a:t>”  LK. 23:11,12</a:t>
            </a:r>
            <a:endParaRPr lang="en-US" dirty="0"/>
          </a:p>
        </p:txBody>
      </p:sp>
      <p:pic>
        <p:nvPicPr>
          <p:cNvPr id="7170" name="Picture 2" descr="C:\Users\Dad\Contacts\Downloads\images.jpg"/>
          <p:cNvPicPr>
            <a:picLocks noGrp="1" noChangeAspect="1" noChangeArrowheads="1"/>
          </p:cNvPicPr>
          <p:nvPr>
            <p:ph sz="half" idx="2"/>
          </p:nvPr>
        </p:nvPicPr>
        <p:blipFill>
          <a:blip r:embed="rId5" cstate="print"/>
          <a:srcRect/>
          <a:stretch>
            <a:fillRect/>
          </a:stretch>
        </p:blipFill>
        <p:spPr bwMode="auto">
          <a:xfrm>
            <a:off x="4572000" y="685800"/>
            <a:ext cx="4571999" cy="617219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0070C0"/>
                </a:solidFill>
              </a:rPr>
              <a:t>Tore Him Up</a:t>
            </a:r>
            <a:endParaRPr lang="en-US" u="sng" dirty="0">
              <a:solidFill>
                <a:srgbClr val="0070C0"/>
              </a:solidFill>
            </a:endParaRPr>
          </a:p>
        </p:txBody>
      </p:sp>
      <p:sp>
        <p:nvSpPr>
          <p:cNvPr id="3" name="Content Placeholder 2"/>
          <p:cNvSpPr>
            <a:spLocks noGrp="1"/>
          </p:cNvSpPr>
          <p:nvPr>
            <p:ph idx="1"/>
          </p:nvPr>
        </p:nvSpPr>
        <p:spPr>
          <a:xfrm>
            <a:off x="0" y="685800"/>
            <a:ext cx="9144000" cy="6172200"/>
          </a:xfrm>
        </p:spPr>
        <p:txBody>
          <a:bodyPr>
            <a:normAutofit fontScale="92500" lnSpcReduction="20000"/>
          </a:bodyPr>
          <a:lstStyle/>
          <a:p>
            <a:r>
              <a:rPr lang="en-US" dirty="0" smtClean="0"/>
              <a:t>“Herod's </a:t>
            </a:r>
            <a:r>
              <a:rPr lang="en-US" dirty="0" smtClean="0"/>
              <a:t>face grew dark with passion. Turning to the multitude, </a:t>
            </a:r>
            <a:r>
              <a:rPr lang="en-US" dirty="0" smtClean="0"/>
              <a:t>he angrily </a:t>
            </a:r>
            <a:r>
              <a:rPr lang="en-US" dirty="0" smtClean="0"/>
              <a:t>denounced Jesus as an impostor. Then to Christ he said, If You will give no evidence of Your claim, I will deliver You up to the soldiers and the people. They may succeed in making You speak. If You are an impostor, death at their hands is only what You merit; if You are the Son of God, save Yourself by working a miracle</a:t>
            </a:r>
            <a:r>
              <a:rPr lang="en-US" dirty="0" smtClean="0"/>
              <a:t>. No </a:t>
            </a:r>
            <a:r>
              <a:rPr lang="en-US" dirty="0" smtClean="0"/>
              <a:t>sooner were these words spoken than a rush was made for Christ. Like wild beasts, the crowd darted upon their prey. Jesus was dragged this way and that, Herod joining the mob in seeking to humiliate the Son of God. Had not the Roman soldiers interposed, and forced back the maddened throng, the Saviour would have been torn in pieces</a:t>
            </a:r>
            <a:r>
              <a:rPr lang="en-US" dirty="0" smtClean="0"/>
              <a:t>.”  DA, pgs. 730,731</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4114800" cy="609600"/>
          </a:xfrm>
        </p:spPr>
        <p:txBody>
          <a:bodyPr>
            <a:normAutofit fontScale="90000"/>
          </a:bodyPr>
          <a:lstStyle/>
          <a:p>
            <a:r>
              <a:rPr lang="en-US" u="sng" dirty="0" smtClean="0">
                <a:solidFill>
                  <a:srgbClr val="0070C0"/>
                </a:solidFill>
              </a:rPr>
              <a:t>Herod’s End</a:t>
            </a:r>
            <a:endParaRPr lang="en-US" u="sng" dirty="0">
              <a:solidFill>
                <a:srgbClr val="0070C0"/>
              </a:solidFill>
            </a:endParaRPr>
          </a:p>
        </p:txBody>
      </p:sp>
      <p:sp>
        <p:nvSpPr>
          <p:cNvPr id="4" name="Content Placeholder 3"/>
          <p:cNvSpPr>
            <a:spLocks noGrp="1"/>
          </p:cNvSpPr>
          <p:nvPr>
            <p:ph sz="half" idx="2"/>
          </p:nvPr>
        </p:nvSpPr>
        <p:spPr>
          <a:xfrm>
            <a:off x="4648200" y="0"/>
            <a:ext cx="4495800" cy="6858000"/>
          </a:xfrm>
        </p:spPr>
        <p:txBody>
          <a:bodyPr>
            <a:normAutofit/>
          </a:bodyPr>
          <a:lstStyle/>
          <a:p>
            <a:r>
              <a:rPr lang="en-US" dirty="0" smtClean="0"/>
              <a:t>Herod appealed to Rome for higher honors, pushed on by Herodias.  He never achieved his goals.  Actually, he was banished to Spain or Gaul; Herodias accompanied him.  These two never reached their dreams and died in ignominy and shame.  What might have been……………Welcome to the lake of fire, Herod!</a:t>
            </a:r>
            <a:endParaRPr lang="en-US" dirty="0"/>
          </a:p>
        </p:txBody>
      </p:sp>
      <p:pic>
        <p:nvPicPr>
          <p:cNvPr id="8194"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533400"/>
            <a:ext cx="4876800" cy="6324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0070C0"/>
                </a:solidFill>
              </a:rPr>
              <a:t>A Must!</a:t>
            </a:r>
            <a:endParaRPr lang="en-US" u="sng" dirty="0">
              <a:solidFill>
                <a:srgbClr val="0070C0"/>
              </a:solidFill>
            </a:endParaRPr>
          </a:p>
        </p:txBody>
      </p:sp>
      <p:sp>
        <p:nvSpPr>
          <p:cNvPr id="3" name="Content Placeholder 2"/>
          <p:cNvSpPr>
            <a:spLocks noGrp="1"/>
          </p:cNvSpPr>
          <p:nvPr>
            <p:ph idx="1"/>
          </p:nvPr>
        </p:nvSpPr>
        <p:spPr>
          <a:xfrm>
            <a:off x="0" y="685800"/>
            <a:ext cx="9144000" cy="6172200"/>
          </a:xfrm>
        </p:spPr>
        <p:txBody>
          <a:bodyPr>
            <a:normAutofit/>
          </a:bodyPr>
          <a:lstStyle/>
          <a:p>
            <a:r>
              <a:rPr lang="en-US" dirty="0" smtClean="0"/>
              <a:t>“</a:t>
            </a:r>
            <a:r>
              <a:rPr lang="en-US" dirty="0"/>
              <a:t>It would be well for us to spend a thoughtful hour each day in contemplation of the life of Christ. We should take it point by point, and let the imagination grasp each scene, especially the closing ones. As we thus dwell upon His great sacrifice for us, our confidence in Him will be more constant, our love will be quickened, and we shall be more deeply imbued with His spirit. If we would be saved at last, we must learn the lesson of penitence and humiliation at the foot of the cross</a:t>
            </a:r>
            <a:r>
              <a:rPr lang="en-US" dirty="0" smtClean="0"/>
              <a:t>.”  DA, pg. 83</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572000" cy="914400"/>
          </a:xfrm>
        </p:spPr>
        <p:txBody>
          <a:bodyPr/>
          <a:lstStyle/>
          <a:p>
            <a:r>
              <a:rPr lang="en-US" u="sng" dirty="0" smtClean="0">
                <a:solidFill>
                  <a:srgbClr val="FF0000"/>
                </a:solidFill>
              </a:rPr>
              <a:t>The Edomite</a:t>
            </a:r>
            <a:endParaRPr lang="en-US" u="sng" dirty="0">
              <a:solidFill>
                <a:srgbClr val="FF0000"/>
              </a:solidFill>
            </a:endParaRPr>
          </a:p>
        </p:txBody>
      </p:sp>
      <p:sp>
        <p:nvSpPr>
          <p:cNvPr id="4" name="Content Placeholder 3"/>
          <p:cNvSpPr>
            <a:spLocks noGrp="1"/>
          </p:cNvSpPr>
          <p:nvPr>
            <p:ph sz="half" idx="2"/>
          </p:nvPr>
        </p:nvSpPr>
        <p:spPr>
          <a:xfrm>
            <a:off x="4648200" y="0"/>
            <a:ext cx="4495800" cy="6858000"/>
          </a:xfrm>
        </p:spPr>
        <p:txBody>
          <a:bodyPr>
            <a:normAutofit/>
          </a:bodyPr>
          <a:lstStyle/>
          <a:p>
            <a:r>
              <a:rPr lang="en-US" sz="3600" dirty="0" smtClean="0"/>
              <a:t>We know from Desire of Ages, pg. 61, that the Herod’s were descendants from Esau.  Christ, coming from the line of Jacob, was a distant cousin of the Herod’s.  There was no brotherly love in Herod’s hall the final day of Jesus’ life!</a:t>
            </a:r>
            <a:endParaRPr lang="en-US" sz="3600" dirty="0"/>
          </a:p>
        </p:txBody>
      </p:sp>
      <p:pic>
        <p:nvPicPr>
          <p:cNvPr id="1026" name="Picture 2" descr="C:\Users\Dad\Contacts\Downloads\images (100).jpg"/>
          <p:cNvPicPr>
            <a:picLocks noGrp="1" noChangeAspect="1" noChangeArrowheads="1"/>
          </p:cNvPicPr>
          <p:nvPr>
            <p:ph sz="half" idx="1"/>
          </p:nvPr>
        </p:nvPicPr>
        <p:blipFill>
          <a:blip r:embed="rId2" cstate="print"/>
          <a:srcRect/>
          <a:stretch>
            <a:fillRect/>
          </a:stretch>
        </p:blipFill>
        <p:spPr bwMode="auto">
          <a:xfrm>
            <a:off x="0" y="762000"/>
            <a:ext cx="4571999" cy="6096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FF0000"/>
                </a:solidFill>
                <a:latin typeface="Algerian" pitchFamily="82" charset="0"/>
              </a:rPr>
              <a:t>Like Esau</a:t>
            </a:r>
            <a:endParaRPr lang="en-US" u="sng" dirty="0">
              <a:solidFill>
                <a:srgbClr val="FF0000"/>
              </a:solidFill>
              <a:latin typeface="Algerian" pitchFamily="82" charset="0"/>
            </a:endParaRPr>
          </a:p>
        </p:txBody>
      </p:sp>
      <p:sp>
        <p:nvSpPr>
          <p:cNvPr id="3" name="Content Placeholder 2"/>
          <p:cNvSpPr>
            <a:spLocks noGrp="1"/>
          </p:cNvSpPr>
          <p:nvPr>
            <p:ph idx="1"/>
          </p:nvPr>
        </p:nvSpPr>
        <p:spPr>
          <a:xfrm flipH="1">
            <a:off x="0" y="609600"/>
            <a:ext cx="9144000" cy="6248400"/>
          </a:xfrm>
        </p:spPr>
        <p:txBody>
          <a:bodyPr>
            <a:normAutofit fontScale="70000" lnSpcReduction="20000"/>
          </a:bodyPr>
          <a:lstStyle/>
          <a:p>
            <a:r>
              <a:rPr lang="en-US" sz="3400" dirty="0" smtClean="0"/>
              <a:t>Like his Edomite relative, Esau, the Herod’s didn’t receive any solid marks in Scripture/SOP.</a:t>
            </a:r>
          </a:p>
          <a:p>
            <a:r>
              <a:rPr lang="en-US" sz="3400" dirty="0" smtClean="0"/>
              <a:t>“</a:t>
            </a:r>
            <a:r>
              <a:rPr lang="en-US" sz="3400" dirty="0" smtClean="0"/>
              <a:t>There is </a:t>
            </a:r>
            <a:r>
              <a:rPr lang="en-US" sz="3400" u="sng" dirty="0" smtClean="0">
                <a:solidFill>
                  <a:srgbClr val="FF0000"/>
                </a:solidFill>
              </a:rPr>
              <a:t>the haughty </a:t>
            </a:r>
            <a:r>
              <a:rPr lang="en-US" sz="3400" dirty="0" smtClean="0"/>
              <a:t>Herod who jeered at His royal title and bade the mocking soldiers crown Him king. There are the very men who with impious hands placed upon His form the purple robe, upon His sacred brow the thorny crown, and in His unresisting hand the mimic scepter, and bowed before Him in blasphemous </a:t>
            </a:r>
            <a:r>
              <a:rPr lang="en-US" sz="3400" dirty="0" smtClean="0"/>
              <a:t>mockery…</a:t>
            </a:r>
            <a:r>
              <a:rPr lang="en-US" sz="3400" dirty="0" smtClean="0"/>
              <a:t>The </a:t>
            </a:r>
            <a:r>
              <a:rPr lang="en-US" sz="3400" u="sng" dirty="0" smtClean="0">
                <a:solidFill>
                  <a:srgbClr val="FF0000"/>
                </a:solidFill>
              </a:rPr>
              <a:t>dissolute king </a:t>
            </a:r>
            <a:r>
              <a:rPr lang="en-US" sz="3400" dirty="0" smtClean="0"/>
              <a:t>had trembled under the call to repentance. "Herod feared John, knowing that he was a just man and an holy; . . . and when he heard him, he did many things, and heard him gladly." John dealt with him faithfully, denouncing his iniquitous alliance with Herodias, his brother's wife. For a </a:t>
            </a:r>
            <a:r>
              <a:rPr lang="en-US" sz="3400" u="sng" dirty="0" smtClean="0"/>
              <a:t>time </a:t>
            </a:r>
            <a:r>
              <a:rPr lang="en-US" sz="3400" u="sng" dirty="0" smtClean="0">
                <a:solidFill>
                  <a:srgbClr val="FF0000"/>
                </a:solidFill>
              </a:rPr>
              <a:t>Herod feebly sought to break the chain of lust that bound him</a:t>
            </a:r>
            <a:r>
              <a:rPr lang="en-US" sz="3400" dirty="0" smtClean="0"/>
              <a:t>; but Herodias fastened him the more firmly in her toils, and found revenge upon the Baptist by inducing Herod to cast him into prison</a:t>
            </a:r>
            <a:r>
              <a:rPr lang="en-US" sz="3400" dirty="0" smtClean="0"/>
              <a:t>.”  GC, pg. 643; DA, pg. 214</a:t>
            </a:r>
          </a:p>
          <a:p>
            <a:r>
              <a:rPr lang="en-US" sz="3400" dirty="0" smtClean="0"/>
              <a:t>“</a:t>
            </a:r>
            <a:r>
              <a:rPr lang="en-US" sz="3400" dirty="0" smtClean="0"/>
              <a:t> </a:t>
            </a:r>
            <a:r>
              <a:rPr lang="en-US" sz="3400" dirty="0" smtClean="0">
                <a:hlinkClick r:id="rId2" tooltip="View more translations of Luke 13:31"/>
              </a:rPr>
              <a:t>The same day there came certain of the Pharisees, saying unto him, Get thee out, and depart hence: for Herod will kill thee</a:t>
            </a:r>
            <a:r>
              <a:rPr lang="en-US" sz="3400" dirty="0" smtClean="0">
                <a:hlinkClick r:id="rId2" tooltip="View more translations of Luke 13:31"/>
              </a:rPr>
              <a:t>.</a:t>
            </a:r>
            <a:r>
              <a:rPr lang="en-US" sz="3400" dirty="0" smtClean="0"/>
              <a:t> </a:t>
            </a:r>
            <a:r>
              <a:rPr lang="en-US" sz="3400" dirty="0" smtClean="0"/>
              <a:t> </a:t>
            </a:r>
            <a:r>
              <a:rPr lang="en-US" sz="3400" dirty="0" smtClean="0">
                <a:hlinkClick r:id="rId3" tooltip="View more translations of Luke 13:32"/>
              </a:rPr>
              <a:t>And he said unto them, Go ye, and tell </a:t>
            </a:r>
            <a:r>
              <a:rPr lang="en-US" sz="3400" u="sng" dirty="0" smtClean="0">
                <a:solidFill>
                  <a:srgbClr val="FF0000"/>
                </a:solidFill>
                <a:hlinkClick r:id="rId3" tooltip="View more translations of Luke 13:32"/>
              </a:rPr>
              <a:t>that fox</a:t>
            </a:r>
            <a:r>
              <a:rPr lang="en-US" sz="3400" dirty="0" smtClean="0">
                <a:hlinkClick r:id="rId3" tooltip="View more translations of Luke 13:32"/>
              </a:rPr>
              <a:t>, Behold, I cast out devils, and I do cures to day and to morrow, and the third [day] I shall be perfected</a:t>
            </a:r>
            <a:r>
              <a:rPr lang="en-US" sz="3400" dirty="0" smtClean="0">
                <a:hlinkClick r:id="rId3" tooltip="View more translations of Luke 13:32"/>
              </a:rPr>
              <a:t>.</a:t>
            </a:r>
            <a:r>
              <a:rPr lang="en-US" sz="3400" dirty="0" smtClean="0"/>
              <a:t>”  Luke 13:31,32</a:t>
            </a:r>
            <a:endParaRPr lang="en-US" sz="3400"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FF0000"/>
                </a:solidFill>
              </a:rPr>
              <a:t>A Woman Overpowered Him</a:t>
            </a:r>
            <a:endParaRPr lang="en-US" u="sng" dirty="0">
              <a:solidFill>
                <a:srgbClr val="FF0000"/>
              </a:solidFill>
            </a:endParaRPr>
          </a:p>
        </p:txBody>
      </p:sp>
      <p:sp>
        <p:nvSpPr>
          <p:cNvPr id="3" name="Content Placeholder 2"/>
          <p:cNvSpPr>
            <a:spLocks noGrp="1"/>
          </p:cNvSpPr>
          <p:nvPr>
            <p:ph sz="half" idx="1"/>
          </p:nvPr>
        </p:nvSpPr>
        <p:spPr>
          <a:xfrm>
            <a:off x="0" y="685800"/>
            <a:ext cx="4495800" cy="6172200"/>
          </a:xfrm>
        </p:spPr>
        <p:txBody>
          <a:bodyPr/>
          <a:lstStyle/>
          <a:p>
            <a:r>
              <a:rPr lang="en-US" dirty="0" smtClean="0"/>
              <a:t>“For </a:t>
            </a:r>
            <a:r>
              <a:rPr lang="en-US" dirty="0" smtClean="0"/>
              <a:t>Herod himself had sent forth and laid hold upon John, and bound him in prison for Herodias' sake, his brother Philip's wife: for he had married her</a:t>
            </a:r>
            <a:r>
              <a:rPr lang="en-US" dirty="0" smtClean="0"/>
              <a:t>. </a:t>
            </a:r>
            <a:r>
              <a:rPr lang="en-US" dirty="0" smtClean="0"/>
              <a:t>For John had said unto Herod, It is not lawful for thee to have thy brother's wife</a:t>
            </a:r>
            <a:r>
              <a:rPr lang="en-US" dirty="0" smtClean="0"/>
              <a:t>.”  Mk. 6:17,18</a:t>
            </a:r>
            <a:endParaRPr lang="en-US" dirty="0" smtClean="0"/>
          </a:p>
          <a:p>
            <a:endParaRPr lang="en-US" dirty="0"/>
          </a:p>
        </p:txBody>
      </p:sp>
      <p:pic>
        <p:nvPicPr>
          <p:cNvPr id="1026" name="Picture 2" descr="C:\Users\Dad\Contacts\Downloads\images.jpg"/>
          <p:cNvPicPr>
            <a:picLocks noGrp="1" noChangeAspect="1" noChangeArrowheads="1"/>
          </p:cNvPicPr>
          <p:nvPr>
            <p:ph sz="half" idx="2"/>
          </p:nvPr>
        </p:nvPicPr>
        <p:blipFill>
          <a:blip r:embed="rId2" cstate="print"/>
          <a:srcRect/>
          <a:stretch>
            <a:fillRect/>
          </a:stretch>
        </p:blipFill>
        <p:spPr bwMode="auto">
          <a:xfrm>
            <a:off x="4572000" y="762000"/>
            <a:ext cx="4572000" cy="6096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u="sng" dirty="0" smtClean="0">
                <a:solidFill>
                  <a:srgbClr val="FF0000"/>
                </a:solidFill>
              </a:rPr>
              <a:t>More Pointed</a:t>
            </a:r>
            <a:endParaRPr lang="en-US" u="sng" dirty="0">
              <a:solidFill>
                <a:srgbClr val="FF0000"/>
              </a:solidFill>
            </a:endParaRPr>
          </a:p>
        </p:txBody>
      </p:sp>
      <p:sp>
        <p:nvSpPr>
          <p:cNvPr id="3" name="Content Placeholder 2"/>
          <p:cNvSpPr>
            <a:spLocks noGrp="1"/>
          </p:cNvSpPr>
          <p:nvPr>
            <p:ph idx="1"/>
          </p:nvPr>
        </p:nvSpPr>
        <p:spPr>
          <a:xfrm>
            <a:off x="0" y="685800"/>
            <a:ext cx="9144000" cy="6172200"/>
          </a:xfrm>
        </p:spPr>
        <p:txBody>
          <a:bodyPr>
            <a:noAutofit/>
          </a:bodyPr>
          <a:lstStyle/>
          <a:p>
            <a:r>
              <a:rPr lang="en-US" sz="4000" dirty="0" smtClean="0"/>
              <a:t>“In </a:t>
            </a:r>
            <a:r>
              <a:rPr lang="en-US" sz="4000" dirty="0" smtClean="0"/>
              <a:t>this fearful time, just before Christ is to come the second time, God's faithful preachers will have to bear a</a:t>
            </a:r>
            <a:r>
              <a:rPr lang="en-US" sz="4000" b="1" dirty="0" smtClean="0"/>
              <a:t> still more pointed testimony than was borne by John the Baptist.</a:t>
            </a:r>
            <a:r>
              <a:rPr lang="en-US" sz="4000" dirty="0" smtClean="0"/>
              <a:t> A responsible, important work is before them; and those who speak smooth things, God will not acknowledge as his shepherds. A fearful woe is upon them.— Vol. 1, p. 321.  {GW92 90.1} </a:t>
            </a:r>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FF0000"/>
                </a:solidFill>
                <a:latin typeface="Algerian" pitchFamily="82" charset="0"/>
              </a:rPr>
              <a:t>One Wrong Step….</a:t>
            </a:r>
            <a:endParaRPr lang="en-US" u="sng" dirty="0">
              <a:solidFill>
                <a:srgbClr val="FF0000"/>
              </a:solidFill>
              <a:latin typeface="Algerian" pitchFamily="82" charset="0"/>
            </a:endParaRPr>
          </a:p>
        </p:txBody>
      </p:sp>
      <p:sp>
        <p:nvSpPr>
          <p:cNvPr id="3" name="Content Placeholder 2"/>
          <p:cNvSpPr>
            <a:spLocks noGrp="1"/>
          </p:cNvSpPr>
          <p:nvPr>
            <p:ph idx="1"/>
          </p:nvPr>
        </p:nvSpPr>
        <p:spPr>
          <a:xfrm>
            <a:off x="0" y="685800"/>
            <a:ext cx="9144000" cy="6172200"/>
          </a:xfrm>
        </p:spPr>
        <p:txBody>
          <a:bodyPr>
            <a:normAutofit fontScale="70000" lnSpcReduction="20000"/>
          </a:bodyPr>
          <a:lstStyle/>
          <a:p>
            <a:r>
              <a:rPr lang="en-US" dirty="0" smtClean="0"/>
              <a:t>“Herodias </a:t>
            </a:r>
            <a:r>
              <a:rPr lang="en-US" dirty="0" smtClean="0"/>
              <a:t>knew that by direct measures she could never win Herod's consent to the death of John, and she resolved to accomplish her purpose by stratagem. On the king's birthday an entertainment was to be given to the officers of state and the nobles of the court. There would be feasting and drunkenness. Herod would thus be thrown off his guard, and might then be influenced according to her will.</a:t>
            </a:r>
          </a:p>
          <a:p>
            <a:r>
              <a:rPr lang="en-US" dirty="0" smtClean="0"/>
              <a:t>When the great day arrived, and the king with his lords was feasting and drinking, Herodias sent her daughter into the banqueting hall to dance for the entertainment of the guests. Salome was in the first flush of womanhood, and her voluptuous beauty captivated the senses of the lordly revelers. It was not customary for the ladies of the court to appear at these festivities, and a flattering compliment was paid to Herod when this daughter of Israel's priests and princes danced for the amusement of his guests.</a:t>
            </a:r>
          </a:p>
          <a:p>
            <a:r>
              <a:rPr lang="en-US" dirty="0" smtClean="0"/>
              <a:t>The king was dazed with wine. Passion held sway, and reason was dethroned. He saw only the hall of pleasure, with its reveling guests, the banquet table, the sparkling wine and the flashing lights, and the young girl dancing before him. In the recklessness of the moment, he desired to make some display that would exalt him before the great men of his realm. With an oath he promised to give the daughter of Herodias whatever she might ask, even to the half of his kingdom</a:t>
            </a:r>
            <a:r>
              <a:rPr lang="en-US" dirty="0" smtClean="0"/>
              <a:t>.”  DA, pg. 221</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724400" cy="990600"/>
          </a:xfrm>
        </p:spPr>
        <p:txBody>
          <a:bodyPr>
            <a:normAutofit fontScale="90000"/>
          </a:bodyPr>
          <a:lstStyle/>
          <a:p>
            <a:r>
              <a:rPr lang="en-US" u="sng" dirty="0" smtClean="0">
                <a:solidFill>
                  <a:srgbClr val="FF0000"/>
                </a:solidFill>
              </a:rPr>
              <a:t>Stop Where you Are!</a:t>
            </a:r>
            <a:endParaRPr lang="en-US" u="sng" dirty="0">
              <a:solidFill>
                <a:srgbClr val="FF0000"/>
              </a:solidFill>
            </a:endParaRPr>
          </a:p>
        </p:txBody>
      </p:sp>
      <p:sp>
        <p:nvSpPr>
          <p:cNvPr id="4" name="Content Placeholder 3"/>
          <p:cNvSpPr>
            <a:spLocks noGrp="1"/>
          </p:cNvSpPr>
          <p:nvPr>
            <p:ph sz="half" idx="2"/>
          </p:nvPr>
        </p:nvSpPr>
        <p:spPr>
          <a:xfrm>
            <a:off x="4648200" y="0"/>
            <a:ext cx="4495800" cy="6858000"/>
          </a:xfrm>
        </p:spPr>
        <p:txBody>
          <a:bodyPr>
            <a:normAutofit fontScale="70000" lnSpcReduction="20000"/>
          </a:bodyPr>
          <a:lstStyle/>
          <a:p>
            <a:r>
              <a:rPr lang="en-US" dirty="0" smtClean="0"/>
              <a:t>“Herod </a:t>
            </a:r>
            <a:r>
              <a:rPr lang="en-US" dirty="0" smtClean="0"/>
              <a:t>was astonished and confounded. The riotous mirth ceased, and an ominous silence settled down upon the scene of revelry. The king was horror-stricken at the thought of taking the life of John. Yet his word was pledged, and he was unwilling to appear fickle or rash. The oath had been made in honor of his guests, and if one of them had offered a word against the fulfillment of his promise, he would gladly have spared the prophet. He gave them opportunity to speak in the prisoner's behalf. They had traveled long distances in order to hear the preaching of John, and they knew him to be a man without crime, and a servant of God. But though shocked at the girl's demand, they </a:t>
            </a:r>
            <a:r>
              <a:rPr lang="en-US" dirty="0" smtClean="0"/>
              <a:t>were too </a:t>
            </a:r>
            <a:r>
              <a:rPr lang="en-US" dirty="0" smtClean="0"/>
              <a:t>besotted to interpose a remonstrance. No voice was raised to save the life of Heaven's messenger</a:t>
            </a:r>
            <a:r>
              <a:rPr lang="en-US" dirty="0" smtClean="0"/>
              <a:t>.”  DA, pgs. 221,222</a:t>
            </a:r>
            <a:endParaRPr lang="en-US" dirty="0"/>
          </a:p>
        </p:txBody>
      </p:sp>
      <p:pic>
        <p:nvPicPr>
          <p:cNvPr id="2050"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838200"/>
            <a:ext cx="4572000" cy="6019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FF0000"/>
                </a:solidFill>
              </a:rPr>
              <a:t>The Moment Came and Went…</a:t>
            </a:r>
            <a:endParaRPr lang="en-US" u="sng" dirty="0">
              <a:solidFill>
                <a:srgbClr val="FF0000"/>
              </a:solidFill>
            </a:endParaRPr>
          </a:p>
        </p:txBody>
      </p:sp>
      <p:sp>
        <p:nvSpPr>
          <p:cNvPr id="3" name="Content Placeholder 2"/>
          <p:cNvSpPr>
            <a:spLocks noGrp="1"/>
          </p:cNvSpPr>
          <p:nvPr>
            <p:ph sz="half" idx="1"/>
          </p:nvPr>
        </p:nvSpPr>
        <p:spPr>
          <a:xfrm>
            <a:off x="0" y="762000"/>
            <a:ext cx="4495800" cy="6096000"/>
          </a:xfrm>
        </p:spPr>
        <p:txBody>
          <a:bodyPr>
            <a:normAutofit/>
          </a:bodyPr>
          <a:lstStyle/>
          <a:p>
            <a:r>
              <a:rPr lang="en-US" dirty="0" smtClean="0"/>
              <a:t>The turning point in the life of this man came without fanfare or trumpets.  He came during a birthday bash with friends all around.  Nobody knew that destinies were being determined in the hall that night.  What would happen to an innocent man that night?  There was no energy problem, but the lights went out for Herod that night!!!</a:t>
            </a:r>
            <a:endParaRPr lang="en-US" dirty="0"/>
          </a:p>
        </p:txBody>
      </p:sp>
      <p:pic>
        <p:nvPicPr>
          <p:cNvPr id="4098" name="Picture 2" descr="C:\Users\Dad\Contacts\Downloads\download (9).jpg"/>
          <p:cNvPicPr>
            <a:picLocks noGrp="1" noChangeAspect="1" noChangeArrowheads="1"/>
          </p:cNvPicPr>
          <p:nvPr>
            <p:ph sz="half" idx="2"/>
          </p:nvPr>
        </p:nvPicPr>
        <p:blipFill>
          <a:blip r:embed="rId2" cstate="print"/>
          <a:srcRect/>
          <a:stretch>
            <a:fillRect/>
          </a:stretch>
        </p:blipFill>
        <p:spPr bwMode="auto">
          <a:xfrm>
            <a:off x="4572000" y="838200"/>
            <a:ext cx="4571999" cy="6019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1226</TotalTime>
  <Words>2202</Words>
  <Application>Microsoft Office PowerPoint</Application>
  <PresentationFormat>On-screen Show (4:3)</PresentationFormat>
  <Paragraphs>41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Final Scenes, pt. 17</vt:lpstr>
      <vt:lpstr>A Must!</vt:lpstr>
      <vt:lpstr>The Edomite</vt:lpstr>
      <vt:lpstr>Like Esau</vt:lpstr>
      <vt:lpstr>A Woman Overpowered Him</vt:lpstr>
      <vt:lpstr>More Pointed</vt:lpstr>
      <vt:lpstr>One Wrong Step….</vt:lpstr>
      <vt:lpstr>Stop Where you Are!</vt:lpstr>
      <vt:lpstr>The Moment Came and Went…</vt:lpstr>
      <vt:lpstr>Happiness No More</vt:lpstr>
      <vt:lpstr>Friday Morning</vt:lpstr>
      <vt:lpstr>A Miracle</vt:lpstr>
      <vt:lpstr>Nothing?</vt:lpstr>
      <vt:lpstr>Nothing!</vt:lpstr>
      <vt:lpstr>What About Elijah #3?</vt:lpstr>
      <vt:lpstr>Abused Christ</vt:lpstr>
      <vt:lpstr>Tore Him Up</vt:lpstr>
      <vt:lpstr>Herod’s End</vt:lpstr>
    </vt:vector>
  </TitlesOfParts>
  <Company>Southern Adventist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Scenes, pt. 17</dc:title>
  <dc:creator>Dad</dc:creator>
  <cp:lastModifiedBy>Dad</cp:lastModifiedBy>
  <cp:revision>5</cp:revision>
  <dcterms:created xsi:type="dcterms:W3CDTF">2012-02-23T21:07:38Z</dcterms:created>
  <dcterms:modified xsi:type="dcterms:W3CDTF">2012-03-02T15:31:46Z</dcterms:modified>
</cp:coreProperties>
</file>