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67" r:id="rId6"/>
    <p:sldId id="268" r:id="rId7"/>
    <p:sldId id="259" r:id="rId8"/>
    <p:sldId id="260" r:id="rId9"/>
    <p:sldId id="261" r:id="rId10"/>
    <p:sldId id="262" r:id="rId11"/>
    <p:sldId id="270" r:id="rId12"/>
    <p:sldId id="265" r:id="rId13"/>
    <p:sldId id="266" r:id="rId14"/>
    <p:sldId id="263" r:id="rId15"/>
    <p:sldId id="264"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0"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60683-53B2-477E-B864-C298F20E4F4F}" type="datetimeFigureOut">
              <a:rPr lang="en-US" smtClean="0"/>
              <a:t>12/31/2019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B5032-8C80-427D-8933-72AF0CB3F542}" type="slidenum">
              <a:rPr lang="en-US" smtClean="0"/>
              <a:t>‹#›</a:t>
            </a:fld>
            <a:endParaRPr lang="en-US"/>
          </a:p>
        </p:txBody>
      </p:sp>
    </p:spTree>
    <p:extLst>
      <p:ext uri="{BB962C8B-B14F-4D97-AF65-F5344CB8AC3E}">
        <p14:creationId xmlns:p14="http://schemas.microsoft.com/office/powerpoint/2010/main" val="53359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60683-53B2-477E-B864-C298F20E4F4F}" type="datetimeFigureOut">
              <a:rPr lang="en-US" smtClean="0"/>
              <a:t>12/31/2019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B5032-8C80-427D-8933-72AF0CB3F542}" type="slidenum">
              <a:rPr lang="en-US" smtClean="0"/>
              <a:t>‹#›</a:t>
            </a:fld>
            <a:endParaRPr lang="en-US"/>
          </a:p>
        </p:txBody>
      </p:sp>
    </p:spTree>
    <p:extLst>
      <p:ext uri="{BB962C8B-B14F-4D97-AF65-F5344CB8AC3E}">
        <p14:creationId xmlns:p14="http://schemas.microsoft.com/office/powerpoint/2010/main" val="275417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60683-53B2-477E-B864-C298F20E4F4F}" type="datetimeFigureOut">
              <a:rPr lang="en-US" smtClean="0"/>
              <a:t>12/31/2019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B5032-8C80-427D-8933-72AF0CB3F542}" type="slidenum">
              <a:rPr lang="en-US" smtClean="0"/>
              <a:t>‹#›</a:t>
            </a:fld>
            <a:endParaRPr lang="en-US"/>
          </a:p>
        </p:txBody>
      </p:sp>
    </p:spTree>
    <p:extLst>
      <p:ext uri="{BB962C8B-B14F-4D97-AF65-F5344CB8AC3E}">
        <p14:creationId xmlns:p14="http://schemas.microsoft.com/office/powerpoint/2010/main" val="122544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60683-53B2-477E-B864-C298F20E4F4F}" type="datetimeFigureOut">
              <a:rPr lang="en-US" smtClean="0"/>
              <a:t>12/31/2019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B5032-8C80-427D-8933-72AF0CB3F542}" type="slidenum">
              <a:rPr lang="en-US" smtClean="0"/>
              <a:t>‹#›</a:t>
            </a:fld>
            <a:endParaRPr lang="en-US"/>
          </a:p>
        </p:txBody>
      </p:sp>
    </p:spTree>
    <p:extLst>
      <p:ext uri="{BB962C8B-B14F-4D97-AF65-F5344CB8AC3E}">
        <p14:creationId xmlns:p14="http://schemas.microsoft.com/office/powerpoint/2010/main" val="128381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C60683-53B2-477E-B864-C298F20E4F4F}" type="datetimeFigureOut">
              <a:rPr lang="en-US" smtClean="0"/>
              <a:t>12/31/2019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B5032-8C80-427D-8933-72AF0CB3F542}" type="slidenum">
              <a:rPr lang="en-US" smtClean="0"/>
              <a:t>‹#›</a:t>
            </a:fld>
            <a:endParaRPr lang="en-US"/>
          </a:p>
        </p:txBody>
      </p:sp>
    </p:spTree>
    <p:extLst>
      <p:ext uri="{BB962C8B-B14F-4D97-AF65-F5344CB8AC3E}">
        <p14:creationId xmlns:p14="http://schemas.microsoft.com/office/powerpoint/2010/main" val="202025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60683-53B2-477E-B864-C298F20E4F4F}" type="datetimeFigureOut">
              <a:rPr lang="en-US" smtClean="0"/>
              <a:t>12/31/2019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B5032-8C80-427D-8933-72AF0CB3F542}" type="slidenum">
              <a:rPr lang="en-US" smtClean="0"/>
              <a:t>‹#›</a:t>
            </a:fld>
            <a:endParaRPr lang="en-US"/>
          </a:p>
        </p:txBody>
      </p:sp>
    </p:spTree>
    <p:extLst>
      <p:ext uri="{BB962C8B-B14F-4D97-AF65-F5344CB8AC3E}">
        <p14:creationId xmlns:p14="http://schemas.microsoft.com/office/powerpoint/2010/main" val="3028188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60683-53B2-477E-B864-C298F20E4F4F}" type="datetimeFigureOut">
              <a:rPr lang="en-US" smtClean="0"/>
              <a:t>12/31/2019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B5032-8C80-427D-8933-72AF0CB3F542}" type="slidenum">
              <a:rPr lang="en-US" smtClean="0"/>
              <a:t>‹#›</a:t>
            </a:fld>
            <a:endParaRPr lang="en-US"/>
          </a:p>
        </p:txBody>
      </p:sp>
    </p:spTree>
    <p:extLst>
      <p:ext uri="{BB962C8B-B14F-4D97-AF65-F5344CB8AC3E}">
        <p14:creationId xmlns:p14="http://schemas.microsoft.com/office/powerpoint/2010/main" val="237899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60683-53B2-477E-B864-C298F20E4F4F}" type="datetimeFigureOut">
              <a:rPr lang="en-US" smtClean="0"/>
              <a:t>12/31/2019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B5032-8C80-427D-8933-72AF0CB3F542}" type="slidenum">
              <a:rPr lang="en-US" smtClean="0"/>
              <a:t>‹#›</a:t>
            </a:fld>
            <a:endParaRPr lang="en-US"/>
          </a:p>
        </p:txBody>
      </p:sp>
    </p:spTree>
    <p:extLst>
      <p:ext uri="{BB962C8B-B14F-4D97-AF65-F5344CB8AC3E}">
        <p14:creationId xmlns:p14="http://schemas.microsoft.com/office/powerpoint/2010/main" val="206761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60683-53B2-477E-B864-C298F20E4F4F}" type="datetimeFigureOut">
              <a:rPr lang="en-US" smtClean="0"/>
              <a:t>12/31/2019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B5032-8C80-427D-8933-72AF0CB3F542}" type="slidenum">
              <a:rPr lang="en-US" smtClean="0"/>
              <a:t>‹#›</a:t>
            </a:fld>
            <a:endParaRPr lang="en-US"/>
          </a:p>
        </p:txBody>
      </p:sp>
    </p:spTree>
    <p:extLst>
      <p:ext uri="{BB962C8B-B14F-4D97-AF65-F5344CB8AC3E}">
        <p14:creationId xmlns:p14="http://schemas.microsoft.com/office/powerpoint/2010/main" val="283787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C60683-53B2-477E-B864-C298F20E4F4F}" type="datetimeFigureOut">
              <a:rPr lang="en-US" smtClean="0"/>
              <a:t>12/31/2019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B5032-8C80-427D-8933-72AF0CB3F542}" type="slidenum">
              <a:rPr lang="en-US" smtClean="0"/>
              <a:t>‹#›</a:t>
            </a:fld>
            <a:endParaRPr lang="en-US"/>
          </a:p>
        </p:txBody>
      </p:sp>
    </p:spTree>
    <p:extLst>
      <p:ext uri="{BB962C8B-B14F-4D97-AF65-F5344CB8AC3E}">
        <p14:creationId xmlns:p14="http://schemas.microsoft.com/office/powerpoint/2010/main" val="230362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C60683-53B2-477E-B864-C298F20E4F4F}" type="datetimeFigureOut">
              <a:rPr lang="en-US" smtClean="0"/>
              <a:t>12/31/2019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B5032-8C80-427D-8933-72AF0CB3F542}" type="slidenum">
              <a:rPr lang="en-US" smtClean="0"/>
              <a:t>‹#›</a:t>
            </a:fld>
            <a:endParaRPr lang="en-US"/>
          </a:p>
        </p:txBody>
      </p:sp>
    </p:spTree>
    <p:extLst>
      <p:ext uri="{BB962C8B-B14F-4D97-AF65-F5344CB8AC3E}">
        <p14:creationId xmlns:p14="http://schemas.microsoft.com/office/powerpoint/2010/main" val="197469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60683-53B2-477E-B864-C298F20E4F4F}" type="datetimeFigureOut">
              <a:rPr lang="en-US" smtClean="0"/>
              <a:t>12/31/2019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B5032-8C80-427D-8933-72AF0CB3F542}" type="slidenum">
              <a:rPr lang="en-US" smtClean="0"/>
              <a:t>‹#›</a:t>
            </a:fld>
            <a:endParaRPr lang="en-US"/>
          </a:p>
        </p:txBody>
      </p:sp>
    </p:spTree>
    <p:extLst>
      <p:ext uri="{BB962C8B-B14F-4D97-AF65-F5344CB8AC3E}">
        <p14:creationId xmlns:p14="http://schemas.microsoft.com/office/powerpoint/2010/main" val="1897580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0668000" cy="2387600"/>
          </a:xfrm>
        </p:spPr>
        <p:txBody>
          <a:bodyPr/>
          <a:lstStyle/>
          <a:p>
            <a:r>
              <a:rPr lang="en-US" b="1" i="1" u="sng" dirty="0" smtClean="0">
                <a:solidFill>
                  <a:srgbClr val="FF0000"/>
                </a:solidFill>
                <a:latin typeface="Bahnschrift Condensed" panose="020B0502040204020203" pitchFamily="34" charset="0"/>
              </a:rPr>
              <a:t>Jesus' Life, pt. 1 ‘Unlikely Heralds’</a:t>
            </a:r>
            <a:endParaRPr lang="en-US" b="1" i="1" u="sng" dirty="0">
              <a:solidFill>
                <a:srgbClr val="FF0000"/>
              </a:solidFill>
              <a:latin typeface="Bahnschrift Condensed" panose="020B0502040204020203" pitchFamily="34"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447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lstStyle/>
          <a:p>
            <a:r>
              <a:rPr lang="en-US" dirty="0" smtClean="0"/>
              <a:t>          </a:t>
            </a:r>
            <a:r>
              <a:rPr lang="en-US" b="1" i="1" u="sng" dirty="0" smtClean="0">
                <a:solidFill>
                  <a:srgbClr val="C00000"/>
                </a:solidFill>
                <a:latin typeface="Algerian" panose="04020705040A02060702" pitchFamily="82" charset="0"/>
              </a:rPr>
              <a:t>Spread the Angel’s Message</a:t>
            </a:r>
            <a:endParaRPr lang="en-US" b="1" i="1" u="sng" dirty="0">
              <a:solidFill>
                <a:srgbClr val="C0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73100"/>
            <a:ext cx="6426200" cy="6184900"/>
          </a:xfrm>
          <a:prstGeom prst="rect">
            <a:avLst/>
          </a:prstGeom>
        </p:spPr>
      </p:pic>
      <p:sp>
        <p:nvSpPr>
          <p:cNvPr id="4" name="Content Placeholder 3"/>
          <p:cNvSpPr>
            <a:spLocks noGrp="1"/>
          </p:cNvSpPr>
          <p:nvPr>
            <p:ph sz="half" idx="2"/>
          </p:nvPr>
        </p:nvSpPr>
        <p:spPr>
          <a:xfrm>
            <a:off x="6172200" y="673100"/>
            <a:ext cx="6019800" cy="6184900"/>
          </a:xfrm>
        </p:spPr>
        <p:txBody>
          <a:bodyPr>
            <a:normAutofit/>
          </a:bodyPr>
          <a:lstStyle/>
          <a:p>
            <a:r>
              <a:rPr lang="en-US" sz="3400" dirty="0" smtClean="0"/>
              <a:t>“And they came with haste, and found Mary, and Joseph, and the babe lying in a manger. </a:t>
            </a:r>
            <a:r>
              <a:rPr lang="en-US" sz="3400" b="1" i="1" u="sng" dirty="0" smtClean="0">
                <a:solidFill>
                  <a:srgbClr val="FF0000"/>
                </a:solidFill>
              </a:rPr>
              <a:t>And when they had seen it, they made known abroad the saying which was told them concerning this child. And all they that heard it wondered at those things which were told them by the shepherds. </a:t>
            </a:r>
            <a:r>
              <a:rPr lang="en-US" sz="3400" dirty="0" smtClean="0"/>
              <a:t>But Mary kept all these things, and pondered them in her heart.”  Luke 2:16-19</a:t>
            </a:r>
            <a:endParaRPr lang="en-US" sz="3400" dirty="0"/>
          </a:p>
        </p:txBody>
      </p:sp>
    </p:spTree>
    <p:extLst>
      <p:ext uri="{BB962C8B-B14F-4D97-AF65-F5344CB8AC3E}">
        <p14:creationId xmlns:p14="http://schemas.microsoft.com/office/powerpoint/2010/main" val="146812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25499"/>
          </a:xfrm>
        </p:spPr>
        <p:txBody>
          <a:bodyPr>
            <a:normAutofit/>
          </a:bodyPr>
          <a:lstStyle/>
          <a:p>
            <a:r>
              <a:rPr lang="en-US" dirty="0" smtClean="0"/>
              <a:t>       </a:t>
            </a:r>
            <a:r>
              <a:rPr lang="en-US" b="1" i="1" u="sng" dirty="0" smtClean="0">
                <a:solidFill>
                  <a:srgbClr val="FF0000"/>
                </a:solidFill>
              </a:rPr>
              <a:t>Would They Let Other Things Distract Them?</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711200"/>
            <a:ext cx="6172200" cy="6146800"/>
          </a:xfrm>
          <a:prstGeom prst="rect">
            <a:avLst/>
          </a:prstGeom>
        </p:spPr>
      </p:pic>
      <p:sp>
        <p:nvSpPr>
          <p:cNvPr id="4" name="Content Placeholder 3"/>
          <p:cNvSpPr>
            <a:spLocks noGrp="1"/>
          </p:cNvSpPr>
          <p:nvPr>
            <p:ph sz="half" idx="2"/>
          </p:nvPr>
        </p:nvSpPr>
        <p:spPr>
          <a:xfrm>
            <a:off x="6172200" y="711200"/>
            <a:ext cx="6019800" cy="6146800"/>
          </a:xfrm>
        </p:spPr>
        <p:txBody>
          <a:bodyPr>
            <a:normAutofit/>
          </a:bodyPr>
          <a:lstStyle/>
          <a:p>
            <a:r>
              <a:rPr lang="en-US" dirty="0"/>
              <a:t>In this day, God has called His church, as He called ancient Israel, to stand as a light in the earth. By the mighty cleaver of truth,--the messages of the first, second, and third angels,--He has separated a people from the churches and from the world, to bring them into a sacred nearness to Himself. He has made them the depositories of His law, and has committed to them the great truths of prophecy for this time. Like the holy oracles committed to ancient Israel, these are a sacred trust to be communicated to the world.” ST, January 25, 1910</a:t>
            </a:r>
          </a:p>
          <a:p>
            <a:endParaRPr lang="en-US" dirty="0"/>
          </a:p>
        </p:txBody>
      </p:sp>
    </p:spTree>
    <p:extLst>
      <p:ext uri="{BB962C8B-B14F-4D97-AF65-F5344CB8AC3E}">
        <p14:creationId xmlns:p14="http://schemas.microsoft.com/office/powerpoint/2010/main" val="1316092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8200"/>
          </a:xfrm>
        </p:spPr>
        <p:txBody>
          <a:bodyPr>
            <a:normAutofit/>
          </a:bodyPr>
          <a:lstStyle/>
          <a:p>
            <a:r>
              <a:rPr lang="en-US" dirty="0" smtClean="0"/>
              <a:t>                      </a:t>
            </a:r>
            <a:r>
              <a:rPr lang="en-US" b="1" i="1" u="sng" dirty="0" smtClean="0">
                <a:solidFill>
                  <a:srgbClr val="C00000"/>
                </a:solidFill>
                <a:latin typeface="Algerian" panose="04020705040A02060702" pitchFamily="82" charset="0"/>
              </a:rPr>
              <a:t>Spread THE Truth!</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sz="half" idx="1"/>
          </p:nvPr>
        </p:nvSpPr>
        <p:spPr>
          <a:xfrm>
            <a:off x="0" y="698500"/>
            <a:ext cx="6019800" cy="6159500"/>
          </a:xfrm>
        </p:spPr>
        <p:txBody>
          <a:bodyPr>
            <a:noAutofit/>
          </a:bodyPr>
          <a:lstStyle/>
          <a:p>
            <a:r>
              <a:rPr lang="en-US" sz="3800" dirty="0" smtClean="0"/>
              <a:t>“For if thou altogether holdest thy peace at this time, then shall there enlargement and deliverance arise to the Jews from another place; but thou and thy father's house shall be destroyed: and who knoweth whether thou art come to the kingdom for such a time as this?”  Esther 4:14</a:t>
            </a:r>
            <a:endParaRPr lang="en-US" sz="3800" dirty="0"/>
          </a:p>
        </p:txBody>
      </p:sp>
      <p:pic>
        <p:nvPicPr>
          <p:cNvPr id="5" name="Content Placeholder 4"/>
          <p:cNvPicPr>
            <a:picLocks noGrp="1" noChangeAspect="1"/>
          </p:cNvPicPr>
          <p:nvPr>
            <p:ph sz="half" idx="2"/>
          </p:nvPr>
        </p:nvPicPr>
        <p:blipFill>
          <a:blip r:embed="rId2"/>
          <a:stretch>
            <a:fillRect/>
          </a:stretch>
        </p:blipFill>
        <p:spPr>
          <a:xfrm>
            <a:off x="5803900" y="698500"/>
            <a:ext cx="6388100" cy="6159500"/>
          </a:xfrm>
          <a:prstGeom prst="rect">
            <a:avLst/>
          </a:prstGeom>
        </p:spPr>
      </p:pic>
    </p:spTree>
    <p:extLst>
      <p:ext uri="{BB962C8B-B14F-4D97-AF65-F5344CB8AC3E}">
        <p14:creationId xmlns:p14="http://schemas.microsoft.com/office/powerpoint/2010/main" val="27234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914399"/>
          </a:xfrm>
        </p:spPr>
        <p:txBody>
          <a:bodyPr>
            <a:normAutofit/>
          </a:bodyPr>
          <a:lstStyle/>
          <a:p>
            <a:r>
              <a:rPr lang="en-US" dirty="0" smtClean="0"/>
              <a:t>       </a:t>
            </a:r>
            <a:r>
              <a:rPr lang="en-US" b="1" i="1" u="sng" dirty="0" smtClean="0">
                <a:solidFill>
                  <a:srgbClr val="00B0F0"/>
                </a:solidFill>
                <a:latin typeface="Algerian" panose="04020705040A02060702" pitchFamily="82" charset="0"/>
              </a:rPr>
              <a:t>Days of Elisha</a:t>
            </a:r>
            <a:endParaRPr lang="en-US" b="1" i="1" u="sng" dirty="0">
              <a:solidFill>
                <a:srgbClr val="00B0F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62000"/>
            <a:ext cx="6413500" cy="6095999"/>
          </a:xfrm>
          <a:prstGeom prst="rect">
            <a:avLst/>
          </a:prstGeom>
        </p:spPr>
      </p:pic>
      <p:sp>
        <p:nvSpPr>
          <p:cNvPr id="4" name="Content Placeholder 3"/>
          <p:cNvSpPr>
            <a:spLocks noGrp="1"/>
          </p:cNvSpPr>
          <p:nvPr>
            <p:ph sz="half" idx="2"/>
          </p:nvPr>
        </p:nvSpPr>
        <p:spPr>
          <a:xfrm>
            <a:off x="6172200" y="0"/>
            <a:ext cx="6019800" cy="6857999"/>
          </a:xfrm>
        </p:spPr>
        <p:txBody>
          <a:bodyPr>
            <a:normAutofit/>
          </a:bodyPr>
          <a:lstStyle/>
          <a:p>
            <a:r>
              <a:rPr lang="en-US" sz="3000" dirty="0" smtClean="0"/>
              <a:t>“And when these lepers came to the uttermost part of the camp, they went into one tent, and did eat and drink, and carried thence silver, and gold, and raiment, and went and hid it; and came again, and entered into another tent, and carried thence also, and went and hid it. Then they said one to another, We do not well: this day is a day of good tidings, and we hold our peace: if we tarry till the morning light, some mischief will come upon us: now therefore come, that we may go and tell the king's household.”  2 Kings 7:8,9</a:t>
            </a:r>
            <a:endParaRPr lang="en-US" sz="3000" dirty="0"/>
          </a:p>
        </p:txBody>
      </p:sp>
    </p:spTree>
    <p:extLst>
      <p:ext uri="{BB962C8B-B14F-4D97-AF65-F5344CB8AC3E}">
        <p14:creationId xmlns:p14="http://schemas.microsoft.com/office/powerpoint/2010/main" val="245399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0899"/>
          </a:xfrm>
        </p:spPr>
        <p:txBody>
          <a:bodyPr/>
          <a:lstStyle/>
          <a:p>
            <a:r>
              <a:rPr lang="en-US" dirty="0" smtClean="0"/>
              <a:t>               </a:t>
            </a:r>
            <a:r>
              <a:rPr lang="en-US" b="1" i="1" u="sng" dirty="0" smtClean="0">
                <a:solidFill>
                  <a:srgbClr val="00B050"/>
                </a:solidFill>
                <a:latin typeface="Algerian" panose="04020705040A02060702" pitchFamily="82" charset="0"/>
              </a:rPr>
              <a:t>How Far Was it Spread?</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idx="1"/>
          </p:nvPr>
        </p:nvSpPr>
        <p:spPr>
          <a:xfrm>
            <a:off x="0" y="685800"/>
            <a:ext cx="12192000" cy="6172199"/>
          </a:xfrm>
        </p:spPr>
        <p:txBody>
          <a:bodyPr>
            <a:normAutofit fontScale="92500" lnSpcReduction="20000"/>
          </a:bodyPr>
          <a:lstStyle/>
          <a:p>
            <a:r>
              <a:rPr lang="en-US" dirty="0" smtClean="0"/>
              <a:t>“The priests and elders of Jerusalem were not as ignorant concerning the birth of Christ as they pretended. </a:t>
            </a:r>
            <a:r>
              <a:rPr lang="en-US" b="1" i="1" u="sng" dirty="0" smtClean="0"/>
              <a:t>The report of the angels’ visit to the shepherds had been brought to Jerusalem, but the rabbis had treated it as unworthy of their notice. </a:t>
            </a:r>
            <a:r>
              <a:rPr lang="en-US" dirty="0" smtClean="0"/>
              <a:t>They themselves might have found Jesus, and might have been ready to lead the magi to His birthplace; but instead of this, the wise men came to call their attention to the birth of the Messiah. “Where is He that is born King of the Jews?” they said; “for we have seen His star in the East, and are come to worship Him.” </a:t>
            </a:r>
          </a:p>
          <a:p>
            <a:endParaRPr lang="en-US" dirty="0" smtClean="0"/>
          </a:p>
          <a:p>
            <a:r>
              <a:rPr lang="en-US" dirty="0" smtClean="0"/>
              <a:t>Now pride and envy closed the door against the light. </a:t>
            </a:r>
            <a:r>
              <a:rPr lang="en-US" b="1" i="1" u="sng" dirty="0" smtClean="0"/>
              <a:t>If the reports brought by the shepherds and the wise men were credited, they would place the priests and rabbis in a most unenviable position, disproving their claim to be the exponents of the truth of God.</a:t>
            </a:r>
            <a:r>
              <a:rPr lang="en-US" dirty="0" smtClean="0"/>
              <a:t> These learned teachers would not stoop to be instructed by those whom they termed heathen. It could not be, they said, that God had passed them by, to communicate with ignorant shepherds or uncircumcised Gentiles. They determined to show their contempt for the reports that were exciting King Herod and all Jerusalem. They would not even go to Bethlehem to see whether these things were so. And they led the people to regard the interest in Jesus as a fanatical excitement. Here began the rejection of Christ by the priests and rabbis. From this point their pride and stubbornness grew into a settled hatred of the Saviour. While God was opening the door to the Gentiles, the Jewish leaders were closing the door to themselves.”  DA, pg. 62</a:t>
            </a:r>
            <a:endParaRPr lang="en-US" dirty="0"/>
          </a:p>
        </p:txBody>
      </p:sp>
    </p:spTree>
    <p:extLst>
      <p:ext uri="{BB962C8B-B14F-4D97-AF65-F5344CB8AC3E}">
        <p14:creationId xmlns:p14="http://schemas.microsoft.com/office/powerpoint/2010/main" val="418720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774699"/>
          </a:xfrm>
        </p:spPr>
        <p:txBody>
          <a:bodyPr>
            <a:normAutofit fontScale="90000"/>
          </a:bodyPr>
          <a:lstStyle/>
          <a:p>
            <a:r>
              <a:rPr lang="en-US" dirty="0" smtClean="0"/>
              <a:t>         </a:t>
            </a:r>
            <a:r>
              <a:rPr lang="en-US" b="1" i="1" u="sng" dirty="0" smtClean="0">
                <a:solidFill>
                  <a:srgbClr val="7030A0"/>
                </a:solidFill>
              </a:rPr>
              <a:t>Heard it, Rejected it, Hated it, Fanatical Excitement</a:t>
            </a:r>
            <a:endParaRPr lang="en-US" b="1" i="1" u="sng" dirty="0">
              <a:solidFill>
                <a:srgbClr val="7030A0"/>
              </a:solidFill>
            </a:endParaRPr>
          </a:p>
        </p:txBody>
      </p:sp>
      <p:sp>
        <p:nvSpPr>
          <p:cNvPr id="3" name="Content Placeholder 2"/>
          <p:cNvSpPr>
            <a:spLocks noGrp="1"/>
          </p:cNvSpPr>
          <p:nvPr>
            <p:ph sz="half" idx="1"/>
          </p:nvPr>
        </p:nvSpPr>
        <p:spPr>
          <a:xfrm>
            <a:off x="0" y="673100"/>
            <a:ext cx="6019800" cy="6184900"/>
          </a:xfrm>
        </p:spPr>
        <p:txBody>
          <a:bodyPr>
            <a:noAutofit/>
          </a:bodyPr>
          <a:lstStyle/>
          <a:p>
            <a:r>
              <a:rPr lang="en-US" sz="3200" dirty="0" smtClean="0"/>
              <a:t>The work of the shepherds was well known in Jerusalem, at headquarters, but it was unworthy of the notice of the bigshots!  If acknowledgment was given to the shepherds, that their message was from God, it would put leadership in a most uncomfortable position. Their claim to be the religious leaders of God’s people would be shown to be false!  They had refused to do the work God gave them to do and He passed them by!!</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673100"/>
            <a:ext cx="6172199" cy="6184900"/>
          </a:xfrm>
          <a:prstGeom prst="rect">
            <a:avLst/>
          </a:prstGeom>
        </p:spPr>
      </p:pic>
    </p:spTree>
    <p:extLst>
      <p:ext uri="{BB962C8B-B14F-4D97-AF65-F5344CB8AC3E}">
        <p14:creationId xmlns:p14="http://schemas.microsoft.com/office/powerpoint/2010/main" val="419903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7030A0"/>
                </a:solidFill>
                <a:latin typeface="Algerian" panose="04020705040A02060702" pitchFamily="82" charset="0"/>
              </a:rPr>
              <a:t>This Was the Beginning!</a:t>
            </a:r>
            <a:endParaRPr lang="en-US" b="1" i="1" u="sng" dirty="0">
              <a:solidFill>
                <a:srgbClr val="7030A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40378"/>
            <a:ext cx="6019800" cy="6037644"/>
          </a:xfrm>
          <a:prstGeom prst="rect">
            <a:avLst/>
          </a:prstGeom>
        </p:spPr>
      </p:pic>
      <p:sp>
        <p:nvSpPr>
          <p:cNvPr id="4" name="Content Placeholder 3"/>
          <p:cNvSpPr>
            <a:spLocks noGrp="1"/>
          </p:cNvSpPr>
          <p:nvPr>
            <p:ph sz="half" idx="2"/>
          </p:nvPr>
        </p:nvSpPr>
        <p:spPr>
          <a:xfrm>
            <a:off x="6172200" y="660400"/>
            <a:ext cx="6019800" cy="6197599"/>
          </a:xfrm>
        </p:spPr>
        <p:txBody>
          <a:bodyPr>
            <a:normAutofit/>
          </a:bodyPr>
          <a:lstStyle/>
          <a:p>
            <a:r>
              <a:rPr lang="en-US" sz="3600" dirty="0" smtClean="0"/>
              <a:t>“They </a:t>
            </a:r>
            <a:r>
              <a:rPr lang="en-US" sz="3600" dirty="0"/>
              <a:t>would not even go to Bethlehem to see whether these things were so. And they led the people to regard the interest in Jesus as a fanatical excitement. Here began the rejection of Christ by the priests and rabbis. From this point their pride and stubbornness grew into a settled hatred of the Saviour</a:t>
            </a:r>
            <a:r>
              <a:rPr lang="en-US" sz="3600" dirty="0" smtClean="0"/>
              <a:t>.” DA, pg. 62</a:t>
            </a:r>
            <a:endParaRPr lang="en-US" sz="3600" dirty="0"/>
          </a:p>
        </p:txBody>
      </p:sp>
    </p:spTree>
    <p:extLst>
      <p:ext uri="{BB962C8B-B14F-4D97-AF65-F5344CB8AC3E}">
        <p14:creationId xmlns:p14="http://schemas.microsoft.com/office/powerpoint/2010/main" val="320640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normAutofit/>
          </a:bodyPr>
          <a:lstStyle/>
          <a:p>
            <a:r>
              <a:rPr lang="en-US" dirty="0" smtClean="0"/>
              <a:t>               </a:t>
            </a:r>
            <a:r>
              <a:rPr lang="en-US" b="1" i="1" u="sng" dirty="0" smtClean="0">
                <a:solidFill>
                  <a:srgbClr val="7030A0"/>
                </a:solidFill>
                <a:latin typeface="Algerian" panose="04020705040A02060702" pitchFamily="82" charset="0"/>
              </a:rPr>
              <a:t>Human Pride Crushed</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635000"/>
            <a:ext cx="12192000" cy="6223000"/>
          </a:xfrm>
        </p:spPr>
        <p:txBody>
          <a:bodyPr>
            <a:noAutofit/>
          </a:bodyPr>
          <a:lstStyle/>
          <a:p>
            <a:r>
              <a:rPr lang="en-US" sz="3200" dirty="0" smtClean="0"/>
              <a:t>“The </a:t>
            </a:r>
            <a:r>
              <a:rPr lang="en-US" sz="3200" dirty="0"/>
              <a:t>story of Bethlehem is an exhaustless theme. In it is hidden “the depth of the riches both of the wisdom and knowledge of God.” Romans 11:33. We marvel at the Saviour's sacrifice in exchanging the throne of heaven for the manger, and the companionship of adoring angels for the beasts of the stall. Human pride and self-sufficiency stand rebuked in His presence. Yet this was but the beginning of His wonderful condescension. It would have been an almost infinite humiliation for the Son of God to take man's nature, even when Adam stood in his innocence in Eden. But Jesus accepted humanity when the race had been weakened by four thousand years of sin. Like every child of Adam He accepted the results of the working of the great law of heredity. What these results were is shown in the history of His earthly ancestors. He came with such a heredity to share our sorrows and temptations, and to give us the example of a sinless </a:t>
            </a:r>
            <a:r>
              <a:rPr lang="en-US" sz="3200" dirty="0" smtClean="0"/>
              <a:t>life…. </a:t>
            </a:r>
            <a:endParaRPr lang="en-US" sz="3200" dirty="0"/>
          </a:p>
          <a:p>
            <a:endParaRPr lang="en-US" sz="3200" dirty="0"/>
          </a:p>
        </p:txBody>
      </p:sp>
    </p:spTree>
    <p:extLst>
      <p:ext uri="{BB962C8B-B14F-4D97-AF65-F5344CB8AC3E}">
        <p14:creationId xmlns:p14="http://schemas.microsoft.com/office/powerpoint/2010/main" val="135334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45718"/>
            <a:ext cx="10515600" cy="45719"/>
          </a:xfrm>
        </p:spPr>
        <p:txBody>
          <a:bodyPr>
            <a:normAutofit fontScale="90000"/>
          </a:bodyPr>
          <a:lstStyle/>
          <a:p>
            <a:endParaRPr lang="en-US" dirty="0"/>
          </a:p>
        </p:txBody>
      </p:sp>
      <p:sp>
        <p:nvSpPr>
          <p:cNvPr id="3" name="Content Placeholder 2"/>
          <p:cNvSpPr>
            <a:spLocks noGrp="1"/>
          </p:cNvSpPr>
          <p:nvPr>
            <p:ph idx="1"/>
          </p:nvPr>
        </p:nvSpPr>
        <p:spPr>
          <a:xfrm>
            <a:off x="0" y="2"/>
            <a:ext cx="12192000" cy="6857998"/>
          </a:xfrm>
        </p:spPr>
        <p:txBody>
          <a:bodyPr>
            <a:normAutofit/>
          </a:bodyPr>
          <a:lstStyle/>
          <a:p>
            <a:r>
              <a:rPr lang="en-US" sz="3200" dirty="0" smtClean="0"/>
              <a:t>“Satan </a:t>
            </a:r>
            <a:r>
              <a:rPr lang="en-US" sz="3200" dirty="0"/>
              <a:t>in heaven had hated Christ for His position in the courts of God. He hated Him the more when he himself was dethroned. He hated Him who pledged Himself to redeem a race of sinners. Yet into the world where Satan claimed dominion God permitted His Son to come, a helpless babe, subject to the weakness of humanity. He permitted Him to meet life's peril in common with every human soul, to fight the battle as every child of humanity must fight it, at the risk of failure and eternal loss. </a:t>
            </a:r>
            <a:r>
              <a:rPr lang="en-US" sz="3200" dirty="0" smtClean="0"/>
              <a:t>The </a:t>
            </a:r>
            <a:r>
              <a:rPr lang="en-US" sz="3200" dirty="0"/>
              <a:t>heart of the human father yearns over his son. He looks into the face of his little child, and trembles at the thought of life's peril. He longs to shield his dear one from Satan's power, to hold him back from temptation and conflict. To meet a bitterer conflict and a more fearful risk, God gave His only-begotten Son, that the path of life might be made sure for our little ones. “Herein is love.” Wonder, O heavens! and be astonished, O earth! </a:t>
            </a:r>
          </a:p>
          <a:p>
            <a:endParaRPr lang="en-US" sz="3200" dirty="0"/>
          </a:p>
        </p:txBody>
      </p:sp>
    </p:spTree>
    <p:extLst>
      <p:ext uri="{BB962C8B-B14F-4D97-AF65-F5344CB8AC3E}">
        <p14:creationId xmlns:p14="http://schemas.microsoft.com/office/powerpoint/2010/main" val="155771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normAutofit/>
          </a:bodyPr>
          <a:lstStyle/>
          <a:p>
            <a:r>
              <a:rPr lang="en-US" dirty="0" smtClean="0"/>
              <a:t>      </a:t>
            </a:r>
            <a:r>
              <a:rPr lang="en-US" b="1" i="1" u="sng" dirty="0" smtClean="0">
                <a:solidFill>
                  <a:srgbClr val="0070C0"/>
                </a:solidFill>
                <a:latin typeface="Algerian" panose="04020705040A02060702" pitchFamily="82" charset="0"/>
              </a:rPr>
              <a:t>Organized Religion Passed By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73100"/>
            <a:ext cx="12192000" cy="6184900"/>
          </a:xfrm>
        </p:spPr>
        <p:txBody>
          <a:bodyPr>
            <a:normAutofit/>
          </a:bodyPr>
          <a:lstStyle/>
          <a:p>
            <a:r>
              <a:rPr lang="en-US" sz="3200" dirty="0" smtClean="0"/>
              <a:t>‘The angels had wondered at the glorious plan of redemption. They watched to see how the people of God would receive His Son, clothed in the garb of humanity. Angels came to the land of the chosen people. Other nations were dealing in fables and worshiping false gods. To the land where the glory of God had been revealed, and the light of prophecy had shone, the angels came. They came unseen to Jerusalem, to the appointed expositors of the Sacred Oracles, and the ministers of God's house. Already to Zacharias the priest, as he ministered before the altar, the nearness of Christ's coming had been announced. Already the forerunner was born, his mission attested by miracle and prophecy. The tidings of his birth and the wonderful significance of his mission had been spread abroad. </a:t>
            </a:r>
            <a:r>
              <a:rPr lang="en-US" sz="3200" b="1" i="1" u="sng" dirty="0" smtClean="0">
                <a:solidFill>
                  <a:srgbClr val="FF0000"/>
                </a:solidFill>
              </a:rPr>
              <a:t>Yet Jerusalem was not preparing to welcome her Redeemer…..</a:t>
            </a:r>
            <a:r>
              <a:rPr lang="en-US" sz="3200" dirty="0" smtClean="0"/>
              <a:t> </a:t>
            </a:r>
          </a:p>
          <a:p>
            <a:endParaRPr lang="en-US" dirty="0" smtClean="0"/>
          </a:p>
        </p:txBody>
      </p:sp>
    </p:spTree>
    <p:extLst>
      <p:ext uri="{BB962C8B-B14F-4D97-AF65-F5344CB8AC3E}">
        <p14:creationId xmlns:p14="http://schemas.microsoft.com/office/powerpoint/2010/main" val="191256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8254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Everyone Knew!</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673100"/>
            <a:ext cx="6019800" cy="6184900"/>
          </a:xfrm>
        </p:spPr>
        <p:txBody>
          <a:bodyPr>
            <a:normAutofit/>
          </a:bodyPr>
          <a:lstStyle/>
          <a:p>
            <a:r>
              <a:rPr lang="en-US" dirty="0" smtClean="0"/>
              <a:t>“And </a:t>
            </a:r>
            <a:r>
              <a:rPr lang="en-US" dirty="0"/>
              <a:t>he asked for a writing table, and wrote, saying, His name is John. And they marvelled </a:t>
            </a:r>
            <a:r>
              <a:rPr lang="en-US" dirty="0" smtClean="0"/>
              <a:t>all. And </a:t>
            </a:r>
            <a:r>
              <a:rPr lang="en-US" dirty="0"/>
              <a:t>his mouth was opened immediately, and his tongue loosed, and he spake, and praised </a:t>
            </a:r>
            <a:r>
              <a:rPr lang="en-US" dirty="0" smtClean="0"/>
              <a:t>God. And </a:t>
            </a:r>
            <a:r>
              <a:rPr lang="en-US" dirty="0"/>
              <a:t>fear came on all that dwelt round about them: and </a:t>
            </a:r>
            <a:r>
              <a:rPr lang="en-US" b="1" i="1" u="sng" dirty="0">
                <a:solidFill>
                  <a:srgbClr val="FF0000"/>
                </a:solidFill>
              </a:rPr>
              <a:t>all these sayings were noised abroad throughout all the hill country of </a:t>
            </a:r>
            <a:r>
              <a:rPr lang="en-US" b="1" i="1" u="sng" dirty="0" smtClean="0">
                <a:solidFill>
                  <a:srgbClr val="FF0000"/>
                </a:solidFill>
              </a:rPr>
              <a:t>Judaea.</a:t>
            </a:r>
            <a:r>
              <a:rPr lang="en-US" dirty="0" smtClean="0"/>
              <a:t> And </a:t>
            </a:r>
            <a:r>
              <a:rPr lang="en-US" dirty="0"/>
              <a:t>all they that heard them laid them up in their hearts, saying, What manner of child shall this be! And the hand of the Lord was with him</a:t>
            </a:r>
            <a:r>
              <a:rPr lang="en-US" dirty="0" smtClean="0"/>
              <a:t>.”  Luke 1:63-66</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169920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45718"/>
            <a:ext cx="10515600" cy="45719"/>
          </a:xfrm>
        </p:spPr>
        <p:txBody>
          <a:bodyPr>
            <a:normAutofit fontScale="90000"/>
          </a:bodyPr>
          <a:lstStyle/>
          <a:p>
            <a:endParaRPr lang="en-US" dirty="0"/>
          </a:p>
        </p:txBody>
      </p:sp>
      <p:sp>
        <p:nvSpPr>
          <p:cNvPr id="3" name="Content Placeholder 2"/>
          <p:cNvSpPr>
            <a:spLocks noGrp="1"/>
          </p:cNvSpPr>
          <p:nvPr>
            <p:ph idx="1"/>
          </p:nvPr>
        </p:nvSpPr>
        <p:spPr>
          <a:xfrm>
            <a:off x="0" y="101600"/>
            <a:ext cx="12192000" cy="6756400"/>
          </a:xfrm>
        </p:spPr>
        <p:txBody>
          <a:bodyPr>
            <a:noAutofit/>
          </a:bodyPr>
          <a:lstStyle/>
          <a:p>
            <a:r>
              <a:rPr lang="en-US" sz="3200" dirty="0" smtClean="0"/>
              <a:t>‘…With amazement the heavenly messengers beheld the indifference of that people whom God had called to communicate to the world the light of sacred truth. The Jewish nation had been preserved as a witness that Christ was to be born of the seed of Abraham and of David's line; yet they knew not that His coming was now at hand. In the temple the morning and the evening sacrifice daily pointed to the Lamb of God; yet even here was no preparation to receive Him. The priests and teachers of the nation knew not that the greatest event of the ages was about to take place. They rehearsed their meaningless prayers, and performed the rites of worship to be seen by men, </a:t>
            </a:r>
            <a:r>
              <a:rPr lang="en-US" sz="3200" b="1" i="1" u="sng" dirty="0" smtClean="0">
                <a:solidFill>
                  <a:srgbClr val="FF0000"/>
                </a:solidFill>
              </a:rPr>
              <a:t>but in their strife for riches and worldly honor they were not prepared for the revelation of the Messiah.</a:t>
            </a:r>
            <a:r>
              <a:rPr lang="en-US" sz="3200" dirty="0" smtClean="0"/>
              <a:t> The same indifference pervaded the land of Israel. </a:t>
            </a:r>
            <a:r>
              <a:rPr lang="en-US" sz="3200" b="1" i="1" u="sng" dirty="0" smtClean="0">
                <a:solidFill>
                  <a:srgbClr val="FF0000"/>
                </a:solidFill>
              </a:rPr>
              <a:t>Hearts selfish and world-engrossed </a:t>
            </a:r>
            <a:r>
              <a:rPr lang="en-US" sz="3200" dirty="0" smtClean="0"/>
              <a:t>were untouched by the joy that thrilled all heaven. </a:t>
            </a:r>
            <a:r>
              <a:rPr lang="en-US" sz="3200" b="1" i="1" u="sng" dirty="0" smtClean="0">
                <a:solidFill>
                  <a:srgbClr val="00B0F0"/>
                </a:solidFill>
              </a:rPr>
              <a:t>Only a few were longing to behold the Unseen. To these heaven's embassy was sent.”  </a:t>
            </a:r>
            <a:r>
              <a:rPr lang="en-US" sz="3200" dirty="0" smtClean="0"/>
              <a:t>DA, pgs.  43,44</a:t>
            </a:r>
          </a:p>
          <a:p>
            <a:endParaRPr lang="en-US" sz="3200" dirty="0"/>
          </a:p>
        </p:txBody>
      </p:sp>
    </p:spTree>
    <p:extLst>
      <p:ext uri="{BB962C8B-B14F-4D97-AF65-F5344CB8AC3E}">
        <p14:creationId xmlns:p14="http://schemas.microsoft.com/office/powerpoint/2010/main" val="112648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3300" y="1"/>
            <a:ext cx="6108700" cy="800099"/>
          </a:xfrm>
        </p:spPr>
        <p:txBody>
          <a:bodyPr/>
          <a:lstStyle/>
          <a:p>
            <a:r>
              <a:rPr lang="en-US" dirty="0" smtClean="0"/>
              <a:t>       </a:t>
            </a:r>
            <a:r>
              <a:rPr lang="en-US" b="1" i="1" u="sng" dirty="0" smtClean="0">
                <a:solidFill>
                  <a:srgbClr val="00B0F0"/>
                </a:solidFill>
              </a:rPr>
              <a:t>Worldly Acceptance</a:t>
            </a:r>
            <a:endParaRPr lang="en-US" b="1" i="1" u="sng" dirty="0">
              <a:solidFill>
                <a:srgbClr val="00B0F0"/>
              </a:solidFill>
            </a:endParaRPr>
          </a:p>
        </p:txBody>
      </p:sp>
      <p:pic>
        <p:nvPicPr>
          <p:cNvPr id="5" name="Content Placeholder 4"/>
          <p:cNvPicPr>
            <a:picLocks noGrp="1" noChangeAspect="1"/>
          </p:cNvPicPr>
          <p:nvPr>
            <p:ph sz="half" idx="1"/>
          </p:nvPr>
        </p:nvPicPr>
        <p:blipFill>
          <a:blip r:embed="rId2"/>
          <a:stretch>
            <a:fillRect/>
          </a:stretch>
        </p:blipFill>
        <p:spPr>
          <a:xfrm>
            <a:off x="0" y="0"/>
            <a:ext cx="6172200" cy="6857999"/>
          </a:xfrm>
          <a:prstGeom prst="rect">
            <a:avLst/>
          </a:prstGeom>
        </p:spPr>
      </p:pic>
      <p:sp>
        <p:nvSpPr>
          <p:cNvPr id="4" name="Content Placeholder 3"/>
          <p:cNvSpPr>
            <a:spLocks noGrp="1"/>
          </p:cNvSpPr>
          <p:nvPr>
            <p:ph sz="half" idx="2"/>
          </p:nvPr>
        </p:nvSpPr>
        <p:spPr>
          <a:xfrm>
            <a:off x="6172200" y="711200"/>
            <a:ext cx="6019800" cy="6146799"/>
          </a:xfrm>
        </p:spPr>
        <p:txBody>
          <a:bodyPr>
            <a:normAutofit fontScale="92500"/>
          </a:bodyPr>
          <a:lstStyle/>
          <a:p>
            <a:r>
              <a:rPr lang="en-US" dirty="0"/>
              <a:t> His first encounter with the pope took place on October 12, 2016 in Rome, Italy and his second meeting was on October 31, 2016 in Lund, Sweden. This news was actually reported by </a:t>
            </a:r>
            <a:r>
              <a:rPr lang="en-US" dirty="0" err="1"/>
              <a:t>Diop’s</a:t>
            </a:r>
            <a:r>
              <a:rPr lang="en-US" dirty="0"/>
              <a:t> Public Affairs and Religious Liberty department. Notice what they published back in 2016:</a:t>
            </a:r>
          </a:p>
          <a:p>
            <a:endParaRPr lang="en-US" dirty="0"/>
          </a:p>
          <a:p>
            <a:r>
              <a:rPr lang="en-US" dirty="0"/>
              <a:t>“Dr. </a:t>
            </a:r>
            <a:r>
              <a:rPr lang="en-US" dirty="0" err="1"/>
              <a:t>Diop</a:t>
            </a:r>
            <a:r>
              <a:rPr lang="en-US" dirty="0"/>
              <a:t>, in his capacity as secretary of the group, attended a meeting this past October in Rome. The following week, also as CS/CWC secretary, he attended the commemoration of the 500-year anniversary of the Reformation in Lund, Sweden, which was co-organized by the Lutherans and the Roman Catholics.” [1]</a:t>
            </a:r>
          </a:p>
        </p:txBody>
      </p:sp>
    </p:spTree>
    <p:extLst>
      <p:ext uri="{BB962C8B-B14F-4D97-AF65-F5344CB8AC3E}">
        <p14:creationId xmlns:p14="http://schemas.microsoft.com/office/powerpoint/2010/main" val="311521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normAutofit/>
          </a:bodyPr>
          <a:lstStyle/>
          <a:p>
            <a:r>
              <a:rPr lang="en-US" dirty="0" smtClean="0"/>
              <a:t>   </a:t>
            </a:r>
            <a:r>
              <a:rPr lang="en-US" b="1" i="1" u="sng" dirty="0" smtClean="0">
                <a:solidFill>
                  <a:srgbClr val="00B0F0"/>
                </a:solidFill>
              </a:rPr>
              <a:t>Money Reigns Supreme in Adventism Today</a:t>
            </a:r>
            <a:endParaRPr lang="en-US" b="1" i="1" u="sng" dirty="0">
              <a:solidFill>
                <a:srgbClr val="00B0F0"/>
              </a:solidFill>
            </a:endParaRPr>
          </a:p>
        </p:txBody>
      </p:sp>
      <p:sp>
        <p:nvSpPr>
          <p:cNvPr id="3" name="Content Placeholder 2"/>
          <p:cNvSpPr>
            <a:spLocks noGrp="1"/>
          </p:cNvSpPr>
          <p:nvPr>
            <p:ph sz="half" idx="1"/>
          </p:nvPr>
        </p:nvSpPr>
        <p:spPr>
          <a:xfrm>
            <a:off x="0" y="711200"/>
            <a:ext cx="6019800" cy="6146800"/>
          </a:xfrm>
        </p:spPr>
        <p:txBody>
          <a:bodyPr>
            <a:normAutofit/>
          </a:bodyPr>
          <a:lstStyle/>
          <a:p>
            <a:r>
              <a:rPr lang="en-US" sz="3000" dirty="0" smtClean="0"/>
              <a:t>How many people in Adventism are given high positions because they have deep pockets?</a:t>
            </a:r>
          </a:p>
          <a:p>
            <a:r>
              <a:rPr lang="en-US" sz="3000" dirty="0" smtClean="0"/>
              <a:t>How many people in Adventism have flagrant sins excused because they have deep pockets?</a:t>
            </a:r>
          </a:p>
          <a:p>
            <a:r>
              <a:rPr lang="en-US" sz="3000" dirty="0" smtClean="0"/>
              <a:t>How often do people with deep pockets have faithful men deposed because they do not like what the man is saying?</a:t>
            </a:r>
          </a:p>
          <a:p>
            <a:r>
              <a:rPr lang="en-US" sz="3000" dirty="0" smtClean="0"/>
              <a:t>How many times has money won and truth has been destroyed?</a:t>
            </a:r>
            <a:endParaRPr lang="en-US" sz="3000" dirty="0"/>
          </a:p>
        </p:txBody>
      </p:sp>
      <p:pic>
        <p:nvPicPr>
          <p:cNvPr id="5" name="Content Placeholder 4"/>
          <p:cNvPicPr>
            <a:picLocks noGrp="1" noChangeAspect="1"/>
          </p:cNvPicPr>
          <p:nvPr>
            <p:ph sz="half" idx="2"/>
          </p:nvPr>
        </p:nvPicPr>
        <p:blipFill>
          <a:blip r:embed="rId2"/>
          <a:stretch>
            <a:fillRect/>
          </a:stretch>
        </p:blipFill>
        <p:spPr>
          <a:xfrm>
            <a:off x="6019800" y="711200"/>
            <a:ext cx="6172200" cy="6146800"/>
          </a:xfrm>
          <a:prstGeom prst="rect">
            <a:avLst/>
          </a:prstGeom>
        </p:spPr>
      </p:pic>
    </p:spTree>
    <p:extLst>
      <p:ext uri="{BB962C8B-B14F-4D97-AF65-F5344CB8AC3E}">
        <p14:creationId xmlns:p14="http://schemas.microsoft.com/office/powerpoint/2010/main" val="271808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812799"/>
          </a:xfrm>
        </p:spPr>
        <p:txBody>
          <a:bodyPr>
            <a:normAutofit fontScale="90000"/>
          </a:bodyPr>
          <a:lstStyle/>
          <a:p>
            <a:r>
              <a:rPr lang="en-US" dirty="0" smtClean="0"/>
              <a:t>           </a:t>
            </a:r>
            <a:r>
              <a:rPr lang="en-US" b="1" i="1" u="sng" dirty="0" smtClean="0">
                <a:solidFill>
                  <a:srgbClr val="7030A0"/>
                </a:solidFill>
                <a:latin typeface="Algerian" panose="04020705040A02060702" pitchFamily="82" charset="0"/>
              </a:rPr>
              <a:t>John the Baptist was </a:t>
            </a:r>
            <a:r>
              <a:rPr lang="en-US" b="1" i="1" u="sng" dirty="0">
                <a:solidFill>
                  <a:srgbClr val="7030A0"/>
                </a:solidFill>
                <a:latin typeface="Algerian" panose="04020705040A02060702" pitchFamily="82" charset="0"/>
              </a:rPr>
              <a:t>a</a:t>
            </a:r>
            <a:r>
              <a:rPr lang="en-US" b="1" i="1" u="sng" dirty="0" smtClean="0">
                <a:solidFill>
                  <a:srgbClr val="7030A0"/>
                </a:solidFill>
                <a:latin typeface="Algerian" panose="04020705040A02060702" pitchFamily="82" charset="0"/>
              </a:rPr>
              <a:t>lready Born</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sz="half" idx="1"/>
          </p:nvPr>
        </p:nvSpPr>
        <p:spPr>
          <a:xfrm>
            <a:off x="0" y="647700"/>
            <a:ext cx="6172200" cy="6210300"/>
          </a:xfrm>
        </p:spPr>
        <p:txBody>
          <a:bodyPr>
            <a:normAutofit/>
          </a:bodyPr>
          <a:lstStyle/>
          <a:p>
            <a:r>
              <a:rPr lang="en-US" sz="3000" dirty="0" smtClean="0"/>
              <a:t>The news of John’s birth was spread abroad.  The ancient Seventh day Adventist Church knew of John’s birth.  Zacharias was a priest and his visit from an angel was very well known.  The nearness of the Messiah’s coming was well known. BUT, the desire for money and acceptance by the worldly churches had blinded their eyes.  Organized religion was passed by in heralding the Messiah’s coming.  Who would the Lord get to proclaim His coming?  </a:t>
            </a:r>
            <a:endParaRPr lang="en-US" sz="3000" dirty="0"/>
          </a:p>
        </p:txBody>
      </p:sp>
      <p:pic>
        <p:nvPicPr>
          <p:cNvPr id="5" name="Content Placeholder 4"/>
          <p:cNvPicPr>
            <a:picLocks noGrp="1" noChangeAspect="1"/>
          </p:cNvPicPr>
          <p:nvPr>
            <p:ph sz="half" idx="2"/>
          </p:nvPr>
        </p:nvPicPr>
        <p:blipFill>
          <a:blip r:embed="rId2"/>
          <a:stretch>
            <a:fillRect/>
          </a:stretch>
        </p:blipFill>
        <p:spPr>
          <a:xfrm>
            <a:off x="6070600" y="647700"/>
            <a:ext cx="6121400" cy="6210300"/>
          </a:xfrm>
          <a:prstGeom prst="rect">
            <a:avLst/>
          </a:prstGeom>
        </p:spPr>
      </p:pic>
    </p:spTree>
    <p:extLst>
      <p:ext uri="{BB962C8B-B14F-4D97-AF65-F5344CB8AC3E}">
        <p14:creationId xmlns:p14="http://schemas.microsoft.com/office/powerpoint/2010/main" val="17671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5181600" cy="850899"/>
          </a:xfrm>
        </p:spPr>
        <p:txBody>
          <a:bodyPr/>
          <a:lstStyle/>
          <a:p>
            <a:r>
              <a:rPr lang="en-US" dirty="0" smtClean="0"/>
              <a:t>               </a:t>
            </a:r>
            <a:r>
              <a:rPr lang="en-US" b="1" i="1" u="sng" dirty="0" smtClean="0">
                <a:solidFill>
                  <a:srgbClr val="0070C0"/>
                </a:solidFill>
                <a:latin typeface="Algerian" panose="04020705040A02060702" pitchFamily="82" charset="0"/>
              </a:rPr>
              <a:t>Who?</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1" y="711200"/>
            <a:ext cx="6375400" cy="6146799"/>
          </a:xfrm>
          <a:prstGeom prst="rect">
            <a:avLst/>
          </a:prstGeom>
        </p:spPr>
      </p:pic>
      <p:sp>
        <p:nvSpPr>
          <p:cNvPr id="4" name="Content Placeholder 3"/>
          <p:cNvSpPr>
            <a:spLocks noGrp="1"/>
          </p:cNvSpPr>
          <p:nvPr>
            <p:ph sz="half" idx="2"/>
          </p:nvPr>
        </p:nvSpPr>
        <p:spPr>
          <a:xfrm>
            <a:off x="6172200" y="0"/>
            <a:ext cx="6019800" cy="6857999"/>
          </a:xfrm>
        </p:spPr>
        <p:txBody>
          <a:bodyPr>
            <a:normAutofit fontScale="92500"/>
          </a:bodyPr>
          <a:lstStyle/>
          <a:p>
            <a:r>
              <a:rPr lang="en-US" dirty="0" smtClean="0"/>
              <a:t>“And she brought forth her firstborn son, and wrapped him in swaddling clothes, and laid him in a manger; because there was no room for them in the inn</a:t>
            </a:r>
            <a:r>
              <a:rPr lang="en-US" b="1" i="1" u="sng" dirty="0" smtClean="0"/>
              <a:t>. And there were in the same country shepherds abiding in the field, keeping watch over their flock by night. And, lo, the angel of the Lord came upon them, and the glory of the Lord shone round about them:</a:t>
            </a:r>
            <a:r>
              <a:rPr lang="en-US" dirty="0" smtClean="0"/>
              <a:t> and they were sore afraid. And the angel said unto them, Fear not: for, behold, I bring you good tidings of great joy, which shall be to all people. For unto you is born this day in the city of David a Saviour, which is Christ the Lord. And this shall be a sign unto you; Ye shall find the babe wrapped in swaddling clothes, lying in a manger.”  Luke 2:7-12</a:t>
            </a:r>
            <a:endParaRPr lang="en-US" dirty="0"/>
          </a:p>
        </p:txBody>
      </p:sp>
    </p:spTree>
    <p:extLst>
      <p:ext uri="{BB962C8B-B14F-4D97-AF65-F5344CB8AC3E}">
        <p14:creationId xmlns:p14="http://schemas.microsoft.com/office/powerpoint/2010/main" val="130723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990599"/>
          </a:xfrm>
        </p:spPr>
        <p:txBody>
          <a:bodyPr>
            <a:normAutofit fontScale="90000"/>
          </a:bodyPr>
          <a:lstStyle/>
          <a:p>
            <a:r>
              <a:rPr lang="en-US" dirty="0" smtClean="0"/>
              <a:t>  </a:t>
            </a:r>
            <a:r>
              <a:rPr lang="en-US" b="1" i="1" u="sng" dirty="0" smtClean="0">
                <a:solidFill>
                  <a:srgbClr val="00B0F0"/>
                </a:solidFill>
                <a:latin typeface="Algerian" panose="04020705040A02060702" pitchFamily="82" charset="0"/>
              </a:rPr>
              <a:t>Talked and Prayed</a:t>
            </a:r>
            <a:endParaRPr lang="en-US" b="1" i="1" u="sng" dirty="0">
              <a:solidFill>
                <a:srgbClr val="00B0F0"/>
              </a:solidFill>
              <a:latin typeface="Algerian" panose="04020705040A02060702" pitchFamily="82" charset="0"/>
            </a:endParaRPr>
          </a:p>
        </p:txBody>
      </p:sp>
      <p:sp>
        <p:nvSpPr>
          <p:cNvPr id="3" name="Content Placeholder 2"/>
          <p:cNvSpPr>
            <a:spLocks noGrp="1"/>
          </p:cNvSpPr>
          <p:nvPr>
            <p:ph sz="half" idx="1"/>
          </p:nvPr>
        </p:nvSpPr>
        <p:spPr>
          <a:xfrm>
            <a:off x="0" y="0"/>
            <a:ext cx="6172200" cy="6858000"/>
          </a:xfrm>
        </p:spPr>
        <p:txBody>
          <a:bodyPr>
            <a:normAutofit fontScale="85000" lnSpcReduction="20000"/>
          </a:bodyPr>
          <a:lstStyle/>
          <a:p>
            <a:r>
              <a:rPr lang="en-US" dirty="0" smtClean="0"/>
              <a:t>“Above the hills of Bethlehem are gathered an innumerable throng of angels. They wait the signal to declare the glad news to the world</a:t>
            </a:r>
            <a:r>
              <a:rPr lang="en-US" b="1" i="1" u="sng" dirty="0" smtClean="0">
                <a:solidFill>
                  <a:srgbClr val="FF0000"/>
                </a:solidFill>
              </a:rPr>
              <a:t>. Had the leaders in Israel been true to their trust, they might have shared the joy of heralding the birth of Jesus. But now they are passed by.  </a:t>
            </a:r>
            <a:r>
              <a:rPr lang="en-US" dirty="0" smtClean="0"/>
              <a:t>God declares, “I will pour water upon him that is thirsty, and floods upon the dry ground.” “Unto the upright there ariseth light in the darkness.” Isaiah 44:3; Psalm 112:4. To those who are seeking for light, and who accept it with gladness, the bright rays from the throne of God will shine.  In the fields where the boy David had led his flock, shepherds were still keeping watch by night. </a:t>
            </a:r>
            <a:r>
              <a:rPr lang="en-US" b="1" i="1" u="sng" dirty="0" smtClean="0">
                <a:solidFill>
                  <a:srgbClr val="0070C0"/>
                </a:solidFill>
              </a:rPr>
              <a:t>Through the silent hours they talked together of the promised Saviour, and prayed for the coming of the King to David's throne. </a:t>
            </a:r>
            <a:r>
              <a:rPr lang="en-US" dirty="0" smtClean="0"/>
              <a:t>“And, lo, the angel of the Lord came upon them, and the glory of the Lord shone round about them: and they were sore afraid. And the angel said unto them, Fear not: for, behold, I bring you good tidings of great joy, which shall be to all people. For unto you is born this day in the city of David a Saviour, which is Christ the Lord.”   DA, pg. 47</a:t>
            </a:r>
            <a:endParaRPr lang="en-US" dirty="0"/>
          </a:p>
        </p:txBody>
      </p:sp>
      <p:pic>
        <p:nvPicPr>
          <p:cNvPr id="5" name="Content Placeholder 4"/>
          <p:cNvPicPr>
            <a:picLocks noGrp="1" noChangeAspect="1"/>
          </p:cNvPicPr>
          <p:nvPr>
            <p:ph sz="half" idx="2"/>
          </p:nvPr>
        </p:nvPicPr>
        <p:blipFill>
          <a:blip r:embed="rId2"/>
          <a:stretch>
            <a:fillRect/>
          </a:stretch>
        </p:blipFill>
        <p:spPr>
          <a:xfrm>
            <a:off x="6286500" y="774700"/>
            <a:ext cx="5905499" cy="6083300"/>
          </a:xfrm>
          <a:prstGeom prst="rect">
            <a:avLst/>
          </a:prstGeom>
        </p:spPr>
      </p:pic>
    </p:spTree>
    <p:extLst>
      <p:ext uri="{BB962C8B-B14F-4D97-AF65-F5344CB8AC3E}">
        <p14:creationId xmlns:p14="http://schemas.microsoft.com/office/powerpoint/2010/main" val="1856546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2460</Words>
  <Application>Microsoft Office PowerPoint</Application>
  <PresentationFormat>Widescreen</PresentationFormat>
  <Paragraphs>40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Arial</vt:lpstr>
      <vt:lpstr>Bahnschrift Condensed</vt:lpstr>
      <vt:lpstr>Calibri</vt:lpstr>
      <vt:lpstr>Calibri Light</vt:lpstr>
      <vt:lpstr>Office Theme</vt:lpstr>
      <vt:lpstr>Jesus' Life, pt. 1 ‘Unlikely Heralds’</vt:lpstr>
      <vt:lpstr>      Organized Religion Passed By</vt:lpstr>
      <vt:lpstr>          Everyone Knew!</vt:lpstr>
      <vt:lpstr>PowerPoint Presentation</vt:lpstr>
      <vt:lpstr>       Worldly Acceptance</vt:lpstr>
      <vt:lpstr>   Money Reigns Supreme in Adventism Today</vt:lpstr>
      <vt:lpstr>           John the Baptist was already Born</vt:lpstr>
      <vt:lpstr>               Who?</vt:lpstr>
      <vt:lpstr>  Talked and Prayed</vt:lpstr>
      <vt:lpstr>          Spread the Angel’s Message</vt:lpstr>
      <vt:lpstr>       Would They Let Other Things Distract Them?</vt:lpstr>
      <vt:lpstr>                      Spread THE Truth!</vt:lpstr>
      <vt:lpstr>       Days of Elisha</vt:lpstr>
      <vt:lpstr>               How Far Was it Spread?</vt:lpstr>
      <vt:lpstr>         Heard it, Rejected it, Hated it, Fanatical Excitement</vt:lpstr>
      <vt:lpstr>              This Was the Beginning!</vt:lpstr>
      <vt:lpstr>               Human Pride Crushed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Life, pt. 1 ‘Unlikely Heralds’</dc:title>
  <dc:creator>All Public</dc:creator>
  <cp:lastModifiedBy>All Public</cp:lastModifiedBy>
  <cp:revision>12</cp:revision>
  <dcterms:created xsi:type="dcterms:W3CDTF">2019-12-30T20:45:00Z</dcterms:created>
  <dcterms:modified xsi:type="dcterms:W3CDTF">2019-12-31T20:20:53Z</dcterms:modified>
</cp:coreProperties>
</file>