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68" r:id="rId5"/>
    <p:sldId id="257" r:id="rId6"/>
    <p:sldId id="265" r:id="rId7"/>
    <p:sldId id="259" r:id="rId8"/>
    <p:sldId id="260" r:id="rId9"/>
    <p:sldId id="261" r:id="rId10"/>
    <p:sldId id="262" r:id="rId11"/>
    <p:sldId id="263" r:id="rId12"/>
    <p:sldId id="264" r:id="rId13"/>
    <p:sldId id="266" r:id="rId14"/>
    <p:sldId id="271" r:id="rId15"/>
    <p:sldId id="267" r:id="rId16"/>
    <p:sldId id="269"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C9111-2C23-4A09-AC81-367A1E8CCA6B}"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255534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C9111-2C23-4A09-AC81-367A1E8CCA6B}"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303358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C9111-2C23-4A09-AC81-367A1E8CCA6B}"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340073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C9111-2C23-4A09-AC81-367A1E8CCA6B}"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343554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AC9111-2C23-4A09-AC81-367A1E8CCA6B}"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407784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AC9111-2C23-4A09-AC81-367A1E8CCA6B}"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146611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AC9111-2C23-4A09-AC81-367A1E8CCA6B}" type="datetimeFigureOut">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260635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AC9111-2C23-4A09-AC81-367A1E8CCA6B}" type="datetimeFigureOut">
              <a:rPr lang="en-US" smtClean="0"/>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207201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C9111-2C23-4A09-AC81-367A1E8CCA6B}" type="datetimeFigureOut">
              <a:rPr lang="en-US" smtClean="0"/>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357358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AC9111-2C23-4A09-AC81-367A1E8CCA6B}"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379903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AC9111-2C23-4A09-AC81-367A1E8CCA6B}"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2FCAD-AF0F-44E8-8CC2-F76B74308CEC}" type="slidenum">
              <a:rPr lang="en-US" smtClean="0"/>
              <a:t>‹#›</a:t>
            </a:fld>
            <a:endParaRPr lang="en-US"/>
          </a:p>
        </p:txBody>
      </p:sp>
    </p:spTree>
    <p:extLst>
      <p:ext uri="{BB962C8B-B14F-4D97-AF65-F5344CB8AC3E}">
        <p14:creationId xmlns:p14="http://schemas.microsoft.com/office/powerpoint/2010/main" val="2865215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C9111-2C23-4A09-AC81-367A1E8CCA6B}" type="datetimeFigureOut">
              <a:rPr lang="en-US" smtClean="0"/>
              <a:t>9/4/2019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2FCAD-AF0F-44E8-8CC2-F76B74308CEC}" type="slidenum">
              <a:rPr lang="en-US" smtClean="0"/>
              <a:t>‹#›</a:t>
            </a:fld>
            <a:endParaRPr lang="en-US"/>
          </a:p>
        </p:txBody>
      </p:sp>
    </p:spTree>
    <p:extLst>
      <p:ext uri="{BB962C8B-B14F-4D97-AF65-F5344CB8AC3E}">
        <p14:creationId xmlns:p14="http://schemas.microsoft.com/office/powerpoint/2010/main" val="46744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11237"/>
          </a:xfrm>
        </p:spPr>
        <p:txBody>
          <a:bodyPr/>
          <a:lstStyle/>
          <a:p>
            <a:r>
              <a:rPr lang="en-US" b="1" i="1" u="sng" dirty="0" smtClean="0">
                <a:solidFill>
                  <a:srgbClr val="FF0000"/>
                </a:solidFill>
                <a:latin typeface="Algerian" panose="04020705040A02060702" pitchFamily="82" charset="0"/>
              </a:rPr>
              <a:t>Imhotep:  Jacob’s Boy</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2039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Doctor of Medicine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571500"/>
            <a:ext cx="6019800" cy="6286499"/>
          </a:xfrm>
        </p:spPr>
        <p:txBody>
          <a:bodyPr>
            <a:normAutofit/>
          </a:bodyPr>
          <a:lstStyle/>
          <a:p>
            <a:r>
              <a:rPr lang="en-US" dirty="0" smtClean="0"/>
              <a:t>Imhotep was practicing medicine and writing on the subject 2,200 years before Hippocrates, the Father of Modern Medicine, was born</a:t>
            </a:r>
            <a:r>
              <a:rPr lang="en-US" b="1" i="1" u="sng" dirty="0" smtClean="0"/>
              <a:t>. He is generally considered the author of the Edwin Smith Papyrus, an Egyptian medical text, which contains almost 100 anatomical terms and describes 48 injuries and their treatment.</a:t>
            </a:r>
            <a:r>
              <a:rPr lang="en-US" dirty="0" smtClean="0"/>
              <a:t> The text may have been a military field manual and dates to c. 1600 BCE, long after Imhotep's time, but is thought to be a copy of his earlier work.”  Egyptian Encyclopedia</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571500"/>
            <a:ext cx="6172200" cy="6286500"/>
          </a:xfrm>
          <a:prstGeom prst="rect">
            <a:avLst/>
          </a:prstGeom>
        </p:spPr>
      </p:pic>
    </p:spTree>
    <p:extLst>
      <p:ext uri="{BB962C8B-B14F-4D97-AF65-F5344CB8AC3E}">
        <p14:creationId xmlns:p14="http://schemas.microsoft.com/office/powerpoint/2010/main" val="202622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06399"/>
          </a:xfrm>
        </p:spPr>
        <p:txBody>
          <a:bodyPr>
            <a:normAutofit fontScale="90000"/>
          </a:bodyPr>
          <a:lstStyle/>
          <a:p>
            <a:endParaRPr lang="en-US" dirty="0"/>
          </a:p>
        </p:txBody>
      </p:sp>
      <p:sp>
        <p:nvSpPr>
          <p:cNvPr id="5" name="Content Placeholder 4"/>
          <p:cNvSpPr>
            <a:spLocks noGrp="1"/>
          </p:cNvSpPr>
          <p:nvPr>
            <p:ph idx="1"/>
          </p:nvPr>
        </p:nvSpPr>
        <p:spPr>
          <a:xfrm>
            <a:off x="0" y="406400"/>
            <a:ext cx="12192000" cy="6451599"/>
          </a:xfrm>
        </p:spPr>
        <p:txBody>
          <a:bodyPr>
            <a:noAutofit/>
          </a:bodyPr>
          <a:lstStyle/>
          <a:p>
            <a:r>
              <a:rPr lang="en-US" sz="3600" dirty="0" smtClean="0"/>
              <a:t>“The Edwin Smith Papyrus is so named for the collector who purchased it from an antiquities dealer in 1862 CE. It is written in hieratic script, the cursive shorthand of Egyptian hieroglyphics. The most interesting aspect of the work is the modern approach it has to treating injuries. Unlike many medical texts of the ancient world, there is little recourse to magical treatments in the Edwin Smith Papyrus. Every injury is described and diagnosed rationally with a following treatment, prognosis, and explanatory notes. This is not to say there is no allusion to medical practices commonly used at the time; the reverse side of the papyrus features eight magic spells and chants for healing. Examinations are described along the same lines as a modern-day visit to a doctor. </a:t>
            </a:r>
          </a:p>
        </p:txBody>
      </p:sp>
    </p:spTree>
    <p:extLst>
      <p:ext uri="{BB962C8B-B14F-4D97-AF65-F5344CB8AC3E}">
        <p14:creationId xmlns:p14="http://schemas.microsoft.com/office/powerpoint/2010/main" val="89671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400"/>
          </a:xfrm>
        </p:spPr>
        <p:txBody>
          <a:bodyPr>
            <a:normAutofit/>
          </a:bodyPr>
          <a:lstStyle/>
          <a:p>
            <a:r>
              <a:rPr lang="en-US" dirty="0" smtClean="0"/>
              <a:t>                             </a:t>
            </a:r>
            <a:r>
              <a:rPr lang="en-US" b="1" i="1" u="sng" dirty="0" smtClean="0">
                <a:solidFill>
                  <a:srgbClr val="FF0000"/>
                </a:solidFill>
                <a:latin typeface="Algerian" panose="04020705040A02060702" pitchFamily="82" charset="0"/>
              </a:rPr>
              <a:t>Conclusion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12192000" cy="6172199"/>
          </a:xfrm>
        </p:spPr>
        <p:txBody>
          <a:bodyPr>
            <a:normAutofit/>
          </a:bodyPr>
          <a:lstStyle/>
          <a:p>
            <a:pPr marL="0" indent="0">
              <a:buNone/>
            </a:pPr>
            <a:r>
              <a:rPr lang="en-US" dirty="0" smtClean="0"/>
              <a:t> </a:t>
            </a:r>
            <a:r>
              <a:rPr lang="en-US" sz="3200" dirty="0" smtClean="0"/>
              <a:t>…Patients are asked where they are injured/feel pain, the physician then addresses the wound by touching or prodding and questioning the patient. The prognosis given after every entry begins with the phrases "An ailment I will handle" or "An ailment I will fight with" or "An ailment for which nothing can be done" which, according to the U.S. National Library of Medicine's article on the subject, "could be seen as the earliest form of medical ethics as an ancient physician would generally refuse to treat a condition he knew was fatal." The National Library article goes on to observe that these prognoses could also have served as a kind of insurance "when a poor outcome is expected" and would have helped save a physician's reputation if treatment failed to cure the patient.”    Egyptian Encyclopedia</a:t>
            </a:r>
          </a:p>
          <a:p>
            <a:endParaRPr lang="en-US" dirty="0"/>
          </a:p>
        </p:txBody>
      </p:sp>
    </p:spTree>
    <p:extLst>
      <p:ext uri="{BB962C8B-B14F-4D97-AF65-F5344CB8AC3E}">
        <p14:creationId xmlns:p14="http://schemas.microsoft.com/office/powerpoint/2010/main" val="256008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00B050"/>
                </a:solidFill>
              </a:rPr>
              <a:t>Saved Egypt From a 7 year Famine</a:t>
            </a:r>
            <a:endParaRPr lang="en-US" b="1" i="1" u="sng" dirty="0">
              <a:solidFill>
                <a:srgbClr val="00B050"/>
              </a:solidFill>
            </a:endParaRPr>
          </a:p>
        </p:txBody>
      </p:sp>
      <p:pic>
        <p:nvPicPr>
          <p:cNvPr id="5" name="Content Placeholder 4"/>
          <p:cNvPicPr>
            <a:picLocks noGrp="1" noChangeAspect="1"/>
          </p:cNvPicPr>
          <p:nvPr>
            <p:ph sz="half" idx="1"/>
          </p:nvPr>
        </p:nvPicPr>
        <p:blipFill>
          <a:blip r:embed="rId2"/>
          <a:stretch>
            <a:fillRect/>
          </a:stretch>
        </p:blipFill>
        <p:spPr>
          <a:xfrm>
            <a:off x="0" y="723900"/>
            <a:ext cx="6172200" cy="6134100"/>
          </a:xfrm>
          <a:prstGeom prst="rect">
            <a:avLst/>
          </a:prstGeom>
        </p:spPr>
      </p:pic>
      <p:sp>
        <p:nvSpPr>
          <p:cNvPr id="4" name="Content Placeholder 3"/>
          <p:cNvSpPr>
            <a:spLocks noGrp="1"/>
          </p:cNvSpPr>
          <p:nvPr>
            <p:ph sz="half" idx="2"/>
          </p:nvPr>
        </p:nvSpPr>
        <p:spPr>
          <a:xfrm>
            <a:off x="6172200" y="723900"/>
            <a:ext cx="6019800" cy="6134100"/>
          </a:xfrm>
        </p:spPr>
        <p:txBody>
          <a:bodyPr>
            <a:normAutofit fontScale="47500" lnSpcReduction="20000"/>
          </a:bodyPr>
          <a:lstStyle/>
          <a:p>
            <a:r>
              <a:rPr lang="en-US" sz="5100" dirty="0" smtClean="0"/>
              <a:t>“</a:t>
            </a:r>
            <a:r>
              <a:rPr lang="en-US" sz="5100" b="1" i="1" u="sng" dirty="0" smtClean="0"/>
              <a:t>There are no historical records of Imhotep's acts as a political figure, but his wisdom as a religious advisor was widely recognized after he ended a terrible famine (a severe shortage of food) that dominated Egypt during seven years of Djoser's reign. </a:t>
            </a:r>
            <a:r>
              <a:rPr lang="en-US" sz="5100" dirty="0" smtClean="0"/>
              <a:t>It is said that the king was failing in his responsibility to please the god Khnum, and his neglect was causing the Nile to fall short of a flood level which would support Egyptian farms. Imhotep, having a vast knowledge of the proper traditions and methods of worship, was able to counsel Djoser on pleasing the god of the cataract (heavy rain), allowing the Nile to return to its usual flood level.” Imhotep. Courtesy of the Library of Congress.</a:t>
            </a:r>
          </a:p>
          <a:p>
            <a:r>
              <a:rPr lang="en-US" dirty="0" smtClean="0"/>
              <a:t> </a:t>
            </a:r>
          </a:p>
          <a:p>
            <a:endParaRPr lang="en-US" dirty="0" smtClean="0"/>
          </a:p>
          <a:p>
            <a:pPr marL="0" indent="0">
              <a:buNone/>
            </a:pPr>
            <a:endParaRPr lang="en-US" dirty="0"/>
          </a:p>
        </p:txBody>
      </p:sp>
    </p:spTree>
    <p:extLst>
      <p:ext uri="{BB962C8B-B14F-4D97-AF65-F5344CB8AC3E}">
        <p14:creationId xmlns:p14="http://schemas.microsoft.com/office/powerpoint/2010/main" val="89883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09600"/>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Ancient Inscription</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520700"/>
            <a:ext cx="12192000" cy="6337299"/>
          </a:xfrm>
        </p:spPr>
        <p:txBody>
          <a:bodyPr>
            <a:normAutofit/>
          </a:bodyPr>
          <a:lstStyle/>
          <a:p>
            <a:r>
              <a:rPr lang="en-US" dirty="0" smtClean="0"/>
              <a:t>The </a:t>
            </a:r>
            <a:r>
              <a:rPr lang="en-US" dirty="0"/>
              <a:t>first evidence which connects Imhotep with Joseph is an amazing inscription found carved on a large rock on the island of Sihiel just below the First Cataract of the </a:t>
            </a:r>
            <a:r>
              <a:rPr lang="en-US" dirty="0" smtClean="0"/>
              <a:t>Nile. This </a:t>
            </a:r>
            <a:r>
              <a:rPr lang="en-US" dirty="0"/>
              <a:t>inscription claims to be a copy of a document written by Djoser in the 18th year of his reign,- this copy being written over 1,000 years after the events it claims to be relating. It goes on to tell of a 7 year famine and 7 years of plenty. Let’s look at a few passages from this inscription and compare them with the Biblical account, keeping in mind that this was written a </a:t>
            </a:r>
            <a:r>
              <a:rPr lang="en-US" dirty="0" smtClean="0"/>
              <a:t>millennium </a:t>
            </a:r>
            <a:r>
              <a:rPr lang="en-US" dirty="0"/>
              <a:t>after the events it claims to be describing</a:t>
            </a:r>
            <a:r>
              <a:rPr lang="en-US" dirty="0" smtClean="0"/>
              <a:t>:…</a:t>
            </a:r>
          </a:p>
          <a:p>
            <a:r>
              <a:rPr lang="en-US" dirty="0"/>
              <a:t>But, the next thing in the inscription tells that when the king slept, the Nile god Khnum, revealed himself to him in a dream and promised the Nile would pour forth her waters and the land would yield abundantly for 7 years, after a 7 year drought. This passage reflects the fact of a dream by the pharaoh of 7 years of plenty and 7 years of famine, although reversed….”  Wyatt A</a:t>
            </a:r>
            <a:r>
              <a:rPr lang="en-US" dirty="0" smtClean="0"/>
              <a:t>rchaeological </a:t>
            </a:r>
            <a:r>
              <a:rPr lang="en-US" dirty="0"/>
              <a:t>Research</a:t>
            </a:r>
          </a:p>
        </p:txBody>
      </p:sp>
    </p:spTree>
    <p:extLst>
      <p:ext uri="{BB962C8B-B14F-4D97-AF65-F5344CB8AC3E}">
        <p14:creationId xmlns:p14="http://schemas.microsoft.com/office/powerpoint/2010/main" val="264437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C00000"/>
                </a:solidFill>
                <a:latin typeface="Algerian" panose="04020705040A02060702" pitchFamily="82" charset="0"/>
              </a:rPr>
              <a:t>Imhotep Did What?</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660400"/>
            <a:ext cx="6019800" cy="6197600"/>
          </a:xfrm>
        </p:spPr>
        <p:txBody>
          <a:bodyPr>
            <a:normAutofit fontScale="92500"/>
          </a:bodyPr>
          <a:lstStyle/>
          <a:p>
            <a:r>
              <a:rPr lang="en-US" dirty="0" smtClean="0"/>
              <a:t>Imhotep saved Egypt from a disastrous 7 year famine!!!  Does this sound familiar to you??  Have you ever heard of a 7 year famine in Egypt??  Did a remarkable man, under the control of God, save Egypt and the world from a 7 year famine??</a:t>
            </a:r>
          </a:p>
          <a:p>
            <a:r>
              <a:rPr lang="en-US" dirty="0" smtClean="0"/>
              <a:t>Was he not born of a common birth, outside of royalty, but rose up because of his skills and eventually stood next to the king and was the overseer of the whole land???  “Thou shalt be over my house, and according unto thy word shall all my people be ruled: only in the throne will I be greater than thou. And Pharaoh said unto Joseph, See, I have set thee over all the land of Egypt.”  Gen. 41:40, 41</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660400"/>
            <a:ext cx="6172200" cy="6197600"/>
          </a:xfrm>
          <a:prstGeom prst="rect">
            <a:avLst/>
          </a:prstGeom>
        </p:spPr>
      </p:pic>
    </p:spTree>
    <p:extLst>
      <p:ext uri="{BB962C8B-B14F-4D97-AF65-F5344CB8AC3E}">
        <p14:creationId xmlns:p14="http://schemas.microsoft.com/office/powerpoint/2010/main" val="377218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dirty="0" smtClean="0"/>
              <a:t>                         </a:t>
            </a:r>
            <a:r>
              <a:rPr lang="en-US" b="1" i="1" u="sng" dirty="0" smtClean="0">
                <a:solidFill>
                  <a:srgbClr val="C00000"/>
                </a:solidFill>
              </a:rPr>
              <a:t>His Secret of Success</a:t>
            </a:r>
            <a:endParaRPr lang="en-US" b="1" i="1" u="sng" dirty="0">
              <a:solidFill>
                <a:srgbClr val="C00000"/>
              </a:solidFill>
            </a:endParaRPr>
          </a:p>
        </p:txBody>
      </p:sp>
      <p:sp>
        <p:nvSpPr>
          <p:cNvPr id="3" name="Content Placeholder 2"/>
          <p:cNvSpPr>
            <a:spLocks noGrp="1"/>
          </p:cNvSpPr>
          <p:nvPr>
            <p:ph idx="1"/>
          </p:nvPr>
        </p:nvSpPr>
        <p:spPr>
          <a:xfrm>
            <a:off x="0" y="698500"/>
            <a:ext cx="12192000" cy="6159499"/>
          </a:xfrm>
        </p:spPr>
        <p:txBody>
          <a:bodyPr>
            <a:normAutofit/>
          </a:bodyPr>
          <a:lstStyle/>
          <a:p>
            <a:r>
              <a:rPr lang="en-US" sz="4400" dirty="0" smtClean="0"/>
              <a:t>“And it came to pass after these things, that his master's wife cast her eyes upon Joseph; and she said, Lie with me. But he refused, and said unto his master's wife, Behold, my master wotteth not what is with me in the house, and he hath committed all that he hath to my hand; There is none greater in this house than I; neither hath he kept back any thing from me but thee, because thou art his wife: how then can I do this great wickedness, and sin against God?”  Genesis 39:7-9</a:t>
            </a:r>
            <a:endParaRPr lang="en-US" sz="4400" dirty="0"/>
          </a:p>
        </p:txBody>
      </p:sp>
    </p:spTree>
    <p:extLst>
      <p:ext uri="{BB962C8B-B14F-4D97-AF65-F5344CB8AC3E}">
        <p14:creationId xmlns:p14="http://schemas.microsoft.com/office/powerpoint/2010/main" val="257740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normAutofit/>
          </a:bodyPr>
          <a:lstStyle/>
          <a:p>
            <a:r>
              <a:rPr lang="en-US" dirty="0" smtClean="0"/>
              <a:t>                          </a:t>
            </a:r>
            <a:r>
              <a:rPr lang="en-US" b="1" i="1" u="sng" dirty="0" smtClean="0">
                <a:solidFill>
                  <a:srgbClr val="FF0000"/>
                </a:solidFill>
                <a:latin typeface="Algerian" panose="04020705040A02060702" pitchFamily="82" charset="0"/>
              </a:rPr>
              <a:t>Never Alone!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22300"/>
            <a:ext cx="12192000" cy="6235699"/>
          </a:xfrm>
        </p:spPr>
        <p:txBody>
          <a:bodyPr>
            <a:normAutofit fontScale="92500"/>
          </a:bodyPr>
          <a:lstStyle/>
          <a:p>
            <a:r>
              <a:rPr lang="en-US" dirty="0" smtClean="0"/>
              <a:t>“Joseph's </a:t>
            </a:r>
            <a:r>
              <a:rPr lang="en-US" dirty="0"/>
              <a:t>answer reveals the power of religious principle. He would not betray the confidence of his master on earth, and, whatever the consequences, he would be true to his Master in heaven. Under the inspecting eye of God and holy angels many take liberties of which they would not be guilty in the presence of their fellow men, but Joseph's first thought was of God. "How can I do this great wickedness, and sin against God?" he </a:t>
            </a:r>
            <a:r>
              <a:rPr lang="en-US" dirty="0" smtClean="0"/>
              <a:t>said. If </a:t>
            </a:r>
            <a:r>
              <a:rPr lang="en-US" dirty="0"/>
              <a:t>we were to cherish an habitual impression that God sees and hears all that we do and say and keeps a faithful record of our words and actions, and that we must meet it all, we would fear to sin. Let the young ever remember that wherever they are, and whatever they do, they are in the presence of God. No part of our conduct escapes observation. We cannot hide our ways from the Most High. Human laws, though sometimes severe, are often transgressed without detection, and hence with impunity. But not so with the law of God. The deepest midnight is no cover for the guilty one. He may think himself alone, but </a:t>
            </a:r>
            <a:r>
              <a:rPr lang="en-US" dirty="0" smtClean="0"/>
              <a:t>to every </a:t>
            </a:r>
            <a:r>
              <a:rPr lang="en-US" dirty="0"/>
              <a:t>deed there is an unseen witness. The very motives of his heart are open to divine inspection. Every act, every word, every thought, is as distinctly marked as though there were only one person in the whole world, and the attention of heaven were centered upon him</a:t>
            </a:r>
            <a:r>
              <a:rPr lang="en-US" dirty="0" smtClean="0"/>
              <a:t>.”  PP, pgs. 217, 218</a:t>
            </a:r>
            <a:endParaRPr lang="en-US" dirty="0"/>
          </a:p>
        </p:txBody>
      </p:sp>
    </p:spTree>
    <p:extLst>
      <p:ext uri="{BB962C8B-B14F-4D97-AF65-F5344CB8AC3E}">
        <p14:creationId xmlns:p14="http://schemas.microsoft.com/office/powerpoint/2010/main" val="285313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198" y="365125"/>
            <a:ext cx="5181601" cy="1325563"/>
          </a:xfrm>
        </p:spPr>
        <p:txBody>
          <a:bodyPr/>
          <a:lstStyle/>
          <a:p>
            <a:r>
              <a:rPr lang="en-US" dirty="0" smtClean="0"/>
              <a:t>                                     </a:t>
            </a:r>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199" cy="6858000"/>
          </a:xfrm>
          <a:prstGeom prst="rect">
            <a:avLst/>
          </a:prstGeom>
        </p:spPr>
      </p:pic>
      <p:sp>
        <p:nvSpPr>
          <p:cNvPr id="4" name="Content Placeholder 3"/>
          <p:cNvSpPr>
            <a:spLocks noGrp="1"/>
          </p:cNvSpPr>
          <p:nvPr>
            <p:ph sz="half" idx="2"/>
          </p:nvPr>
        </p:nvSpPr>
        <p:spPr>
          <a:xfrm>
            <a:off x="6172200" y="0"/>
            <a:ext cx="6019800" cy="6858000"/>
          </a:xfrm>
        </p:spPr>
        <p:txBody>
          <a:bodyPr>
            <a:normAutofit fontScale="92500" lnSpcReduction="20000"/>
          </a:bodyPr>
          <a:lstStyle/>
          <a:p>
            <a:r>
              <a:rPr lang="en-US" dirty="0" smtClean="0"/>
              <a:t>Imhotep, powerfully used by God to tell the future, stepped into Egyptian history and the world was effected dramatically by this humble man. The Bible tells us</a:t>
            </a:r>
            <a:r>
              <a:rPr lang="en-US" dirty="0"/>
              <a:t>, “Joseph is a fruitful bough, even a fruitful bough by a well; whose branches run over the </a:t>
            </a:r>
            <a:r>
              <a:rPr lang="en-US" dirty="0" smtClean="0"/>
              <a:t>wall: The </a:t>
            </a:r>
            <a:r>
              <a:rPr lang="en-US" dirty="0"/>
              <a:t>archers have sorely grieved him, and shot at him, and hated him</a:t>
            </a:r>
            <a:r>
              <a:rPr lang="en-US" dirty="0" smtClean="0"/>
              <a:t>: </a:t>
            </a:r>
            <a:r>
              <a:rPr lang="en-US" dirty="0"/>
              <a:t>But his bow abode in strength, and the arms of his hands were made strong by the hands of the mighty God of Jacob; (from thence is the shepherd, the stone of Israel</a:t>
            </a:r>
            <a:r>
              <a:rPr lang="en-US" dirty="0" smtClean="0"/>
              <a:t>:)  </a:t>
            </a:r>
            <a:r>
              <a:rPr lang="en-US" dirty="0"/>
              <a:t>Even by the God of thy father, who shall help thee; and by the Almighty, who shall bless thee with blessings of heaven above, blessings of the deep that lieth under, blessings of the breasts, and of the </a:t>
            </a:r>
            <a:r>
              <a:rPr lang="en-US" dirty="0" smtClean="0"/>
              <a:t>womb: The </a:t>
            </a:r>
            <a:r>
              <a:rPr lang="en-US" dirty="0"/>
              <a:t>blessings of thy father have prevailed above the blessings of my progenitors unto the utmost bound of the everlasting hills: they shall be on the head of Joseph, and on the crown of the head of him that was separate from his brethren</a:t>
            </a:r>
            <a:r>
              <a:rPr lang="en-US" dirty="0" smtClean="0"/>
              <a:t>.”  Genesis 49:22-26 </a:t>
            </a:r>
            <a:endParaRPr lang="en-US" dirty="0"/>
          </a:p>
        </p:txBody>
      </p:sp>
    </p:spTree>
    <p:extLst>
      <p:ext uri="{BB962C8B-B14F-4D97-AF65-F5344CB8AC3E}">
        <p14:creationId xmlns:p14="http://schemas.microsoft.com/office/powerpoint/2010/main" val="76821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899"/>
          </a:xfrm>
        </p:spPr>
        <p:txBody>
          <a:bodyPr/>
          <a:lstStyle/>
          <a:p>
            <a:r>
              <a:rPr lang="en-US" dirty="0" smtClean="0"/>
              <a:t>             </a:t>
            </a:r>
            <a:r>
              <a:rPr lang="en-US" b="1" i="1" u="sng" dirty="0" smtClean="0">
                <a:solidFill>
                  <a:srgbClr val="0070C0"/>
                </a:solidFill>
                <a:latin typeface="Algerian" panose="04020705040A02060702" pitchFamily="82" charset="0"/>
              </a:rPr>
              <a:t>Have You Ever Wondered?</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62000"/>
            <a:ext cx="6172200" cy="6096000"/>
          </a:xfrm>
          <a:prstGeom prst="rect">
            <a:avLst/>
          </a:prstGeom>
        </p:spPr>
      </p:pic>
      <p:sp>
        <p:nvSpPr>
          <p:cNvPr id="4" name="Content Placeholder 3"/>
          <p:cNvSpPr>
            <a:spLocks noGrp="1"/>
          </p:cNvSpPr>
          <p:nvPr>
            <p:ph sz="half" idx="2"/>
          </p:nvPr>
        </p:nvSpPr>
        <p:spPr>
          <a:xfrm>
            <a:off x="6172200" y="647700"/>
            <a:ext cx="6019800" cy="6210299"/>
          </a:xfrm>
        </p:spPr>
        <p:txBody>
          <a:bodyPr/>
          <a:lstStyle/>
          <a:p>
            <a:r>
              <a:rPr lang="en-US" dirty="0" smtClean="0"/>
              <a:t>He basically ruled the world for 7 years because he saved the world from a terrible famine during that time.  He was known throughout the world as a savior because of this.  And yet, outside the Bible there is no record of such a man???  Are you kidding??  In order to invalidate the beauty of the Bible, his name would have to be obscured in history so that no one would associate such a man to such heroic deeds.  However, his deeds would not die.  Somewhere, somehow, the world would know of the Bible character named Joseph!!!</a:t>
            </a:r>
            <a:endParaRPr lang="en-US" dirty="0"/>
          </a:p>
        </p:txBody>
      </p:sp>
    </p:spTree>
    <p:extLst>
      <p:ext uri="{BB962C8B-B14F-4D97-AF65-F5344CB8AC3E}">
        <p14:creationId xmlns:p14="http://schemas.microsoft.com/office/powerpoint/2010/main" val="342256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lstStyle/>
          <a:p>
            <a:r>
              <a:rPr lang="en-US" dirty="0" smtClean="0"/>
              <a:t>         </a:t>
            </a:r>
            <a:r>
              <a:rPr lang="en-US" b="1" i="1" u="sng" dirty="0" smtClean="0">
                <a:solidFill>
                  <a:srgbClr val="FF0000"/>
                </a:solidFill>
              </a:rPr>
              <a:t>Saqqara in Memphis  Outside Cairo</a:t>
            </a:r>
            <a:endParaRPr lang="en-US" b="1" i="1" u="sng" dirty="0">
              <a:solidFill>
                <a:srgbClr val="FF0000"/>
              </a:solidFill>
            </a:endParaRPr>
          </a:p>
        </p:txBody>
      </p:sp>
      <p:sp>
        <p:nvSpPr>
          <p:cNvPr id="3" name="Content Placeholder 2"/>
          <p:cNvSpPr>
            <a:spLocks noGrp="1"/>
          </p:cNvSpPr>
          <p:nvPr>
            <p:ph sz="half" idx="1"/>
          </p:nvPr>
        </p:nvSpPr>
        <p:spPr>
          <a:xfrm>
            <a:off x="0" y="711200"/>
            <a:ext cx="6019800" cy="6146800"/>
          </a:xfrm>
        </p:spPr>
        <p:txBody>
          <a:bodyPr>
            <a:noAutofit/>
          </a:bodyPr>
          <a:lstStyle/>
          <a:p>
            <a:r>
              <a:rPr lang="en-US" sz="3200" dirty="0" smtClean="0"/>
              <a:t>Unlike the pyramids at Giza, the step pyramid north of Giza is a step pyramid.  </a:t>
            </a:r>
            <a:r>
              <a:rPr lang="en-US" sz="3200" b="1" i="1" u="sng" dirty="0" smtClean="0"/>
              <a:t>History tells us it was built by a man named Imhotep</a:t>
            </a:r>
            <a:r>
              <a:rPr lang="en-US" sz="3200" dirty="0" smtClean="0"/>
              <a:t> for the burial site of his King Djoser, who reigned from 2630-2611 BC.  Other than the fact that this was a step pyramid, there is nothing out of the ordinary when looking at the pyramids of Egypt.  What is more stunning is the resume of this man Imhotep!  Let us learn more about him.</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711200"/>
            <a:ext cx="6172199" cy="6146800"/>
          </a:xfrm>
          <a:prstGeom prst="rect">
            <a:avLst/>
          </a:prstGeom>
        </p:spPr>
      </p:pic>
    </p:spTree>
    <p:extLst>
      <p:ext uri="{BB962C8B-B14F-4D97-AF65-F5344CB8AC3E}">
        <p14:creationId xmlns:p14="http://schemas.microsoft.com/office/powerpoint/2010/main" val="360266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normAutofit/>
          </a:bodyPr>
          <a:lstStyle/>
          <a:p>
            <a:r>
              <a:rPr lang="en-US" dirty="0" smtClean="0"/>
              <a:t>                             </a:t>
            </a:r>
            <a:r>
              <a:rPr lang="en-US" b="1" i="1" u="sng" dirty="0" smtClean="0">
                <a:solidFill>
                  <a:srgbClr val="C00000"/>
                </a:solidFill>
                <a:latin typeface="Algerian" panose="04020705040A02060702" pitchFamily="82" charset="0"/>
              </a:rPr>
              <a:t>Brilliance</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0" y="647700"/>
            <a:ext cx="12192000" cy="6210300"/>
          </a:xfrm>
        </p:spPr>
        <p:txBody>
          <a:bodyPr>
            <a:normAutofit/>
          </a:bodyPr>
          <a:lstStyle/>
          <a:p>
            <a:r>
              <a:rPr lang="en-US" sz="3600" dirty="0" smtClean="0"/>
              <a:t>“The Step Pyramid at Sakkara is the only one of Imhotep's achievements that can still be seen and appreciated today. Its reputation is largely based on Imhotep's accomplishments as the pyramid's inventor and builder. This pyramid was the first structure ever built of cut stone, and is by far the oldest of the Seven Wonders of the World, the seven structures of the ancient world that were astonishing accomplishments for their time. It took twenty years to complete—not very long, given the newness of the idea and the state of structural science in the Bronze Age (between 3000 B.C.E. and 1100 C. E.), the period of development where metals, particularly bronze, were used for the first time.”  Ency. Of World Biography</a:t>
            </a:r>
          </a:p>
        </p:txBody>
      </p:sp>
    </p:spTree>
    <p:extLst>
      <p:ext uri="{BB962C8B-B14F-4D97-AF65-F5344CB8AC3E}">
        <p14:creationId xmlns:p14="http://schemas.microsoft.com/office/powerpoint/2010/main" val="290851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solidFill>
                  <a:srgbClr val="FF0000"/>
                </a:solidFill>
              </a:rPr>
              <a:t>                                 </a:t>
            </a:r>
            <a:r>
              <a:rPr lang="en-US" b="1" i="1" u="sng" dirty="0" smtClean="0">
                <a:solidFill>
                  <a:srgbClr val="FF0000"/>
                </a:solidFill>
              </a:rPr>
              <a:t>Saqqara</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685800"/>
            <a:ext cx="6172199" cy="6172200"/>
          </a:xfrm>
          <a:prstGeom prst="rect">
            <a:avLst/>
          </a:prstGeom>
        </p:spPr>
      </p:pic>
      <p:sp>
        <p:nvSpPr>
          <p:cNvPr id="4" name="Content Placeholder 3"/>
          <p:cNvSpPr>
            <a:spLocks noGrp="1"/>
          </p:cNvSpPr>
          <p:nvPr>
            <p:ph sz="half" idx="2"/>
          </p:nvPr>
        </p:nvSpPr>
        <p:spPr>
          <a:xfrm>
            <a:off x="6172200" y="685800"/>
            <a:ext cx="6019800" cy="6172200"/>
          </a:xfrm>
        </p:spPr>
        <p:txBody>
          <a:bodyPr>
            <a:normAutofit fontScale="92500" lnSpcReduction="20000"/>
          </a:bodyPr>
          <a:lstStyle/>
          <a:p>
            <a:r>
              <a:rPr lang="en-US" dirty="0" smtClean="0"/>
              <a:t>At the Saqqara site, there is a small museum that is dedicated to this very extraordinary man in Egyptian history named Imhotep!  In fact, the inscription at the museum, upon entering, is profound.  Imhotep was known as the following</a:t>
            </a:r>
            <a:r>
              <a:rPr lang="en-US" dirty="0"/>
              <a:t>:  ““Imhotep, Chancellor of the King of Lower Egypt, Chief under the King, Administrator of the Great Palace, Hereditary Lord, High Priest of Heliopolis, Imhotep the Builder, the Sculptor, the Maker of Stone Vases</a:t>
            </a:r>
            <a:r>
              <a:rPr lang="en-US" dirty="0" smtClean="0"/>
              <a:t>…”</a:t>
            </a:r>
          </a:p>
          <a:p>
            <a:r>
              <a:rPr lang="en-US" dirty="0" smtClean="0"/>
              <a:t>1. chief sculptor, architect</a:t>
            </a:r>
          </a:p>
          <a:p>
            <a:r>
              <a:rPr lang="en-US" dirty="0" smtClean="0"/>
              <a:t>2. chief of the wise men</a:t>
            </a:r>
          </a:p>
          <a:p>
            <a:r>
              <a:rPr lang="en-US" dirty="0" smtClean="0"/>
              <a:t>3. top physician</a:t>
            </a:r>
          </a:p>
          <a:p>
            <a:r>
              <a:rPr lang="en-US" dirty="0" smtClean="0"/>
              <a:t>4. vizier-highest ranking  political advisor.</a:t>
            </a:r>
          </a:p>
          <a:p>
            <a:r>
              <a:rPr lang="en-US" dirty="0" smtClean="0"/>
              <a:t>5. sage-famous </a:t>
            </a:r>
            <a:r>
              <a:rPr lang="en-US" dirty="0" smtClean="0"/>
              <a:t>for </a:t>
            </a:r>
            <a:r>
              <a:rPr lang="en-US" dirty="0" smtClean="0"/>
              <a:t>his wisdom</a:t>
            </a:r>
          </a:p>
          <a:p>
            <a:r>
              <a:rPr lang="en-US" dirty="0" smtClean="0"/>
              <a:t>6. seer-could predict the future</a:t>
            </a:r>
            <a:endParaRPr lang="en-US" dirty="0"/>
          </a:p>
        </p:txBody>
      </p:sp>
    </p:spTree>
    <p:extLst>
      <p:ext uri="{BB962C8B-B14F-4D97-AF65-F5344CB8AC3E}">
        <p14:creationId xmlns:p14="http://schemas.microsoft.com/office/powerpoint/2010/main" val="188205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normAutofit/>
          </a:bodyPr>
          <a:lstStyle/>
          <a:p>
            <a:r>
              <a:rPr lang="en-US" dirty="0" smtClean="0"/>
              <a:t>              </a:t>
            </a:r>
            <a:r>
              <a:rPr lang="en-US" b="1" i="1" u="sng" dirty="0" smtClean="0">
                <a:solidFill>
                  <a:srgbClr val="FF0000"/>
                </a:solidFill>
              </a:rPr>
              <a:t>Supervisor of the whole land</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1" y="584200"/>
            <a:ext cx="6400800" cy="6273799"/>
          </a:xfrm>
          <a:prstGeom prst="rect">
            <a:avLst/>
          </a:prstGeom>
        </p:spPr>
      </p:pic>
      <p:sp>
        <p:nvSpPr>
          <p:cNvPr id="4" name="Content Placeholder 3"/>
          <p:cNvSpPr>
            <a:spLocks noGrp="1"/>
          </p:cNvSpPr>
          <p:nvPr>
            <p:ph sz="half" idx="2"/>
          </p:nvPr>
        </p:nvSpPr>
        <p:spPr>
          <a:xfrm>
            <a:off x="6172200" y="711200"/>
            <a:ext cx="5181600" cy="6146800"/>
          </a:xfrm>
        </p:spPr>
        <p:txBody>
          <a:bodyPr>
            <a:normAutofit lnSpcReduction="10000"/>
          </a:bodyPr>
          <a:lstStyle/>
          <a:p>
            <a:r>
              <a:rPr lang="en-US" dirty="0" smtClean="0"/>
              <a:t>“The office of the vizier in politics was literally described as "supervisor of everything in this entire land." Only the best educated citizen could handle the range of duties of this position that worked closely with the Pharaoh, or king of Egypt. As vizier, Imhotep was chief advisor to Djoser in both religious and practical matters, and he controlled the departments of the Judiciary (court system), Treasury, War, Agriculture, and the General Executive.”  Ency. Of World biography, Imhotep</a:t>
            </a:r>
          </a:p>
        </p:txBody>
      </p:sp>
    </p:spTree>
    <p:extLst>
      <p:ext uri="{BB962C8B-B14F-4D97-AF65-F5344CB8AC3E}">
        <p14:creationId xmlns:p14="http://schemas.microsoft.com/office/powerpoint/2010/main" val="378634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0070C0"/>
                </a:solidFill>
              </a:rPr>
              <a:t>Impressive</a:t>
            </a:r>
            <a:endParaRPr lang="en-US" b="1" i="1" u="sng" dirty="0">
              <a:solidFill>
                <a:srgbClr val="0070C0"/>
              </a:solidFill>
            </a:endParaRPr>
          </a:p>
        </p:txBody>
      </p:sp>
      <p:sp>
        <p:nvSpPr>
          <p:cNvPr id="3" name="Content Placeholder 2"/>
          <p:cNvSpPr>
            <a:spLocks noGrp="1"/>
          </p:cNvSpPr>
          <p:nvPr>
            <p:ph idx="1"/>
          </p:nvPr>
        </p:nvSpPr>
        <p:spPr>
          <a:xfrm>
            <a:off x="0" y="673100"/>
            <a:ext cx="12192000" cy="6184899"/>
          </a:xfrm>
        </p:spPr>
        <p:txBody>
          <a:bodyPr>
            <a:normAutofit/>
          </a:bodyPr>
          <a:lstStyle/>
          <a:p>
            <a:r>
              <a:rPr lang="en-US" dirty="0" smtClean="0"/>
              <a:t>“Imhotep (Greek name, Imouthes, c. 2667-2600 BCE) was an Egyptian polymath (a person expert in many areas of learning) best known as the architect of King Djoser's Step Pyramid at Saqqara. His name means "He Who Comes in Peace" and he is the only Egyptian besides Amenhotep to be fully deified, becoming the god of wisdom and medicine (or, according to some sources, god of science, medicine, and architecture). Imhotep was a priest, vizier to King Djoser (and possibly to the succeeding three kings of the Third Dynasty), a poet, physician, mathematician, astronomer, and architect.</a:t>
            </a:r>
          </a:p>
          <a:p>
            <a:endParaRPr lang="en-US" dirty="0" smtClean="0"/>
          </a:p>
          <a:p>
            <a:r>
              <a:rPr lang="en-US" dirty="0" smtClean="0"/>
              <a:t>Although his Step Pyramid is considered his greatest achievement, he was also remembered for his medical treatises which regarded disease and injury as naturally occurring instead of punishments sent by gods or inflicted by spirits or curses. He was deified by the Egyptians in c. 525 BCE and was equated with the demi-god of healing Asclepius by the Greeks.”  Egyptian Encyclopedia</a:t>
            </a:r>
            <a:endParaRPr lang="en-US" dirty="0"/>
          </a:p>
        </p:txBody>
      </p:sp>
    </p:spTree>
    <p:extLst>
      <p:ext uri="{BB962C8B-B14F-4D97-AF65-F5344CB8AC3E}">
        <p14:creationId xmlns:p14="http://schemas.microsoft.com/office/powerpoint/2010/main" val="358533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500"/>
          </a:xfrm>
        </p:spPr>
        <p:txBody>
          <a:bodyPr>
            <a:normAutofit/>
          </a:bodyPr>
          <a:lstStyle/>
          <a:p>
            <a:r>
              <a:rPr lang="en-US" dirty="0" smtClean="0"/>
              <a:t>                  </a:t>
            </a:r>
            <a:r>
              <a:rPr lang="en-US" b="1" i="1" u="sng" dirty="0" smtClean="0">
                <a:solidFill>
                  <a:srgbClr val="00B050"/>
                </a:solidFill>
                <a:latin typeface="Algerian" panose="04020705040A02060702" pitchFamily="82" charset="0"/>
              </a:rPr>
              <a:t>Commoner by Birth</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sz="half" idx="1"/>
          </p:nvPr>
        </p:nvSpPr>
        <p:spPr>
          <a:xfrm>
            <a:off x="0" y="698502"/>
            <a:ext cx="6019800" cy="6159498"/>
          </a:xfrm>
        </p:spPr>
        <p:txBody>
          <a:bodyPr>
            <a:normAutofit fontScale="92500"/>
          </a:bodyPr>
          <a:lstStyle/>
          <a:p>
            <a:r>
              <a:rPr lang="en-US" dirty="0" smtClean="0"/>
              <a:t>“Under </a:t>
            </a:r>
            <a:r>
              <a:rPr lang="en-US" dirty="0" smtClean="0"/>
              <a:t>King Djoser's reign (c. 2630-2611 BC) Imhotep was vizier and chief architect. Throughout his life, he would hold many titles including First After the King of Upper Egypt, Administrator of the Great Palace, Chancellor of the King of Lower Egypt, Hereditary Nobleman, High Priest of Heliopolis, and Sculptor and Maker of Vases Chief. </a:t>
            </a:r>
            <a:r>
              <a:rPr lang="en-US" b="1" i="1" u="sng" dirty="0" smtClean="0"/>
              <a:t>Imhotep was a commoner by birth who advanced to the position of one of the most important and influential men in Egypt through his natural talents.”  </a:t>
            </a:r>
            <a:r>
              <a:rPr lang="en-US" dirty="0" smtClean="0"/>
              <a:t>Egyptian Encyclopedia  He was one of only two commoners ever to be deified after death (the other being Amenhotep, son of </a:t>
            </a:r>
            <a:r>
              <a:rPr lang="en-US" dirty="0" err="1" smtClean="0"/>
              <a:t>Hapu</a:t>
            </a:r>
            <a:r>
              <a:rPr lang="en-US" dirty="0" smtClean="0"/>
              <a:t>). </a:t>
            </a:r>
            <a:endParaRPr lang="en-US" b="1" i="1" u="sng" dirty="0"/>
          </a:p>
        </p:txBody>
      </p:sp>
      <p:pic>
        <p:nvPicPr>
          <p:cNvPr id="5" name="Content Placeholder 4"/>
          <p:cNvPicPr>
            <a:picLocks noGrp="1" noChangeAspect="1"/>
          </p:cNvPicPr>
          <p:nvPr>
            <p:ph sz="half" idx="2"/>
          </p:nvPr>
        </p:nvPicPr>
        <p:blipFill>
          <a:blip r:embed="rId2"/>
          <a:stretch>
            <a:fillRect/>
          </a:stretch>
        </p:blipFill>
        <p:spPr>
          <a:xfrm>
            <a:off x="6019800" y="596900"/>
            <a:ext cx="6172200" cy="6261100"/>
          </a:xfrm>
          <a:prstGeom prst="rect">
            <a:avLst/>
          </a:prstGeom>
        </p:spPr>
      </p:pic>
    </p:spTree>
    <p:extLst>
      <p:ext uri="{BB962C8B-B14F-4D97-AF65-F5344CB8AC3E}">
        <p14:creationId xmlns:p14="http://schemas.microsoft.com/office/powerpoint/2010/main" val="80538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dirty="0" smtClean="0"/>
              <a:t>                    </a:t>
            </a:r>
            <a:r>
              <a:rPr lang="en-US" b="1" i="1" u="sng" dirty="0" smtClean="0">
                <a:solidFill>
                  <a:srgbClr val="FF0000"/>
                </a:solidFill>
                <a:latin typeface="Algerian" panose="04020705040A02060702" pitchFamily="82" charset="0"/>
              </a:rPr>
              <a:t>A Rare Feat Indeed</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571500"/>
            <a:ext cx="6464300" cy="6286500"/>
          </a:xfrm>
          <a:prstGeom prst="rect">
            <a:avLst/>
          </a:prstGeom>
        </p:spPr>
      </p:pic>
      <p:sp>
        <p:nvSpPr>
          <p:cNvPr id="4" name="Content Placeholder 3"/>
          <p:cNvSpPr>
            <a:spLocks noGrp="1"/>
          </p:cNvSpPr>
          <p:nvPr>
            <p:ph sz="half" idx="2"/>
          </p:nvPr>
        </p:nvSpPr>
        <p:spPr>
          <a:xfrm>
            <a:off x="6172200" y="571500"/>
            <a:ext cx="6019800" cy="6286500"/>
          </a:xfrm>
        </p:spPr>
        <p:txBody>
          <a:bodyPr>
            <a:normAutofit/>
          </a:bodyPr>
          <a:lstStyle/>
          <a:p>
            <a:r>
              <a:rPr lang="en-US" sz="3200" dirty="0" smtClean="0"/>
              <a:t>Imhotep was not born into royalty.  He was a commoner, born of humble birth.  To rise up to second in command of one of the greatest nations at that time, is stunning.  Royalty was something people were born into, not something that you rose up to attain.  Imhotep was truly brilliant and maybe he came to occupy the position at some extraordinary moment in Egyptian history!</a:t>
            </a:r>
            <a:endParaRPr lang="en-US" sz="3200" dirty="0"/>
          </a:p>
        </p:txBody>
      </p:sp>
    </p:spTree>
    <p:extLst>
      <p:ext uri="{BB962C8B-B14F-4D97-AF65-F5344CB8AC3E}">
        <p14:creationId xmlns:p14="http://schemas.microsoft.com/office/powerpoint/2010/main" val="1360983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2453</Words>
  <Application>Microsoft Office PowerPoint</Application>
  <PresentationFormat>Widescreen</PresentationFormat>
  <Paragraphs>45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Algerian</vt:lpstr>
      <vt:lpstr>Arial</vt:lpstr>
      <vt:lpstr>Calibri</vt:lpstr>
      <vt:lpstr>Calibri Light</vt:lpstr>
      <vt:lpstr>Office Theme</vt:lpstr>
      <vt:lpstr>Imhotep:  Jacob’s Boy</vt:lpstr>
      <vt:lpstr>             Have You Ever Wondered?</vt:lpstr>
      <vt:lpstr>         Saqqara in Memphis  Outside Cairo</vt:lpstr>
      <vt:lpstr>                             Brilliance</vt:lpstr>
      <vt:lpstr>                                 Saqqara</vt:lpstr>
      <vt:lpstr>              Supervisor of the whole land</vt:lpstr>
      <vt:lpstr>                                   Impressive</vt:lpstr>
      <vt:lpstr>                  Commoner by Birth</vt:lpstr>
      <vt:lpstr>                    A Rare Feat Indeed</vt:lpstr>
      <vt:lpstr>                    Doctor of Medicine</vt:lpstr>
      <vt:lpstr>PowerPoint Presentation</vt:lpstr>
      <vt:lpstr>                             Conclusion</vt:lpstr>
      <vt:lpstr>          Saved Egypt From a 7 year Famine</vt:lpstr>
      <vt:lpstr>                          Ancient Inscription</vt:lpstr>
      <vt:lpstr>                       Imhotep Did What?</vt:lpstr>
      <vt:lpstr>                         His Secret of Success</vt:lpstr>
      <vt:lpstr>                          Never Alone!</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Imhotep:  Jacob’s Boy</dc:title>
  <dc:creator>All Public</dc:creator>
  <cp:lastModifiedBy>All Public</cp:lastModifiedBy>
  <cp:revision>18</cp:revision>
  <dcterms:created xsi:type="dcterms:W3CDTF">2017-12-13T19:34:57Z</dcterms:created>
  <dcterms:modified xsi:type="dcterms:W3CDTF">2019-09-04T21:09:15Z</dcterms:modified>
</cp:coreProperties>
</file>