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71" r:id="rId4"/>
    <p:sldId id="272" r:id="rId5"/>
    <p:sldId id="273" r:id="rId6"/>
    <p:sldId id="270" r:id="rId7"/>
    <p:sldId id="274" r:id="rId8"/>
    <p:sldId id="275" r:id="rId9"/>
    <p:sldId id="276" r:id="rId10"/>
    <p:sldId id="277" r:id="rId11"/>
    <p:sldId id="278" r:id="rId12"/>
    <p:sldId id="279" r:id="rId13"/>
    <p:sldId id="280" r:id="rId14"/>
    <p:sldId id="281" r:id="rId15"/>
    <p:sldId id="282" r:id="rId16"/>
    <p:sldId id="269" r:id="rId17"/>
    <p:sldId id="283" r:id="rId18"/>
    <p:sldId id="284" r:id="rId19"/>
    <p:sldId id="285" r:id="rId20"/>
    <p:sldId id="286" r:id="rId21"/>
    <p:sldId id="287" r:id="rId22"/>
    <p:sldId id="288" r:id="rId23"/>
    <p:sldId id="2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7" d="100"/>
          <a:sy n="67"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8/29/2023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8/29/2023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15</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68A2-54BE-A256-0F65-64E3F63F5050}"/>
              </a:ext>
            </a:extLst>
          </p:cNvPr>
          <p:cNvSpPr>
            <a:spLocks noGrp="1"/>
          </p:cNvSpPr>
          <p:nvPr>
            <p:ph type="title"/>
          </p:nvPr>
        </p:nvSpPr>
        <p:spPr>
          <a:xfrm>
            <a:off x="838200" y="-160655"/>
            <a:ext cx="10515600" cy="1325563"/>
          </a:xfrm>
        </p:spPr>
        <p:txBody>
          <a:bodyPr/>
          <a:lstStyle/>
          <a:p>
            <a:r>
              <a:rPr lang="en-US" dirty="0">
                <a:solidFill>
                  <a:srgbClr val="00B050"/>
                </a:solidFill>
              </a:rPr>
              <a:t>“God’s Mouthpiece” led by the Devil?</a:t>
            </a:r>
          </a:p>
        </p:txBody>
      </p:sp>
      <p:sp>
        <p:nvSpPr>
          <p:cNvPr id="4" name="TextBox 3">
            <a:extLst>
              <a:ext uri="{FF2B5EF4-FFF2-40B4-BE49-F238E27FC236}">
                <a16:creationId xmlns:a16="http://schemas.microsoft.com/office/drawing/2014/main" id="{E71C0A93-C7FB-D231-5E29-8344A6344F46}"/>
              </a:ext>
            </a:extLst>
          </p:cNvPr>
          <p:cNvSpPr txBox="1"/>
          <p:nvPr/>
        </p:nvSpPr>
        <p:spPr>
          <a:xfrm>
            <a:off x="4629151" y="764858"/>
            <a:ext cx="7562850" cy="5878532"/>
          </a:xfrm>
          <a:prstGeom prst="rect">
            <a:avLst/>
          </a:prstGeom>
          <a:noFill/>
        </p:spPr>
        <p:txBody>
          <a:bodyPr wrap="square">
            <a:spAutoFit/>
          </a:bodyPr>
          <a:lstStyle/>
          <a:p>
            <a:r>
              <a:rPr lang="en-US" sz="2800" dirty="0"/>
              <a:t>"</a:t>
            </a:r>
            <a:r>
              <a:rPr lang="en-US" sz="2800" b="1" u="sng" dirty="0"/>
              <a:t>Then Satan put his knowledge into dead stone, which may be called Satan's Bible, not Gods stone witness</a:t>
            </a:r>
            <a:r>
              <a:rPr lang="en-US" sz="2800" dirty="0"/>
              <a:t>…" (WT, 11/15/1928 p.344)</a:t>
            </a:r>
          </a:p>
          <a:p>
            <a:endParaRPr lang="en-US" sz="2800" dirty="0"/>
          </a:p>
          <a:p>
            <a:r>
              <a:rPr lang="en-US" sz="2800" dirty="0"/>
              <a:t>"</a:t>
            </a:r>
            <a:r>
              <a:rPr lang="en-US" sz="2800" b="1" u="sng" dirty="0"/>
              <a:t>It is more reasonable to conclude that the great pyramid of </a:t>
            </a:r>
            <a:r>
              <a:rPr lang="en-US" sz="2800" b="1" u="sng" dirty="0" err="1"/>
              <a:t>gizeh</a:t>
            </a:r>
            <a:r>
              <a:rPr lang="en-US" sz="2800" b="1" u="sng" dirty="0"/>
              <a:t>, as well as the other pyramids thereabout, also the sphinx, were built by the rulers of Egypt and under the direction of Satan the devil</a:t>
            </a:r>
            <a:r>
              <a:rPr lang="en-US" sz="2800" dirty="0"/>
              <a:t>." (WT, 11/15/1928 p.344)</a:t>
            </a:r>
          </a:p>
          <a:p>
            <a:endParaRPr lang="en-US" sz="2800" dirty="0"/>
          </a:p>
          <a:p>
            <a:r>
              <a:rPr lang="en-US" sz="3200" b="1" dirty="0"/>
              <a:t>The Watchtower: led to error, contradicted itself, produced and insisted on false predictions, contradicts the Bible</a:t>
            </a:r>
          </a:p>
        </p:txBody>
      </p:sp>
      <p:pic>
        <p:nvPicPr>
          <p:cNvPr id="5" name="Picture 4">
            <a:extLst>
              <a:ext uri="{FF2B5EF4-FFF2-40B4-BE49-F238E27FC236}">
                <a16:creationId xmlns:a16="http://schemas.microsoft.com/office/drawing/2014/main" id="{4EAB3B2F-6721-EE49-B6B0-47F6454AB6E2}"/>
              </a:ext>
            </a:extLst>
          </p:cNvPr>
          <p:cNvPicPr>
            <a:picLocks noChangeAspect="1"/>
          </p:cNvPicPr>
          <p:nvPr/>
        </p:nvPicPr>
        <p:blipFill rotWithShape="1">
          <a:blip r:embed="rId2"/>
          <a:srcRect l="6121" r="17215"/>
          <a:stretch/>
        </p:blipFill>
        <p:spPr>
          <a:xfrm>
            <a:off x="240029" y="967643"/>
            <a:ext cx="4178019" cy="5387437"/>
          </a:xfrm>
          <a:prstGeom prst="rect">
            <a:avLst/>
          </a:prstGeom>
        </p:spPr>
      </p:pic>
    </p:spTree>
    <p:extLst>
      <p:ext uri="{BB962C8B-B14F-4D97-AF65-F5344CB8AC3E}">
        <p14:creationId xmlns:p14="http://schemas.microsoft.com/office/powerpoint/2010/main" val="40877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1976-1FF7-6CA3-091A-BED5C56FA49B}"/>
              </a:ext>
            </a:extLst>
          </p:cNvPr>
          <p:cNvSpPr>
            <a:spLocks noGrp="1"/>
          </p:cNvSpPr>
          <p:nvPr>
            <p:ph type="title"/>
          </p:nvPr>
        </p:nvSpPr>
        <p:spPr>
          <a:xfrm>
            <a:off x="838200" y="0"/>
            <a:ext cx="10515600" cy="1325563"/>
          </a:xfrm>
        </p:spPr>
        <p:txBody>
          <a:bodyPr/>
          <a:lstStyle/>
          <a:p>
            <a:r>
              <a:rPr lang="en-US" dirty="0"/>
              <a:t>Exhibit 2: Time-setting</a:t>
            </a:r>
          </a:p>
        </p:txBody>
      </p:sp>
      <p:sp>
        <p:nvSpPr>
          <p:cNvPr id="4" name="TextBox 3">
            <a:extLst>
              <a:ext uri="{FF2B5EF4-FFF2-40B4-BE49-F238E27FC236}">
                <a16:creationId xmlns:a16="http://schemas.microsoft.com/office/drawing/2014/main" id="{4D61B047-B95C-E0CE-1C98-4888FE3D7C24}"/>
              </a:ext>
            </a:extLst>
          </p:cNvPr>
          <p:cNvSpPr txBox="1"/>
          <p:nvPr/>
        </p:nvSpPr>
        <p:spPr>
          <a:xfrm>
            <a:off x="339090" y="1228397"/>
            <a:ext cx="11852910" cy="4401205"/>
          </a:xfrm>
          <a:prstGeom prst="rect">
            <a:avLst/>
          </a:prstGeom>
          <a:noFill/>
        </p:spPr>
        <p:txBody>
          <a:bodyPr wrap="square" rtlCol="0">
            <a:spAutoFit/>
          </a:bodyPr>
          <a:lstStyle/>
          <a:p>
            <a:r>
              <a:rPr lang="en-US" sz="2800" dirty="0"/>
              <a:t>“</a:t>
            </a:r>
            <a:r>
              <a:rPr lang="en-US" sz="2800" b="1" u="sng" dirty="0"/>
              <a:t>Studying God’s Word, we have measured the 2520 years, the seven symbolic times, from that year 606 BC and have found that it reached down to October, 1914, as nearly as we were able to reckon. We did not say positively that this would be the year</a:t>
            </a:r>
            <a:r>
              <a:rPr lang="en-US" sz="2800" dirty="0"/>
              <a:t>.”–WT 11/01/1914</a:t>
            </a:r>
          </a:p>
          <a:p>
            <a:endParaRPr lang="en-US" sz="2800" dirty="0"/>
          </a:p>
          <a:p>
            <a:r>
              <a:rPr lang="en-US" sz="2800" dirty="0"/>
              <a:t>“the setting up of the Kingdom of God has already begun, that is pointed out in prophecy as due to begin the exercise of power in AD 1878, and that the ‘battle of the great day of God Almighty’ (Rev. 16:14), </a:t>
            </a:r>
            <a:r>
              <a:rPr lang="en-US" sz="2800" b="1" u="sng" dirty="0"/>
              <a:t>which will end in AD 1914 with the complete overthrow of earth’s present rulership, is already commenced</a:t>
            </a:r>
            <a:r>
              <a:rPr lang="en-US" sz="2800" dirty="0"/>
              <a:t>”—The Time is at Hand 1905 ed., p. 101</a:t>
            </a:r>
          </a:p>
        </p:txBody>
      </p:sp>
    </p:spTree>
    <p:extLst>
      <p:ext uri="{BB962C8B-B14F-4D97-AF65-F5344CB8AC3E}">
        <p14:creationId xmlns:p14="http://schemas.microsoft.com/office/powerpoint/2010/main" val="6078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D0CB-E8E9-6B73-724B-59A058BAEB35}"/>
              </a:ext>
            </a:extLst>
          </p:cNvPr>
          <p:cNvSpPr>
            <a:spLocks noGrp="1"/>
          </p:cNvSpPr>
          <p:nvPr>
            <p:ph type="title"/>
          </p:nvPr>
        </p:nvSpPr>
        <p:spPr>
          <a:xfrm>
            <a:off x="735330" y="-160655"/>
            <a:ext cx="10515600" cy="1325563"/>
          </a:xfrm>
        </p:spPr>
        <p:txBody>
          <a:bodyPr/>
          <a:lstStyle/>
          <a:p>
            <a:r>
              <a:rPr lang="en-US" dirty="0">
                <a:solidFill>
                  <a:srgbClr val="00B050"/>
                </a:solidFill>
                <a:effectLst>
                  <a:outerShdw blurRad="38100" dist="38100" dir="2700000" algn="tl">
                    <a:srgbClr val="000000">
                      <a:alpha val="43137"/>
                    </a:srgbClr>
                  </a:outerShdw>
                </a:effectLst>
              </a:rPr>
              <a:t>Time-setting Continued…</a:t>
            </a:r>
          </a:p>
        </p:txBody>
      </p:sp>
      <p:sp>
        <p:nvSpPr>
          <p:cNvPr id="3" name="TextBox 2">
            <a:extLst>
              <a:ext uri="{FF2B5EF4-FFF2-40B4-BE49-F238E27FC236}">
                <a16:creationId xmlns:a16="http://schemas.microsoft.com/office/drawing/2014/main" id="{2BB37614-8B89-2FBC-31D8-AA44B301B20B}"/>
              </a:ext>
            </a:extLst>
          </p:cNvPr>
          <p:cNvSpPr txBox="1"/>
          <p:nvPr/>
        </p:nvSpPr>
        <p:spPr>
          <a:xfrm>
            <a:off x="0" y="891540"/>
            <a:ext cx="7418070" cy="5262979"/>
          </a:xfrm>
          <a:prstGeom prst="rect">
            <a:avLst/>
          </a:prstGeom>
          <a:noFill/>
        </p:spPr>
        <p:txBody>
          <a:bodyPr wrap="square" rtlCol="0">
            <a:spAutoFit/>
          </a:bodyPr>
          <a:lstStyle/>
          <a:p>
            <a:r>
              <a:rPr lang="en-US" sz="2800" dirty="0"/>
              <a:t>Thus far, we have already seen repeatedly the dates for the “end of the world” set to be 1910, 1914, 1915, 1918. Did this habit of making time-setting errors continue in the </a:t>
            </a:r>
            <a:r>
              <a:rPr lang="en-US" sz="2800" dirty="0" err="1"/>
              <a:t>afterwords</a:t>
            </a:r>
            <a:r>
              <a:rPr lang="en-US" sz="2800" dirty="0"/>
              <a:t>?</a:t>
            </a:r>
          </a:p>
          <a:p>
            <a:endParaRPr lang="en-US" sz="2800" dirty="0"/>
          </a:p>
          <a:p>
            <a:r>
              <a:rPr lang="en-US" sz="2800" dirty="0"/>
              <a:t>“Volume Seven [The Finished Mystery] is precious beyond any dollar value—I would be glad if the payment were a thousand times more, I’ve only had time to taste a little of this ‘meat in due season’ and oh! It’s so good. Oh, how good God is! His ways are past understanding”—WT 12/01/1917</a:t>
            </a:r>
          </a:p>
        </p:txBody>
      </p:sp>
      <p:pic>
        <p:nvPicPr>
          <p:cNvPr id="4" name="Picture 3">
            <a:extLst>
              <a:ext uri="{FF2B5EF4-FFF2-40B4-BE49-F238E27FC236}">
                <a16:creationId xmlns:a16="http://schemas.microsoft.com/office/drawing/2014/main" id="{919B9995-5A89-5F7B-B698-5F7E7FEB3123}"/>
              </a:ext>
            </a:extLst>
          </p:cNvPr>
          <p:cNvPicPr>
            <a:picLocks noChangeAspect="1"/>
          </p:cNvPicPr>
          <p:nvPr/>
        </p:nvPicPr>
        <p:blipFill>
          <a:blip r:embed="rId2"/>
          <a:stretch>
            <a:fillRect/>
          </a:stretch>
        </p:blipFill>
        <p:spPr>
          <a:xfrm>
            <a:off x="7796212" y="613409"/>
            <a:ext cx="3816668" cy="5908155"/>
          </a:xfrm>
          <a:prstGeom prst="rect">
            <a:avLst/>
          </a:prstGeom>
        </p:spPr>
      </p:pic>
    </p:spTree>
    <p:extLst>
      <p:ext uri="{BB962C8B-B14F-4D97-AF65-F5344CB8AC3E}">
        <p14:creationId xmlns:p14="http://schemas.microsoft.com/office/powerpoint/2010/main" val="79700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D1F8-F397-A294-EFD4-9C61297B8D56}"/>
              </a:ext>
            </a:extLst>
          </p:cNvPr>
          <p:cNvSpPr>
            <a:spLocks noGrp="1"/>
          </p:cNvSpPr>
          <p:nvPr>
            <p:ph type="title"/>
          </p:nvPr>
        </p:nvSpPr>
        <p:spPr>
          <a:xfrm>
            <a:off x="838200" y="-229235"/>
            <a:ext cx="10515600" cy="1325563"/>
          </a:xfrm>
        </p:spPr>
        <p:txBody>
          <a:bodyPr/>
          <a:lstStyle/>
          <a:p>
            <a:r>
              <a:rPr lang="en-US" b="1" u="sng" dirty="0">
                <a:effectLst>
                  <a:outerShdw blurRad="38100" dist="38100" dir="2700000" algn="tl">
                    <a:srgbClr val="000000">
                      <a:alpha val="43137"/>
                    </a:srgbClr>
                  </a:outerShdw>
                </a:effectLst>
              </a:rPr>
              <a:t>1920, 1921???</a:t>
            </a:r>
          </a:p>
        </p:txBody>
      </p:sp>
      <p:sp>
        <p:nvSpPr>
          <p:cNvPr id="3" name="TextBox 2">
            <a:extLst>
              <a:ext uri="{FF2B5EF4-FFF2-40B4-BE49-F238E27FC236}">
                <a16:creationId xmlns:a16="http://schemas.microsoft.com/office/drawing/2014/main" id="{F62837CB-3C5F-B4CA-853C-29D4308EE6ED}"/>
              </a:ext>
            </a:extLst>
          </p:cNvPr>
          <p:cNvSpPr txBox="1"/>
          <p:nvPr/>
        </p:nvSpPr>
        <p:spPr>
          <a:xfrm>
            <a:off x="354330" y="982980"/>
            <a:ext cx="5741670" cy="5509200"/>
          </a:xfrm>
          <a:prstGeom prst="rect">
            <a:avLst/>
          </a:prstGeom>
          <a:noFill/>
        </p:spPr>
        <p:txBody>
          <a:bodyPr wrap="square" rtlCol="0">
            <a:spAutoFit/>
          </a:bodyPr>
          <a:lstStyle/>
          <a:p>
            <a:r>
              <a:rPr lang="en-US" sz="3200" dirty="0"/>
              <a:t>“16:20. And every island fled away.—</a:t>
            </a:r>
            <a:r>
              <a:rPr lang="en-US" sz="3200" b="1" u="sng" dirty="0"/>
              <a:t>Even the republics will disappear in the fall of 1920</a:t>
            </a:r>
            <a:r>
              <a:rPr lang="en-US" sz="3200" dirty="0"/>
              <a:t>”—The Finished Mystery, 1918 ed., p. 258 (an earlier edition of the same year insisted that “the spring of 1918” would be the “glorification of the little Flock” ending with the close of the Gentile times in 1921—The Finished Mystery, 1918 ed., p. 83</a:t>
            </a:r>
          </a:p>
        </p:txBody>
      </p:sp>
      <p:pic>
        <p:nvPicPr>
          <p:cNvPr id="4" name="Picture 3">
            <a:extLst>
              <a:ext uri="{FF2B5EF4-FFF2-40B4-BE49-F238E27FC236}">
                <a16:creationId xmlns:a16="http://schemas.microsoft.com/office/drawing/2014/main" id="{69E52C11-D017-0C67-6269-BEF45A083FA5}"/>
              </a:ext>
            </a:extLst>
          </p:cNvPr>
          <p:cNvPicPr>
            <a:picLocks noChangeAspect="1"/>
          </p:cNvPicPr>
          <p:nvPr/>
        </p:nvPicPr>
        <p:blipFill>
          <a:blip r:embed="rId2"/>
          <a:stretch>
            <a:fillRect/>
          </a:stretch>
        </p:blipFill>
        <p:spPr>
          <a:xfrm>
            <a:off x="6251574" y="1279366"/>
            <a:ext cx="5586096" cy="3969068"/>
          </a:xfrm>
          <a:prstGeom prst="rect">
            <a:avLst/>
          </a:prstGeom>
        </p:spPr>
      </p:pic>
    </p:spTree>
    <p:extLst>
      <p:ext uri="{BB962C8B-B14F-4D97-AF65-F5344CB8AC3E}">
        <p14:creationId xmlns:p14="http://schemas.microsoft.com/office/powerpoint/2010/main" val="18105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0E93-C1EC-54B3-2D09-3E923C31E467}"/>
              </a:ext>
            </a:extLst>
          </p:cNvPr>
          <p:cNvSpPr>
            <a:spLocks noGrp="1"/>
          </p:cNvSpPr>
          <p:nvPr>
            <p:ph type="title"/>
          </p:nvPr>
        </p:nvSpPr>
        <p:spPr>
          <a:xfrm>
            <a:off x="735330" y="-229235"/>
            <a:ext cx="10515600" cy="1325563"/>
          </a:xfrm>
        </p:spPr>
        <p:txBody>
          <a:bodyPr/>
          <a:lstStyle/>
          <a:p>
            <a:r>
              <a:rPr lang="en-US" b="1" dirty="0">
                <a:solidFill>
                  <a:srgbClr val="00B0F0"/>
                </a:solidFill>
                <a:effectLst>
                  <a:outerShdw blurRad="38100" dist="38100" dir="2700000" algn="tl">
                    <a:srgbClr val="000000">
                      <a:alpha val="43137"/>
                    </a:srgbClr>
                  </a:outerShdw>
                </a:effectLst>
              </a:rPr>
              <a:t>Doesn’t Stop There!</a:t>
            </a:r>
          </a:p>
        </p:txBody>
      </p:sp>
      <p:sp>
        <p:nvSpPr>
          <p:cNvPr id="3" name="TextBox 2">
            <a:extLst>
              <a:ext uri="{FF2B5EF4-FFF2-40B4-BE49-F238E27FC236}">
                <a16:creationId xmlns:a16="http://schemas.microsoft.com/office/drawing/2014/main" id="{4F218C5C-152A-C850-3098-7A20B74B142E}"/>
              </a:ext>
            </a:extLst>
          </p:cNvPr>
          <p:cNvSpPr txBox="1"/>
          <p:nvPr/>
        </p:nvSpPr>
        <p:spPr>
          <a:xfrm>
            <a:off x="148590" y="697230"/>
            <a:ext cx="7200900" cy="5693866"/>
          </a:xfrm>
          <a:prstGeom prst="rect">
            <a:avLst/>
          </a:prstGeom>
          <a:noFill/>
        </p:spPr>
        <p:txBody>
          <a:bodyPr wrap="square" rtlCol="0">
            <a:spAutoFit/>
          </a:bodyPr>
          <a:lstStyle/>
          <a:p>
            <a:r>
              <a:rPr lang="en-US" sz="2800" dirty="0"/>
              <a:t>“</a:t>
            </a:r>
            <a:r>
              <a:rPr lang="en-US" sz="2800" b="1" u="sng" dirty="0"/>
              <a:t>Also, in the year 1918, when God destroys the churches wholesale and the church members by millions</a:t>
            </a:r>
            <a:r>
              <a:rPr lang="en-US" sz="2800" dirty="0"/>
              <a:t>, it shall be that any that escape shall come to the works of Pastor Russell to learn the meaning of the downfall of ‘Christianity’.”—The Finished Mystery, 1918 ed., p. 699</a:t>
            </a:r>
          </a:p>
          <a:p>
            <a:endParaRPr lang="en-US" sz="2800" dirty="0"/>
          </a:p>
          <a:p>
            <a:r>
              <a:rPr lang="en-US" sz="2800" dirty="0"/>
              <a:t>Joseph Rutherford tried his hand at time-setting as well, claiming that the patriarchs would resurrect in 1925 (see “The Way to Salvation”, p. 224, which led to the building of “Beth </a:t>
            </a:r>
            <a:r>
              <a:rPr lang="en-US" sz="2800" dirty="0" err="1"/>
              <a:t>Sarim</a:t>
            </a:r>
            <a:r>
              <a:rPr lang="en-US" sz="2800" dirty="0"/>
              <a:t>” for soon arrival of the prophets, he also changed the “high-calling” of 1881 to 1935)</a:t>
            </a:r>
          </a:p>
        </p:txBody>
      </p:sp>
      <p:pic>
        <p:nvPicPr>
          <p:cNvPr id="4" name="Picture 3">
            <a:extLst>
              <a:ext uri="{FF2B5EF4-FFF2-40B4-BE49-F238E27FC236}">
                <a16:creationId xmlns:a16="http://schemas.microsoft.com/office/drawing/2014/main" id="{F08A21E3-58A1-AF34-DB0C-FF4263487086}"/>
              </a:ext>
            </a:extLst>
          </p:cNvPr>
          <p:cNvPicPr>
            <a:picLocks noChangeAspect="1"/>
          </p:cNvPicPr>
          <p:nvPr/>
        </p:nvPicPr>
        <p:blipFill rotWithShape="1">
          <a:blip r:embed="rId2"/>
          <a:srcRect r="23757"/>
          <a:stretch/>
        </p:blipFill>
        <p:spPr>
          <a:xfrm>
            <a:off x="7624612" y="1517333"/>
            <a:ext cx="4274017" cy="3694748"/>
          </a:xfrm>
          <a:prstGeom prst="rect">
            <a:avLst/>
          </a:prstGeom>
        </p:spPr>
      </p:pic>
    </p:spTree>
    <p:extLst>
      <p:ext uri="{BB962C8B-B14F-4D97-AF65-F5344CB8AC3E}">
        <p14:creationId xmlns:p14="http://schemas.microsoft.com/office/powerpoint/2010/main" val="4431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A832-167C-33B4-DDBC-C231FEC79429}"/>
              </a:ext>
            </a:extLst>
          </p:cNvPr>
          <p:cNvSpPr>
            <a:spLocks noGrp="1"/>
          </p:cNvSpPr>
          <p:nvPr>
            <p:ph type="title"/>
          </p:nvPr>
        </p:nvSpPr>
        <p:spPr>
          <a:xfrm>
            <a:off x="1043940" y="-229235"/>
            <a:ext cx="10515600" cy="1325563"/>
          </a:xfrm>
        </p:spPr>
        <p:txBody>
          <a:bodyPr/>
          <a:lstStyle/>
          <a:p>
            <a:r>
              <a:rPr lang="en-US" b="1" i="1" u="sng" dirty="0">
                <a:solidFill>
                  <a:srgbClr val="FFC000"/>
                </a:solidFill>
                <a:effectLst>
                  <a:outerShdw blurRad="38100" dist="38100" dir="2700000" algn="tl">
                    <a:srgbClr val="000000">
                      <a:alpha val="43137"/>
                    </a:srgbClr>
                  </a:outerShdw>
                </a:effectLst>
              </a:rPr>
              <a:t>Eventually You’ll Get It, Don’t Give Up!</a:t>
            </a:r>
          </a:p>
        </p:txBody>
      </p:sp>
      <p:sp>
        <p:nvSpPr>
          <p:cNvPr id="3" name="TextBox 2">
            <a:extLst>
              <a:ext uri="{FF2B5EF4-FFF2-40B4-BE49-F238E27FC236}">
                <a16:creationId xmlns:a16="http://schemas.microsoft.com/office/drawing/2014/main" id="{608ED62D-F401-DE07-1E69-0D8A0BF1F1A9}"/>
              </a:ext>
            </a:extLst>
          </p:cNvPr>
          <p:cNvSpPr txBox="1"/>
          <p:nvPr/>
        </p:nvSpPr>
        <p:spPr>
          <a:xfrm>
            <a:off x="251460" y="1096328"/>
            <a:ext cx="6549390" cy="4832092"/>
          </a:xfrm>
          <a:prstGeom prst="rect">
            <a:avLst/>
          </a:prstGeom>
          <a:noFill/>
        </p:spPr>
        <p:txBody>
          <a:bodyPr wrap="square" rtlCol="0">
            <a:spAutoFit/>
          </a:bodyPr>
          <a:lstStyle/>
          <a:p>
            <a:r>
              <a:rPr lang="en-US" sz="2800" dirty="0"/>
              <a:t>“Receiving the gift, the marching children clasped it to them, not a toy or plaything for idle pleasure, but the Lord’s provided </a:t>
            </a:r>
            <a:r>
              <a:rPr lang="en-US" sz="2800" b="1" u="sng" dirty="0"/>
              <a:t>instrument for most effective work in the remaining months before Armageddon</a:t>
            </a:r>
            <a:r>
              <a:rPr lang="en-US" sz="2800" dirty="0"/>
              <a:t>”—WT 09/15/1941</a:t>
            </a:r>
          </a:p>
          <a:p>
            <a:endParaRPr lang="en-US" sz="2800" dirty="0"/>
          </a:p>
          <a:p>
            <a:r>
              <a:rPr lang="en-US" sz="2800" dirty="0"/>
              <a:t>Based on this error, Rutherford encouraged his followers not to marry until after Armageddon (see—”Face the Facts”, 1938, p. 50 &amp; “Children”, 1941 p. 366 </a:t>
            </a:r>
          </a:p>
        </p:txBody>
      </p:sp>
      <p:pic>
        <p:nvPicPr>
          <p:cNvPr id="4" name="Picture 3">
            <a:extLst>
              <a:ext uri="{FF2B5EF4-FFF2-40B4-BE49-F238E27FC236}">
                <a16:creationId xmlns:a16="http://schemas.microsoft.com/office/drawing/2014/main" id="{2A0A15F7-124A-F0BF-386C-9BC394E1DFFF}"/>
              </a:ext>
            </a:extLst>
          </p:cNvPr>
          <p:cNvPicPr>
            <a:picLocks noChangeAspect="1"/>
          </p:cNvPicPr>
          <p:nvPr/>
        </p:nvPicPr>
        <p:blipFill>
          <a:blip r:embed="rId2"/>
          <a:stretch>
            <a:fillRect/>
          </a:stretch>
        </p:blipFill>
        <p:spPr>
          <a:xfrm>
            <a:off x="6800850" y="1949612"/>
            <a:ext cx="5270980" cy="3296758"/>
          </a:xfrm>
          <a:prstGeom prst="rect">
            <a:avLst/>
          </a:prstGeom>
        </p:spPr>
      </p:pic>
    </p:spTree>
    <p:extLst>
      <p:ext uri="{BB962C8B-B14F-4D97-AF65-F5344CB8AC3E}">
        <p14:creationId xmlns:p14="http://schemas.microsoft.com/office/powerpoint/2010/main" val="7056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a:xfrm>
            <a:off x="563880" y="-257769"/>
            <a:ext cx="10515600" cy="1325563"/>
          </a:xfrm>
        </p:spPr>
        <p:txBody>
          <a:bodyPr/>
          <a:lstStyle/>
          <a:p>
            <a:r>
              <a:rPr lang="en-US" b="1" u="sng" dirty="0">
                <a:solidFill>
                  <a:srgbClr val="7030A0"/>
                </a:solidFill>
                <a:effectLst>
                  <a:outerShdw blurRad="38100" dist="38100" dir="2700000" algn="tl">
                    <a:srgbClr val="000000">
                      <a:alpha val="43137"/>
                    </a:srgbClr>
                  </a:outerShdw>
                </a:effectLst>
              </a:rPr>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5821680" y="1067794"/>
            <a:ext cx="6097554" cy="5262979"/>
          </a:xfrm>
          <a:prstGeom prst="rect">
            <a:avLst/>
          </a:prstGeom>
          <a:noFill/>
        </p:spPr>
        <p:txBody>
          <a:bodyPr wrap="square">
            <a:spAutoFit/>
          </a:bodyPr>
          <a:lstStyle/>
          <a:p>
            <a:r>
              <a:rPr lang="en-US" sz="2800" dirty="0"/>
              <a:t>“</a:t>
            </a:r>
            <a:r>
              <a:rPr lang="en-US" sz="2800" b="1" u="sng" dirty="0"/>
              <a:t>Does this mean that the above evidence positively points to 1975 as the complete end of this system of things?</a:t>
            </a:r>
            <a:r>
              <a:rPr lang="en-US" sz="2800" dirty="0"/>
              <a:t> Since the Bible does not specifically state this, no man can say... </a:t>
            </a:r>
            <a:r>
              <a:rPr lang="en-US" sz="2800" b="1" u="sng" dirty="0"/>
              <a:t>If the 1970s should see intervention by Jehovah God to bring an end to a corrupt world drifting toward ultimate disintegration, that should surely not surprise us.”</a:t>
            </a:r>
            <a:r>
              <a:rPr lang="en-US" sz="2800" dirty="0"/>
              <a:t>—"What will the 1970's Bring?". Awake!. Watch Tower Society. October 8, 1968. p. 14. </a:t>
            </a:r>
          </a:p>
        </p:txBody>
      </p:sp>
      <p:pic>
        <p:nvPicPr>
          <p:cNvPr id="3" name="Picture 2">
            <a:extLst>
              <a:ext uri="{FF2B5EF4-FFF2-40B4-BE49-F238E27FC236}">
                <a16:creationId xmlns:a16="http://schemas.microsoft.com/office/drawing/2014/main" id="{013F5029-F6F9-C2E9-F3E0-20B8024AF732}"/>
              </a:ext>
            </a:extLst>
          </p:cNvPr>
          <p:cNvPicPr>
            <a:picLocks noChangeAspect="1"/>
          </p:cNvPicPr>
          <p:nvPr/>
        </p:nvPicPr>
        <p:blipFill>
          <a:blip r:embed="rId2"/>
          <a:stretch>
            <a:fillRect/>
          </a:stretch>
        </p:blipFill>
        <p:spPr>
          <a:xfrm>
            <a:off x="257526" y="1067794"/>
            <a:ext cx="5350442" cy="4875806"/>
          </a:xfrm>
          <a:prstGeom prst="rect">
            <a:avLst/>
          </a:prstGeom>
        </p:spPr>
      </p:pic>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6B13-F2D7-AF96-6E04-149EE99A2E3B}"/>
              </a:ext>
            </a:extLst>
          </p:cNvPr>
          <p:cNvSpPr>
            <a:spLocks noGrp="1"/>
          </p:cNvSpPr>
          <p:nvPr>
            <p:ph type="title"/>
          </p:nvPr>
        </p:nvSpPr>
        <p:spPr>
          <a:xfrm>
            <a:off x="838200" y="-28638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Give it all to the Church!</a:t>
            </a:r>
          </a:p>
        </p:txBody>
      </p:sp>
      <p:sp>
        <p:nvSpPr>
          <p:cNvPr id="3" name="TextBox 2">
            <a:extLst>
              <a:ext uri="{FF2B5EF4-FFF2-40B4-BE49-F238E27FC236}">
                <a16:creationId xmlns:a16="http://schemas.microsoft.com/office/drawing/2014/main" id="{CE9A29CC-4E5C-AD3A-4ADE-F077660B06B4}"/>
              </a:ext>
            </a:extLst>
          </p:cNvPr>
          <p:cNvSpPr txBox="1"/>
          <p:nvPr/>
        </p:nvSpPr>
        <p:spPr>
          <a:xfrm>
            <a:off x="276419" y="704849"/>
            <a:ext cx="7409107" cy="3108543"/>
          </a:xfrm>
          <a:prstGeom prst="rect">
            <a:avLst/>
          </a:prstGeom>
          <a:noFill/>
        </p:spPr>
        <p:txBody>
          <a:bodyPr wrap="square">
            <a:spAutoFit/>
          </a:bodyPr>
          <a:lstStyle/>
          <a:p>
            <a:r>
              <a:rPr lang="en-US" sz="2800" dirty="0"/>
              <a:t>“</a:t>
            </a:r>
            <a:r>
              <a:rPr lang="en-US" sz="2800" b="1" u="sng" dirty="0"/>
              <a:t>Reports are heard of brothers selling their homes and property and planning to finish out the rest of their days in this old system in the pioneer service. Certainly, this is a fine way to spend the short time remaining before the wicked world's end</a:t>
            </a:r>
            <a:r>
              <a:rPr lang="en-US" sz="2800" dirty="0"/>
              <a:t>”—"How Are You Using Your Life?". Our Kingdom Ministry. May 1, 1974. p. 63. </a:t>
            </a:r>
          </a:p>
        </p:txBody>
      </p:sp>
      <p:pic>
        <p:nvPicPr>
          <p:cNvPr id="5" name="Picture 4">
            <a:extLst>
              <a:ext uri="{FF2B5EF4-FFF2-40B4-BE49-F238E27FC236}">
                <a16:creationId xmlns:a16="http://schemas.microsoft.com/office/drawing/2014/main" id="{76A2D1DD-AE8B-A045-76D1-2C0C29B0EBA2}"/>
              </a:ext>
            </a:extLst>
          </p:cNvPr>
          <p:cNvPicPr>
            <a:picLocks noChangeAspect="1"/>
          </p:cNvPicPr>
          <p:nvPr/>
        </p:nvPicPr>
        <p:blipFill>
          <a:blip r:embed="rId2"/>
          <a:stretch>
            <a:fillRect/>
          </a:stretch>
        </p:blipFill>
        <p:spPr>
          <a:xfrm>
            <a:off x="7685527" y="704849"/>
            <a:ext cx="4230053" cy="5698517"/>
          </a:xfrm>
          <a:prstGeom prst="rect">
            <a:avLst/>
          </a:prstGeom>
        </p:spPr>
      </p:pic>
      <p:pic>
        <p:nvPicPr>
          <p:cNvPr id="6" name="Picture 5">
            <a:extLst>
              <a:ext uri="{FF2B5EF4-FFF2-40B4-BE49-F238E27FC236}">
                <a16:creationId xmlns:a16="http://schemas.microsoft.com/office/drawing/2014/main" id="{1D8718BF-D644-B469-AE22-68539E29A998}"/>
              </a:ext>
            </a:extLst>
          </p:cNvPr>
          <p:cNvPicPr>
            <a:picLocks noChangeAspect="1"/>
          </p:cNvPicPr>
          <p:nvPr/>
        </p:nvPicPr>
        <p:blipFill>
          <a:blip r:embed="rId3"/>
          <a:stretch>
            <a:fillRect/>
          </a:stretch>
        </p:blipFill>
        <p:spPr>
          <a:xfrm>
            <a:off x="113152" y="3813392"/>
            <a:ext cx="5048250" cy="2839641"/>
          </a:xfrm>
          <a:prstGeom prst="rect">
            <a:avLst/>
          </a:prstGeom>
        </p:spPr>
      </p:pic>
      <p:sp>
        <p:nvSpPr>
          <p:cNvPr id="7" name="TextBox 6">
            <a:extLst>
              <a:ext uri="{FF2B5EF4-FFF2-40B4-BE49-F238E27FC236}">
                <a16:creationId xmlns:a16="http://schemas.microsoft.com/office/drawing/2014/main" id="{A83F8C4A-9DE1-71BD-1F2E-A8B14416FFB5}"/>
              </a:ext>
            </a:extLst>
          </p:cNvPr>
          <p:cNvSpPr txBox="1"/>
          <p:nvPr/>
        </p:nvSpPr>
        <p:spPr>
          <a:xfrm>
            <a:off x="5278748" y="4171383"/>
            <a:ext cx="2289431" cy="2123658"/>
          </a:xfrm>
          <a:prstGeom prst="rect">
            <a:avLst/>
          </a:prstGeom>
          <a:noFill/>
        </p:spPr>
        <p:txBody>
          <a:bodyPr wrap="square" rtlCol="0">
            <a:spAutoFit/>
          </a:bodyPr>
          <a:lstStyle/>
          <a:p>
            <a:pPr algn="ctr"/>
            <a:r>
              <a:rPr lang="en-US" sz="4400" b="1" dirty="0">
                <a:solidFill>
                  <a:srgbClr val="FF0000"/>
                </a:solidFill>
              </a:rPr>
              <a:t>“Stay Alive Till 75!”</a:t>
            </a:r>
          </a:p>
        </p:txBody>
      </p:sp>
    </p:spTree>
    <p:extLst>
      <p:ext uri="{BB962C8B-B14F-4D97-AF65-F5344CB8AC3E}">
        <p14:creationId xmlns:p14="http://schemas.microsoft.com/office/powerpoint/2010/main" val="19093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C549-1C04-D9F9-098D-B7CF211D0344}"/>
              </a:ext>
            </a:extLst>
          </p:cNvPr>
          <p:cNvSpPr>
            <a:spLocks noGrp="1"/>
          </p:cNvSpPr>
          <p:nvPr>
            <p:ph type="title"/>
          </p:nvPr>
        </p:nvSpPr>
        <p:spPr>
          <a:xfrm>
            <a:off x="838200" y="-332105"/>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Whoops!</a:t>
            </a:r>
          </a:p>
        </p:txBody>
      </p:sp>
      <p:sp>
        <p:nvSpPr>
          <p:cNvPr id="3" name="TextBox 2">
            <a:extLst>
              <a:ext uri="{FF2B5EF4-FFF2-40B4-BE49-F238E27FC236}">
                <a16:creationId xmlns:a16="http://schemas.microsoft.com/office/drawing/2014/main" id="{F6A2FC8C-99E3-45FD-EB04-05C9DA688A66}"/>
              </a:ext>
            </a:extLst>
          </p:cNvPr>
          <p:cNvSpPr txBox="1"/>
          <p:nvPr/>
        </p:nvSpPr>
        <p:spPr>
          <a:xfrm>
            <a:off x="4469452" y="405645"/>
            <a:ext cx="7768590" cy="6124754"/>
          </a:xfrm>
          <a:prstGeom prst="rect">
            <a:avLst/>
          </a:prstGeom>
          <a:noFill/>
        </p:spPr>
        <p:txBody>
          <a:bodyPr wrap="square">
            <a:spAutoFit/>
          </a:bodyPr>
          <a:lstStyle/>
          <a:p>
            <a:r>
              <a:rPr lang="en-US" sz="2800" dirty="0"/>
              <a:t>“With the appearance of the book Life Everlasting—in Freedom of the Sons of God, ... </a:t>
            </a:r>
            <a:r>
              <a:rPr lang="en-US" sz="2800" b="1" u="sng" dirty="0"/>
              <a:t>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r>
              <a:rPr lang="en-US" sz="2800" dirty="0"/>
              <a:t>.”—"Choosing the Best Way of Life". The Watchtower. March 15, 1980. pp. 17–18.</a:t>
            </a:r>
          </a:p>
        </p:txBody>
      </p:sp>
      <p:pic>
        <p:nvPicPr>
          <p:cNvPr id="4" name="Picture 3">
            <a:extLst>
              <a:ext uri="{FF2B5EF4-FFF2-40B4-BE49-F238E27FC236}">
                <a16:creationId xmlns:a16="http://schemas.microsoft.com/office/drawing/2014/main" id="{645B9788-7D89-BCD7-0705-4ADE68FEEF48}"/>
              </a:ext>
            </a:extLst>
          </p:cNvPr>
          <p:cNvPicPr>
            <a:picLocks noChangeAspect="1"/>
          </p:cNvPicPr>
          <p:nvPr/>
        </p:nvPicPr>
        <p:blipFill>
          <a:blip r:embed="rId2"/>
          <a:stretch>
            <a:fillRect/>
          </a:stretch>
        </p:blipFill>
        <p:spPr>
          <a:xfrm>
            <a:off x="129540" y="93166"/>
            <a:ext cx="4339912" cy="3095804"/>
          </a:xfrm>
          <a:prstGeom prst="rect">
            <a:avLst/>
          </a:prstGeom>
        </p:spPr>
      </p:pic>
      <p:sp>
        <p:nvSpPr>
          <p:cNvPr id="5" name="TextBox 4">
            <a:extLst>
              <a:ext uri="{FF2B5EF4-FFF2-40B4-BE49-F238E27FC236}">
                <a16:creationId xmlns:a16="http://schemas.microsoft.com/office/drawing/2014/main" id="{11899E82-B49B-C9AF-EF9D-35D8F34DB214}"/>
              </a:ext>
            </a:extLst>
          </p:cNvPr>
          <p:cNvSpPr txBox="1"/>
          <p:nvPr/>
        </p:nvSpPr>
        <p:spPr>
          <a:xfrm>
            <a:off x="0" y="3172340"/>
            <a:ext cx="4572000" cy="3693319"/>
          </a:xfrm>
          <a:prstGeom prst="rect">
            <a:avLst/>
          </a:prstGeom>
          <a:noFill/>
        </p:spPr>
        <p:txBody>
          <a:bodyPr wrap="square" rtlCol="0">
            <a:spAutoFit/>
          </a:bodyPr>
          <a:lstStyle/>
          <a:p>
            <a:r>
              <a:rPr lang="en-US" b="1" dirty="0">
                <a:solidFill>
                  <a:srgbClr val="FF0000"/>
                </a:solidFill>
              </a:rPr>
              <a:t>Whether we are talking about 1874, 1878, 1881, 1910, 1914, 1915, 1918, 1920, 1921, 1925, 1941, 1975 the JW and Watchtower have consistently repeated the same error of time-setting over and over to the enriching of the church via the sacrifice of its members. On this issue, the watchtower led into error, contradicted itself, made false predictions, and contradicted the Bible</a:t>
            </a:r>
          </a:p>
          <a:p>
            <a:endParaRPr lang="en-US" b="1" dirty="0">
              <a:solidFill>
                <a:srgbClr val="FF0000"/>
              </a:solidFill>
            </a:endParaRPr>
          </a:p>
          <a:p>
            <a:r>
              <a:rPr lang="en-US" b="1" dirty="0">
                <a:solidFill>
                  <a:srgbClr val="FF0000"/>
                </a:solidFill>
              </a:rPr>
              <a:t>The Last Generation has changed in the WT from 1995-the wicked, 2008-the anointed, 2010-an overlap of generations</a:t>
            </a:r>
          </a:p>
        </p:txBody>
      </p:sp>
    </p:spTree>
    <p:extLst>
      <p:ext uri="{BB962C8B-B14F-4D97-AF65-F5344CB8AC3E}">
        <p14:creationId xmlns:p14="http://schemas.microsoft.com/office/powerpoint/2010/main" val="34864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EDBB-8971-10ED-0F24-8465BAE3D6E9}"/>
              </a:ext>
            </a:extLst>
          </p:cNvPr>
          <p:cNvSpPr>
            <a:spLocks noGrp="1"/>
          </p:cNvSpPr>
          <p:nvPr>
            <p:ph type="title"/>
          </p:nvPr>
        </p:nvSpPr>
        <p:spPr>
          <a:xfrm>
            <a:off x="838200" y="-286385"/>
            <a:ext cx="10515600" cy="1325563"/>
          </a:xfrm>
        </p:spPr>
        <p:txBody>
          <a:bodyPr/>
          <a:lstStyle/>
          <a:p>
            <a:r>
              <a:rPr lang="en-US" b="1" dirty="0">
                <a:effectLst>
                  <a:outerShdw blurRad="38100" dist="38100" dir="2700000" algn="tl">
                    <a:srgbClr val="000000">
                      <a:alpha val="43137"/>
                    </a:srgbClr>
                  </a:outerShdw>
                </a:effectLst>
              </a:rPr>
              <a:t>Exhibit 3: Jesus’ face was shaved</a:t>
            </a:r>
          </a:p>
        </p:txBody>
      </p:sp>
      <p:pic>
        <p:nvPicPr>
          <p:cNvPr id="4" name="Picture 3">
            <a:extLst>
              <a:ext uri="{FF2B5EF4-FFF2-40B4-BE49-F238E27FC236}">
                <a16:creationId xmlns:a16="http://schemas.microsoft.com/office/drawing/2014/main" id="{6C2EA8B7-C0E2-3447-5F70-5DEF660C3895}"/>
              </a:ext>
            </a:extLst>
          </p:cNvPr>
          <p:cNvPicPr>
            <a:picLocks noChangeAspect="1"/>
          </p:cNvPicPr>
          <p:nvPr/>
        </p:nvPicPr>
        <p:blipFill>
          <a:blip r:embed="rId2"/>
          <a:stretch>
            <a:fillRect/>
          </a:stretch>
        </p:blipFill>
        <p:spPr>
          <a:xfrm>
            <a:off x="0" y="624680"/>
            <a:ext cx="5667073" cy="4850289"/>
          </a:xfrm>
          <a:prstGeom prst="rect">
            <a:avLst/>
          </a:prstGeom>
        </p:spPr>
      </p:pic>
      <p:pic>
        <p:nvPicPr>
          <p:cNvPr id="6" name="Picture 5">
            <a:extLst>
              <a:ext uri="{FF2B5EF4-FFF2-40B4-BE49-F238E27FC236}">
                <a16:creationId xmlns:a16="http://schemas.microsoft.com/office/drawing/2014/main" id="{56A0C25D-B6E8-29A4-0C3A-A50C629ED91B}"/>
              </a:ext>
            </a:extLst>
          </p:cNvPr>
          <p:cNvPicPr>
            <a:picLocks noChangeAspect="1"/>
          </p:cNvPicPr>
          <p:nvPr/>
        </p:nvPicPr>
        <p:blipFill>
          <a:blip r:embed="rId3"/>
          <a:stretch>
            <a:fillRect/>
          </a:stretch>
        </p:blipFill>
        <p:spPr>
          <a:xfrm>
            <a:off x="6096000" y="624680"/>
            <a:ext cx="6025295" cy="4527232"/>
          </a:xfrm>
          <a:prstGeom prst="rect">
            <a:avLst/>
          </a:prstGeom>
        </p:spPr>
      </p:pic>
      <p:sp>
        <p:nvSpPr>
          <p:cNvPr id="7" name="TextBox 6">
            <a:extLst>
              <a:ext uri="{FF2B5EF4-FFF2-40B4-BE49-F238E27FC236}">
                <a16:creationId xmlns:a16="http://schemas.microsoft.com/office/drawing/2014/main" id="{2DE356AD-B9AF-2E48-976C-AD961F17A690}"/>
              </a:ext>
            </a:extLst>
          </p:cNvPr>
          <p:cNvSpPr txBox="1"/>
          <p:nvPr/>
        </p:nvSpPr>
        <p:spPr>
          <a:xfrm>
            <a:off x="114114" y="5478093"/>
            <a:ext cx="12077886" cy="1815882"/>
          </a:xfrm>
          <a:prstGeom prst="rect">
            <a:avLst/>
          </a:prstGeom>
          <a:noFill/>
        </p:spPr>
        <p:txBody>
          <a:bodyPr wrap="square" rtlCol="0">
            <a:spAutoFit/>
          </a:bodyPr>
          <a:lstStyle/>
          <a:p>
            <a:r>
              <a:rPr lang="en-US" sz="2800" dirty="0"/>
              <a:t>Jesus’ began to be depicted as shaved under Rutherford in 1936 and he insisted that all Jehovah’s Witnesses shave their faces as well. The photos above are both from the book “Children” (1941) p. 248 (left) and p. 256 (right)—this was later reversed. </a:t>
            </a:r>
          </a:p>
        </p:txBody>
      </p:sp>
    </p:spTree>
    <p:extLst>
      <p:ext uri="{BB962C8B-B14F-4D97-AF65-F5344CB8AC3E}">
        <p14:creationId xmlns:p14="http://schemas.microsoft.com/office/powerpoint/2010/main" val="37658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674400"/>
            <a:ext cx="5772539" cy="55092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Origins of the Religion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Authorities and/or Authoritative Texts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Doctrinal Differences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CFD6-B996-8783-4A57-C6AA9C6815E0}"/>
              </a:ext>
            </a:extLst>
          </p:cNvPr>
          <p:cNvSpPr>
            <a:spLocks noGrp="1"/>
          </p:cNvSpPr>
          <p:nvPr>
            <p:ph type="title"/>
          </p:nvPr>
        </p:nvSpPr>
        <p:spPr>
          <a:xfrm>
            <a:off x="1185019" y="-194945"/>
            <a:ext cx="10515600" cy="1325563"/>
          </a:xfrm>
        </p:spPr>
        <p:txBody>
          <a:bodyPr/>
          <a:lstStyle/>
          <a:p>
            <a:pPr algn="r"/>
            <a:r>
              <a:rPr lang="en-US" b="1" u="sng" dirty="0">
                <a:solidFill>
                  <a:srgbClr val="FF0000"/>
                </a:solidFill>
                <a:effectLst>
                  <a:outerShdw blurRad="38100" dist="38100" dir="2700000" algn="tl">
                    <a:srgbClr val="000000">
                      <a:alpha val="43137"/>
                    </a:srgbClr>
                  </a:outerShdw>
                </a:effectLst>
              </a:rPr>
              <a:t>Errors and More Errors</a:t>
            </a:r>
          </a:p>
        </p:txBody>
      </p:sp>
      <p:pic>
        <p:nvPicPr>
          <p:cNvPr id="4" name="Picture 3">
            <a:extLst>
              <a:ext uri="{FF2B5EF4-FFF2-40B4-BE49-F238E27FC236}">
                <a16:creationId xmlns:a16="http://schemas.microsoft.com/office/drawing/2014/main" id="{CD179878-70B7-A3EE-01E6-27B8DB2DA572}"/>
              </a:ext>
            </a:extLst>
          </p:cNvPr>
          <p:cNvPicPr>
            <a:picLocks noChangeAspect="1"/>
          </p:cNvPicPr>
          <p:nvPr/>
        </p:nvPicPr>
        <p:blipFill>
          <a:blip r:embed="rId2"/>
          <a:stretch>
            <a:fillRect/>
          </a:stretch>
        </p:blipFill>
        <p:spPr>
          <a:xfrm>
            <a:off x="194201" y="0"/>
            <a:ext cx="5261525" cy="6127750"/>
          </a:xfrm>
          <a:prstGeom prst="rect">
            <a:avLst/>
          </a:prstGeom>
        </p:spPr>
      </p:pic>
      <p:sp>
        <p:nvSpPr>
          <p:cNvPr id="5" name="TextBox 4">
            <a:extLst>
              <a:ext uri="{FF2B5EF4-FFF2-40B4-BE49-F238E27FC236}">
                <a16:creationId xmlns:a16="http://schemas.microsoft.com/office/drawing/2014/main" id="{D7832E42-1C59-92EA-8517-6A09F1989058}"/>
              </a:ext>
            </a:extLst>
          </p:cNvPr>
          <p:cNvSpPr txBox="1"/>
          <p:nvPr/>
        </p:nvSpPr>
        <p:spPr>
          <a:xfrm>
            <a:off x="354221" y="6149340"/>
            <a:ext cx="5132179" cy="461665"/>
          </a:xfrm>
          <a:prstGeom prst="rect">
            <a:avLst/>
          </a:prstGeom>
          <a:noFill/>
        </p:spPr>
        <p:txBody>
          <a:bodyPr wrap="square" rtlCol="0">
            <a:spAutoFit/>
          </a:bodyPr>
          <a:lstStyle/>
          <a:p>
            <a:r>
              <a:rPr lang="en-US" sz="2400" b="1" dirty="0"/>
              <a:t>Rutherford: “Enemies”, (1937), p. 125</a:t>
            </a:r>
          </a:p>
        </p:txBody>
      </p:sp>
      <p:sp>
        <p:nvSpPr>
          <p:cNvPr id="7" name="TextBox 6">
            <a:extLst>
              <a:ext uri="{FF2B5EF4-FFF2-40B4-BE49-F238E27FC236}">
                <a16:creationId xmlns:a16="http://schemas.microsoft.com/office/drawing/2014/main" id="{9063D689-2387-9B97-B471-CA5C7CBB878B}"/>
              </a:ext>
            </a:extLst>
          </p:cNvPr>
          <p:cNvSpPr txBox="1"/>
          <p:nvPr/>
        </p:nvSpPr>
        <p:spPr>
          <a:xfrm>
            <a:off x="5735003" y="962710"/>
            <a:ext cx="6097904" cy="1815882"/>
          </a:xfrm>
          <a:prstGeom prst="rect">
            <a:avLst/>
          </a:prstGeom>
          <a:noFill/>
        </p:spPr>
        <p:txBody>
          <a:bodyPr wrap="square">
            <a:spAutoFit/>
          </a:bodyPr>
          <a:lstStyle/>
          <a:p>
            <a:r>
              <a:rPr lang="en-US" sz="2800" dirty="0"/>
              <a:t>Is. 50:6 “I gave my back to the </a:t>
            </a:r>
            <a:r>
              <a:rPr lang="en-US" sz="2800" dirty="0" err="1"/>
              <a:t>smiters</a:t>
            </a:r>
            <a:r>
              <a:rPr lang="en-US" sz="2800" dirty="0"/>
              <a:t>, and </a:t>
            </a:r>
            <a:r>
              <a:rPr lang="en-US" sz="2800" b="1" u="sng" dirty="0"/>
              <a:t>my cheeks to them that plucked off the hair</a:t>
            </a:r>
            <a:r>
              <a:rPr lang="en-US" sz="2800" dirty="0"/>
              <a:t>: I hid not my face from shame and spitting.”</a:t>
            </a:r>
          </a:p>
        </p:txBody>
      </p:sp>
      <p:pic>
        <p:nvPicPr>
          <p:cNvPr id="8" name="Picture 7">
            <a:extLst>
              <a:ext uri="{FF2B5EF4-FFF2-40B4-BE49-F238E27FC236}">
                <a16:creationId xmlns:a16="http://schemas.microsoft.com/office/drawing/2014/main" id="{399237BB-A2C6-00DE-4AB1-8A3E20D8AB4A}"/>
              </a:ext>
            </a:extLst>
          </p:cNvPr>
          <p:cNvPicPr>
            <a:picLocks noChangeAspect="1"/>
          </p:cNvPicPr>
          <p:nvPr/>
        </p:nvPicPr>
        <p:blipFill>
          <a:blip r:embed="rId3"/>
          <a:stretch>
            <a:fillRect/>
          </a:stretch>
        </p:blipFill>
        <p:spPr>
          <a:xfrm>
            <a:off x="5624622" y="3028484"/>
            <a:ext cx="6075997" cy="3037999"/>
          </a:xfrm>
          <a:prstGeom prst="rect">
            <a:avLst/>
          </a:prstGeom>
        </p:spPr>
      </p:pic>
      <p:sp>
        <p:nvSpPr>
          <p:cNvPr id="9" name="TextBox 8">
            <a:extLst>
              <a:ext uri="{FF2B5EF4-FFF2-40B4-BE49-F238E27FC236}">
                <a16:creationId xmlns:a16="http://schemas.microsoft.com/office/drawing/2014/main" id="{12B11D48-4555-F8A6-78D7-091C1FFA5761}"/>
              </a:ext>
            </a:extLst>
          </p:cNvPr>
          <p:cNvSpPr txBox="1"/>
          <p:nvPr/>
        </p:nvSpPr>
        <p:spPr>
          <a:xfrm>
            <a:off x="6096000" y="6127750"/>
            <a:ext cx="5132179" cy="461665"/>
          </a:xfrm>
          <a:prstGeom prst="rect">
            <a:avLst/>
          </a:prstGeom>
          <a:noFill/>
        </p:spPr>
        <p:txBody>
          <a:bodyPr wrap="square" rtlCol="0">
            <a:spAutoFit/>
          </a:bodyPr>
          <a:lstStyle/>
          <a:p>
            <a:r>
              <a:rPr lang="en-US" sz="2400" b="1" dirty="0"/>
              <a:t>jw.org, “Is Jesus Almighty God?”</a:t>
            </a:r>
          </a:p>
        </p:txBody>
      </p:sp>
    </p:spTree>
    <p:extLst>
      <p:ext uri="{BB962C8B-B14F-4D97-AF65-F5344CB8AC3E}">
        <p14:creationId xmlns:p14="http://schemas.microsoft.com/office/powerpoint/2010/main" val="12801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CA3D-79A8-A312-B5C6-C2E82B1AF976}"/>
              </a:ext>
            </a:extLst>
          </p:cNvPr>
          <p:cNvSpPr>
            <a:spLocks noGrp="1"/>
          </p:cNvSpPr>
          <p:nvPr>
            <p:ph type="title"/>
          </p:nvPr>
        </p:nvSpPr>
        <p:spPr>
          <a:xfrm>
            <a:off x="838200" y="-263525"/>
            <a:ext cx="10515600" cy="1325563"/>
          </a:xfrm>
        </p:spPr>
        <p:txBody>
          <a:bodyPr/>
          <a:lstStyle/>
          <a:p>
            <a:r>
              <a:rPr lang="en-US" b="1" dirty="0">
                <a:effectLst>
                  <a:outerShdw blurRad="38100" dist="38100" dir="2700000" algn="tl">
                    <a:srgbClr val="000000">
                      <a:alpha val="43137"/>
                    </a:srgbClr>
                  </a:outerShdw>
                </a:effectLst>
              </a:rPr>
              <a:t>Exhibit 4: Vaccines</a:t>
            </a:r>
          </a:p>
        </p:txBody>
      </p:sp>
      <p:sp>
        <p:nvSpPr>
          <p:cNvPr id="3" name="TextBox 2">
            <a:extLst>
              <a:ext uri="{FF2B5EF4-FFF2-40B4-BE49-F238E27FC236}">
                <a16:creationId xmlns:a16="http://schemas.microsoft.com/office/drawing/2014/main" id="{0B2FBAC5-7AA0-1079-E032-5E6696A0868D}"/>
              </a:ext>
            </a:extLst>
          </p:cNvPr>
          <p:cNvSpPr txBox="1"/>
          <p:nvPr/>
        </p:nvSpPr>
        <p:spPr>
          <a:xfrm>
            <a:off x="137160" y="880110"/>
            <a:ext cx="6743700" cy="5262979"/>
          </a:xfrm>
          <a:prstGeom prst="rect">
            <a:avLst/>
          </a:prstGeom>
          <a:noFill/>
        </p:spPr>
        <p:txBody>
          <a:bodyPr wrap="square" rtlCol="0">
            <a:spAutoFit/>
          </a:bodyPr>
          <a:lstStyle/>
          <a:p>
            <a:r>
              <a:rPr lang="en-US" sz="2800" dirty="0"/>
              <a:t>From 1931 until 1952 vaccinations were banned in Jehovah’s Witnesses. The publication “Golden Age”, Feb. 4, 1931 stated: “Vaccination is a direct violation of the everlasting covenant that God made with Noah after the flood.”</a:t>
            </a:r>
          </a:p>
          <a:p>
            <a:endParaRPr lang="en-US" sz="2800" dirty="0"/>
          </a:p>
          <a:p>
            <a:r>
              <a:rPr lang="en-US" sz="2800" dirty="0"/>
              <a:t>In the Watchtower Dec. 15, 1952, this policy was reversed:</a:t>
            </a:r>
          </a:p>
          <a:p>
            <a:r>
              <a:rPr lang="en-US" sz="2800" dirty="0"/>
              <a:t>“The matter of vaccination is one for the individual that has to face it to decide for himself”</a:t>
            </a:r>
          </a:p>
        </p:txBody>
      </p:sp>
      <p:pic>
        <p:nvPicPr>
          <p:cNvPr id="4" name="Picture 3">
            <a:extLst>
              <a:ext uri="{FF2B5EF4-FFF2-40B4-BE49-F238E27FC236}">
                <a16:creationId xmlns:a16="http://schemas.microsoft.com/office/drawing/2014/main" id="{069FEF82-73CA-DEEF-7DF9-E5138B4F49DD}"/>
              </a:ext>
            </a:extLst>
          </p:cNvPr>
          <p:cNvPicPr>
            <a:picLocks noChangeAspect="1"/>
          </p:cNvPicPr>
          <p:nvPr/>
        </p:nvPicPr>
        <p:blipFill rotWithShape="1">
          <a:blip r:embed="rId2"/>
          <a:srcRect l="32626" t="1999" r="22032" b="12834"/>
          <a:stretch/>
        </p:blipFill>
        <p:spPr>
          <a:xfrm>
            <a:off x="7109459" y="591234"/>
            <a:ext cx="4663441" cy="5840730"/>
          </a:xfrm>
          <a:prstGeom prst="rect">
            <a:avLst/>
          </a:prstGeom>
        </p:spPr>
      </p:pic>
    </p:spTree>
    <p:extLst>
      <p:ext uri="{BB962C8B-B14F-4D97-AF65-F5344CB8AC3E}">
        <p14:creationId xmlns:p14="http://schemas.microsoft.com/office/powerpoint/2010/main" val="191279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CB78-BDD9-E6FF-FE75-72F758D87AEC}"/>
              </a:ext>
            </a:extLst>
          </p:cNvPr>
          <p:cNvSpPr>
            <a:spLocks noGrp="1"/>
          </p:cNvSpPr>
          <p:nvPr>
            <p:ph type="title"/>
          </p:nvPr>
        </p:nvSpPr>
        <p:spPr>
          <a:xfrm>
            <a:off x="838200" y="-160655"/>
            <a:ext cx="10515600" cy="1325563"/>
          </a:xfrm>
        </p:spPr>
        <p:txBody>
          <a:bodyPr/>
          <a:lstStyle/>
          <a:p>
            <a:r>
              <a:rPr lang="en-US" b="1" dirty="0">
                <a:effectLst>
                  <a:outerShdw blurRad="38100" dist="38100" dir="2700000" algn="tl">
                    <a:srgbClr val="000000">
                      <a:alpha val="43137"/>
                    </a:srgbClr>
                  </a:outerShdw>
                </a:effectLst>
              </a:rPr>
              <a:t>Exhibit 5: Phrenology</a:t>
            </a:r>
          </a:p>
        </p:txBody>
      </p:sp>
      <p:sp>
        <p:nvSpPr>
          <p:cNvPr id="3" name="TextBox 2">
            <a:extLst>
              <a:ext uri="{FF2B5EF4-FFF2-40B4-BE49-F238E27FC236}">
                <a16:creationId xmlns:a16="http://schemas.microsoft.com/office/drawing/2014/main" id="{AAE11E30-10BF-FAE6-720F-ED06EFEB5A0A}"/>
              </a:ext>
            </a:extLst>
          </p:cNvPr>
          <p:cNvSpPr txBox="1"/>
          <p:nvPr/>
        </p:nvSpPr>
        <p:spPr>
          <a:xfrm>
            <a:off x="6389370" y="723563"/>
            <a:ext cx="5463540" cy="5632311"/>
          </a:xfrm>
          <a:prstGeom prst="rect">
            <a:avLst/>
          </a:prstGeom>
          <a:noFill/>
        </p:spPr>
        <p:txBody>
          <a:bodyPr wrap="square" rtlCol="0">
            <a:spAutoFit/>
          </a:bodyPr>
          <a:lstStyle/>
          <a:p>
            <a:r>
              <a:rPr lang="en-US" sz="2400" dirty="0"/>
              <a:t>“Without claiming that phrenology has reached a perfection of development—without claiming that any has learned to read accurately from the shape of the human skull the variating that such a reading of character might be defective, and particularly so with those whose characters have been transformed by the renewing of their mind through the begettal of the holy Spirit—</a:t>
            </a:r>
            <a:r>
              <a:rPr lang="en-US" sz="2400" b="1" u="sng" dirty="0"/>
              <a:t>nevertheless we may admit that phrenology so far as understood fully corroborates the picture given us in the arrangement of the Tabernacle of Israel surrounded by the camp</a:t>
            </a:r>
            <a:r>
              <a:rPr lang="en-US" sz="2400" dirty="0"/>
              <a:t>.”—WT 07/15/1907</a:t>
            </a:r>
          </a:p>
        </p:txBody>
      </p:sp>
      <p:pic>
        <p:nvPicPr>
          <p:cNvPr id="4" name="Picture 3">
            <a:extLst>
              <a:ext uri="{FF2B5EF4-FFF2-40B4-BE49-F238E27FC236}">
                <a16:creationId xmlns:a16="http://schemas.microsoft.com/office/drawing/2014/main" id="{0E7D07F2-3AD6-4276-7818-59FAE36919A1}"/>
              </a:ext>
            </a:extLst>
          </p:cNvPr>
          <p:cNvPicPr>
            <a:picLocks noChangeAspect="1"/>
          </p:cNvPicPr>
          <p:nvPr/>
        </p:nvPicPr>
        <p:blipFill>
          <a:blip r:embed="rId2"/>
          <a:stretch>
            <a:fillRect/>
          </a:stretch>
        </p:blipFill>
        <p:spPr>
          <a:xfrm>
            <a:off x="1019221" y="1040924"/>
            <a:ext cx="4609171" cy="5314950"/>
          </a:xfrm>
          <a:prstGeom prst="rect">
            <a:avLst/>
          </a:prstGeom>
        </p:spPr>
      </p:pic>
    </p:spTree>
    <p:extLst>
      <p:ext uri="{BB962C8B-B14F-4D97-AF65-F5344CB8AC3E}">
        <p14:creationId xmlns:p14="http://schemas.microsoft.com/office/powerpoint/2010/main" val="159895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7D28-1AA2-7208-F762-6F45FB40C855}"/>
              </a:ext>
            </a:extLst>
          </p:cNvPr>
          <p:cNvSpPr>
            <a:spLocks noGrp="1"/>
          </p:cNvSpPr>
          <p:nvPr>
            <p:ph type="title"/>
          </p:nvPr>
        </p:nvSpPr>
        <p:spPr>
          <a:xfrm>
            <a:off x="838200" y="-240665"/>
            <a:ext cx="10515600" cy="1325563"/>
          </a:xfrm>
        </p:spPr>
        <p:txBody>
          <a:bodyPr/>
          <a:lstStyle/>
          <a:p>
            <a:r>
              <a:rPr lang="en-US" b="1" dirty="0">
                <a:effectLst>
                  <a:outerShdw blurRad="38100" dist="38100" dir="2700000" algn="tl">
                    <a:srgbClr val="000000">
                      <a:alpha val="43137"/>
                    </a:srgbClr>
                  </a:outerShdw>
                </a:effectLst>
              </a:rPr>
              <a:t>Exhibit 6: Health Defects—Causation </a:t>
            </a:r>
          </a:p>
        </p:txBody>
      </p:sp>
      <p:sp>
        <p:nvSpPr>
          <p:cNvPr id="3" name="TextBox 2">
            <a:extLst>
              <a:ext uri="{FF2B5EF4-FFF2-40B4-BE49-F238E27FC236}">
                <a16:creationId xmlns:a16="http://schemas.microsoft.com/office/drawing/2014/main" id="{A86B8032-C720-D19B-BC46-16AE7493B2EA}"/>
              </a:ext>
            </a:extLst>
          </p:cNvPr>
          <p:cNvSpPr txBox="1"/>
          <p:nvPr/>
        </p:nvSpPr>
        <p:spPr>
          <a:xfrm>
            <a:off x="342900" y="1175683"/>
            <a:ext cx="6435090" cy="4893647"/>
          </a:xfrm>
          <a:prstGeom prst="rect">
            <a:avLst/>
          </a:prstGeom>
          <a:noFill/>
        </p:spPr>
        <p:txBody>
          <a:bodyPr wrap="square" rtlCol="0">
            <a:spAutoFit/>
          </a:bodyPr>
          <a:lstStyle/>
          <a:p>
            <a:r>
              <a:rPr lang="en-US" sz="2400" dirty="0"/>
              <a:t>In Watchtower fashion, Charles </a:t>
            </a:r>
            <a:r>
              <a:rPr lang="en-US" sz="2400" dirty="0" err="1"/>
              <a:t>Taze</a:t>
            </a:r>
            <a:r>
              <a:rPr lang="en-US" sz="2400" dirty="0"/>
              <a:t> Russell claimed that the cause of Appendicitis was due to “biting worms” in the appendix:</a:t>
            </a:r>
          </a:p>
          <a:p>
            <a:endParaRPr lang="en-US" sz="2400" dirty="0"/>
          </a:p>
          <a:p>
            <a:r>
              <a:rPr lang="en-US" sz="2400" dirty="0"/>
              <a:t>“It is known that only about three out of every one hundred operated upon for appendicitis really have a diseased appendix needing removal. We give below a simple cure for appendicitis symptoms. The pain in the appendix region caused by the biting of worms near the junction of the transverse colon with the small intestines, low down on the right side of the abdomen”--</a:t>
            </a:r>
            <a:r>
              <a:rPr lang="en-US" sz="2400" i="1" dirty="0"/>
              <a:t>Watchtower Reprints</a:t>
            </a:r>
            <a:r>
              <a:rPr lang="en-US" sz="2400" dirty="0"/>
              <a:t>, vol. 6, p. 4963.</a:t>
            </a:r>
          </a:p>
        </p:txBody>
      </p:sp>
      <p:pic>
        <p:nvPicPr>
          <p:cNvPr id="4" name="Picture 3">
            <a:extLst>
              <a:ext uri="{FF2B5EF4-FFF2-40B4-BE49-F238E27FC236}">
                <a16:creationId xmlns:a16="http://schemas.microsoft.com/office/drawing/2014/main" id="{68DBF6CE-6A8E-0FA7-30C4-49E951EF1A76}"/>
              </a:ext>
            </a:extLst>
          </p:cNvPr>
          <p:cNvPicPr>
            <a:picLocks noChangeAspect="1"/>
          </p:cNvPicPr>
          <p:nvPr/>
        </p:nvPicPr>
        <p:blipFill>
          <a:blip r:embed="rId2"/>
          <a:stretch>
            <a:fillRect/>
          </a:stretch>
        </p:blipFill>
        <p:spPr>
          <a:xfrm>
            <a:off x="7138958" y="1775460"/>
            <a:ext cx="4710142" cy="3528060"/>
          </a:xfrm>
          <a:prstGeom prst="rect">
            <a:avLst/>
          </a:prstGeom>
        </p:spPr>
      </p:pic>
    </p:spTree>
    <p:extLst>
      <p:ext uri="{BB962C8B-B14F-4D97-AF65-F5344CB8AC3E}">
        <p14:creationId xmlns:p14="http://schemas.microsoft.com/office/powerpoint/2010/main" val="102312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2D7C-06AC-927A-61B3-F971E35A1059}"/>
              </a:ext>
            </a:extLst>
          </p:cNvPr>
          <p:cNvSpPr>
            <a:spLocks noGrp="1"/>
          </p:cNvSpPr>
          <p:nvPr>
            <p:ph type="title"/>
          </p:nvPr>
        </p:nvSpPr>
        <p:spPr>
          <a:xfrm>
            <a:off x="0" y="0"/>
            <a:ext cx="12192000" cy="1325563"/>
          </a:xfrm>
        </p:spPr>
        <p:txBody>
          <a:bodyPr>
            <a:normAutofit/>
          </a:bodyPr>
          <a:lstStyle/>
          <a:p>
            <a:pPr algn="ctr"/>
            <a:r>
              <a:rPr lang="en-US" b="1" dirty="0">
                <a:solidFill>
                  <a:srgbClr val="00B050"/>
                </a:solidFill>
              </a:rPr>
              <a:t>Pastor Russell Said He/Watchtower are “God’s Mouthpiece”</a:t>
            </a:r>
          </a:p>
        </p:txBody>
      </p:sp>
      <p:sp>
        <p:nvSpPr>
          <p:cNvPr id="3" name="TextBox 2">
            <a:extLst>
              <a:ext uri="{FF2B5EF4-FFF2-40B4-BE49-F238E27FC236}">
                <a16:creationId xmlns:a16="http://schemas.microsoft.com/office/drawing/2014/main" id="{C9EDE7AC-FED8-D24A-9289-7A9B2307FD1A}"/>
              </a:ext>
            </a:extLst>
          </p:cNvPr>
          <p:cNvSpPr txBox="1"/>
          <p:nvPr/>
        </p:nvSpPr>
        <p:spPr>
          <a:xfrm>
            <a:off x="320040" y="1176973"/>
            <a:ext cx="6115050" cy="5693866"/>
          </a:xfrm>
          <a:prstGeom prst="rect">
            <a:avLst/>
          </a:prstGeom>
          <a:noFill/>
        </p:spPr>
        <p:txBody>
          <a:bodyPr wrap="square" rtlCol="0">
            <a:spAutoFit/>
          </a:bodyPr>
          <a:lstStyle/>
          <a:p>
            <a:r>
              <a:rPr lang="en-US" sz="2800" dirty="0"/>
              <a:t>“No, the truths I present, </a:t>
            </a:r>
            <a:r>
              <a:rPr lang="en-US" sz="2800" b="1" u="sng" dirty="0"/>
              <a:t>as God’s mouthpiece</a:t>
            </a:r>
            <a:r>
              <a:rPr lang="en-US" sz="2800" dirty="0"/>
              <a:t>, were not revealed in visions or dreams, nor by God’s audible voice, nor all at once, but gradually, especially since 1870, and particularly since 1880. Neither is this clear unfolding of truth due to any human ingenuity or acuteness of perception, </a:t>
            </a:r>
            <a:r>
              <a:rPr lang="en-US" sz="2800" b="1" u="sng" dirty="0"/>
              <a:t>but to the simple fact that God’s due time has come; and if I did not speak, and no other agent could be found, the very stones would cry out</a:t>
            </a:r>
            <a:r>
              <a:rPr lang="en-US" sz="2800" dirty="0"/>
              <a:t>.”—Watchtower, July 15, 1906</a:t>
            </a:r>
          </a:p>
        </p:txBody>
      </p:sp>
      <p:pic>
        <p:nvPicPr>
          <p:cNvPr id="4" name="Picture 3">
            <a:extLst>
              <a:ext uri="{FF2B5EF4-FFF2-40B4-BE49-F238E27FC236}">
                <a16:creationId xmlns:a16="http://schemas.microsoft.com/office/drawing/2014/main" id="{D491E431-FF27-8E8C-FB25-24DFC1950982}"/>
              </a:ext>
            </a:extLst>
          </p:cNvPr>
          <p:cNvPicPr>
            <a:picLocks noChangeAspect="1"/>
          </p:cNvPicPr>
          <p:nvPr/>
        </p:nvPicPr>
        <p:blipFill rotWithShape="1">
          <a:blip r:embed="rId2"/>
          <a:srcRect r="44565"/>
          <a:stretch/>
        </p:blipFill>
        <p:spPr>
          <a:xfrm>
            <a:off x="7199973" y="1325563"/>
            <a:ext cx="4180600" cy="5100539"/>
          </a:xfrm>
          <a:prstGeom prst="rect">
            <a:avLst/>
          </a:prstGeom>
        </p:spPr>
      </p:pic>
    </p:spTree>
    <p:extLst>
      <p:ext uri="{BB962C8B-B14F-4D97-AF65-F5344CB8AC3E}">
        <p14:creationId xmlns:p14="http://schemas.microsoft.com/office/powerpoint/2010/main" val="250745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7D1B7-86E8-FD66-83EA-F7F16E3D644D}"/>
              </a:ext>
            </a:extLst>
          </p:cNvPr>
          <p:cNvSpPr>
            <a:spLocks noGrp="1"/>
          </p:cNvSpPr>
          <p:nvPr>
            <p:ph type="title"/>
          </p:nvPr>
        </p:nvSpPr>
        <p:spPr>
          <a:xfrm>
            <a:off x="2038350" y="-126365"/>
            <a:ext cx="10515600" cy="1325563"/>
          </a:xfrm>
        </p:spPr>
        <p:txBody>
          <a:bodyPr/>
          <a:lstStyle/>
          <a:p>
            <a:r>
              <a:rPr lang="en-US" b="1" dirty="0">
                <a:effectLst>
                  <a:outerShdw blurRad="38100" dist="38100" dir="2700000" algn="tl">
                    <a:srgbClr val="000000">
                      <a:alpha val="43137"/>
                    </a:srgbClr>
                  </a:outerShdw>
                </a:effectLst>
              </a:rPr>
              <a:t>Watchtower is the “Voice of God”</a:t>
            </a:r>
          </a:p>
        </p:txBody>
      </p:sp>
      <p:sp>
        <p:nvSpPr>
          <p:cNvPr id="3" name="TextBox 2">
            <a:extLst>
              <a:ext uri="{FF2B5EF4-FFF2-40B4-BE49-F238E27FC236}">
                <a16:creationId xmlns:a16="http://schemas.microsoft.com/office/drawing/2014/main" id="{45500F11-BB6E-5A52-85BC-BF0AFD9D12D9}"/>
              </a:ext>
            </a:extLst>
          </p:cNvPr>
          <p:cNvSpPr txBox="1"/>
          <p:nvPr/>
        </p:nvSpPr>
        <p:spPr>
          <a:xfrm>
            <a:off x="6465570" y="1954530"/>
            <a:ext cx="5452110" cy="3539430"/>
          </a:xfrm>
          <a:prstGeom prst="rect">
            <a:avLst/>
          </a:prstGeom>
          <a:noFill/>
        </p:spPr>
        <p:txBody>
          <a:bodyPr wrap="square" rtlCol="0">
            <a:spAutoFit/>
          </a:bodyPr>
          <a:lstStyle/>
          <a:p>
            <a:r>
              <a:rPr lang="en-US" sz="3200" dirty="0"/>
              <a:t>“</a:t>
            </a:r>
            <a:r>
              <a:rPr lang="en-US" sz="3200" b="1" u="sng" dirty="0"/>
              <a:t>It is vital that we appreciate this fact and respond to the directions of the ‘slave’ [Watchtower] as we would to the voice of God, because it is His provision</a:t>
            </a:r>
            <a:r>
              <a:rPr lang="en-US" sz="3200" dirty="0"/>
              <a:t>”—Watchtower, June 15, 1957</a:t>
            </a:r>
          </a:p>
        </p:txBody>
      </p:sp>
      <p:pic>
        <p:nvPicPr>
          <p:cNvPr id="4" name="Picture 3">
            <a:extLst>
              <a:ext uri="{FF2B5EF4-FFF2-40B4-BE49-F238E27FC236}">
                <a16:creationId xmlns:a16="http://schemas.microsoft.com/office/drawing/2014/main" id="{DAE1C2FC-DC74-00DB-1247-3131FE499600}"/>
              </a:ext>
            </a:extLst>
          </p:cNvPr>
          <p:cNvPicPr>
            <a:picLocks noChangeAspect="1"/>
          </p:cNvPicPr>
          <p:nvPr/>
        </p:nvPicPr>
        <p:blipFill>
          <a:blip r:embed="rId2"/>
          <a:stretch>
            <a:fillRect/>
          </a:stretch>
        </p:blipFill>
        <p:spPr>
          <a:xfrm>
            <a:off x="1146810" y="882015"/>
            <a:ext cx="4351020" cy="5808836"/>
          </a:xfrm>
          <a:prstGeom prst="rect">
            <a:avLst/>
          </a:prstGeom>
        </p:spPr>
      </p:pic>
    </p:spTree>
    <p:extLst>
      <p:ext uri="{BB962C8B-B14F-4D97-AF65-F5344CB8AC3E}">
        <p14:creationId xmlns:p14="http://schemas.microsoft.com/office/powerpoint/2010/main" val="61333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DC3B-1653-60BB-2653-7B720EDA2E9A}"/>
              </a:ext>
            </a:extLst>
          </p:cNvPr>
          <p:cNvSpPr>
            <a:spLocks noGrp="1"/>
          </p:cNvSpPr>
          <p:nvPr>
            <p:ph type="title"/>
          </p:nvPr>
        </p:nvSpPr>
        <p:spPr>
          <a:xfrm>
            <a:off x="838200" y="-274955"/>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Watchtower is God’s Prophet</a:t>
            </a:r>
          </a:p>
        </p:txBody>
      </p:sp>
      <p:sp>
        <p:nvSpPr>
          <p:cNvPr id="3" name="TextBox 2">
            <a:extLst>
              <a:ext uri="{FF2B5EF4-FFF2-40B4-BE49-F238E27FC236}">
                <a16:creationId xmlns:a16="http://schemas.microsoft.com/office/drawing/2014/main" id="{CB5C0D73-7E8F-F994-9D73-2EFC9AB7CC0B}"/>
              </a:ext>
            </a:extLst>
          </p:cNvPr>
          <p:cNvSpPr txBox="1"/>
          <p:nvPr/>
        </p:nvSpPr>
        <p:spPr>
          <a:xfrm>
            <a:off x="148590" y="1050608"/>
            <a:ext cx="6366510" cy="5262979"/>
          </a:xfrm>
          <a:prstGeom prst="rect">
            <a:avLst/>
          </a:prstGeom>
          <a:noFill/>
        </p:spPr>
        <p:txBody>
          <a:bodyPr wrap="square" rtlCol="0">
            <a:spAutoFit/>
          </a:bodyPr>
          <a:lstStyle/>
          <a:p>
            <a:r>
              <a:rPr lang="en-US" sz="2800" dirty="0"/>
              <a:t>“</a:t>
            </a:r>
            <a:r>
              <a:rPr lang="en-US" sz="2800" b="1" u="sng" dirty="0"/>
              <a:t>So, does Jehovah have a prophet to help them, to warn them of dangers and to declare things to come? These questions can be answered in the affirmative. Who is this prophet</a:t>
            </a:r>
            <a:r>
              <a:rPr lang="en-US" sz="2800" dirty="0"/>
              <a:t>? . . . . This ‘prophet’ was not one man, but was a body of men and women. It was the small group of footstep followers of Jesus Christ, </a:t>
            </a:r>
            <a:r>
              <a:rPr lang="en-US" sz="2800" b="1" u="sng" dirty="0"/>
              <a:t>known at that time as International Bible Students. Today they are known as Jehovah’s Christian witnesses.</a:t>
            </a:r>
            <a:r>
              <a:rPr lang="en-US" sz="2800" dirty="0"/>
              <a:t>”—Watchtower, April 1, 1972</a:t>
            </a:r>
          </a:p>
        </p:txBody>
      </p:sp>
      <p:pic>
        <p:nvPicPr>
          <p:cNvPr id="4" name="Picture 3">
            <a:extLst>
              <a:ext uri="{FF2B5EF4-FFF2-40B4-BE49-F238E27FC236}">
                <a16:creationId xmlns:a16="http://schemas.microsoft.com/office/drawing/2014/main" id="{4FFE438D-053F-99CF-DB43-05CD255C0E1B}"/>
              </a:ext>
            </a:extLst>
          </p:cNvPr>
          <p:cNvPicPr>
            <a:picLocks noChangeAspect="1"/>
          </p:cNvPicPr>
          <p:nvPr/>
        </p:nvPicPr>
        <p:blipFill rotWithShape="1">
          <a:blip r:embed="rId2"/>
          <a:srcRect l="37427" t="13000" r="12540"/>
          <a:stretch/>
        </p:blipFill>
        <p:spPr>
          <a:xfrm>
            <a:off x="6875144" y="888157"/>
            <a:ext cx="4852036" cy="5615881"/>
          </a:xfrm>
          <a:prstGeom prst="rect">
            <a:avLst/>
          </a:prstGeom>
        </p:spPr>
      </p:pic>
    </p:spTree>
    <p:extLst>
      <p:ext uri="{BB962C8B-B14F-4D97-AF65-F5344CB8AC3E}">
        <p14:creationId xmlns:p14="http://schemas.microsoft.com/office/powerpoint/2010/main" val="16054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ABB27-0887-AE57-950E-B3290D93B68F}"/>
              </a:ext>
            </a:extLst>
          </p:cNvPr>
          <p:cNvSpPr>
            <a:spLocks noGrp="1"/>
          </p:cNvSpPr>
          <p:nvPr>
            <p:ph type="title"/>
          </p:nvPr>
        </p:nvSpPr>
        <p:spPr>
          <a:xfrm>
            <a:off x="550545" y="-194945"/>
            <a:ext cx="11090910" cy="1325563"/>
          </a:xfrm>
        </p:spPr>
        <p:txBody>
          <a:bodyPr/>
          <a:lstStyle/>
          <a:p>
            <a:r>
              <a:rPr lang="en-US" b="1" dirty="0">
                <a:solidFill>
                  <a:srgbClr val="002060"/>
                </a:solidFill>
                <a:effectLst>
                  <a:outerShdw blurRad="38100" dist="38100" dir="2700000" algn="tl">
                    <a:srgbClr val="000000">
                      <a:alpha val="43137"/>
                    </a:srgbClr>
                  </a:outerShdw>
                </a:effectLst>
              </a:rPr>
              <a:t>You Can Only Understand the Bible Through Us!</a:t>
            </a:r>
          </a:p>
        </p:txBody>
      </p:sp>
      <p:sp>
        <p:nvSpPr>
          <p:cNvPr id="4" name="TextBox 3">
            <a:extLst>
              <a:ext uri="{FF2B5EF4-FFF2-40B4-BE49-F238E27FC236}">
                <a16:creationId xmlns:a16="http://schemas.microsoft.com/office/drawing/2014/main" id="{7FFC1BC0-F228-C00C-1179-8518C3C19410}"/>
              </a:ext>
            </a:extLst>
          </p:cNvPr>
          <p:cNvSpPr txBox="1"/>
          <p:nvPr/>
        </p:nvSpPr>
        <p:spPr>
          <a:xfrm>
            <a:off x="493395" y="940207"/>
            <a:ext cx="6097904" cy="5509200"/>
          </a:xfrm>
          <a:prstGeom prst="rect">
            <a:avLst/>
          </a:prstGeom>
          <a:noFill/>
        </p:spPr>
        <p:txBody>
          <a:bodyPr wrap="square">
            <a:spAutoFit/>
          </a:bodyPr>
          <a:lstStyle/>
          <a:p>
            <a:r>
              <a:rPr lang="en-US" sz="3200" dirty="0"/>
              <a:t>“Only this organization functions for Jehovah's purpose and to his praise. </a:t>
            </a:r>
            <a:r>
              <a:rPr lang="en-US" sz="3200" b="1" u="sng" dirty="0"/>
              <a:t>To it alone God's Sacred Word, the Bible, is not a sealed book</a:t>
            </a:r>
            <a:r>
              <a:rPr lang="en-US" sz="3200" dirty="0"/>
              <a:t>. Many persons of the world are very intelligent, capable of understanding complex matters. </a:t>
            </a:r>
            <a:r>
              <a:rPr lang="en-US" sz="3200" b="1" u="sng" dirty="0"/>
              <a:t>They can read the Holy Scriptures, but they cannot understand their deep meaning.</a:t>
            </a:r>
            <a:r>
              <a:rPr lang="en-US" sz="3200" dirty="0"/>
              <a:t>" Watchtower 1973 Jul 1 p.402</a:t>
            </a:r>
          </a:p>
        </p:txBody>
      </p:sp>
      <p:pic>
        <p:nvPicPr>
          <p:cNvPr id="5" name="Picture 4">
            <a:extLst>
              <a:ext uri="{FF2B5EF4-FFF2-40B4-BE49-F238E27FC236}">
                <a16:creationId xmlns:a16="http://schemas.microsoft.com/office/drawing/2014/main" id="{8BFDBCD5-5A4C-03D0-BEBC-10823759F2E7}"/>
              </a:ext>
            </a:extLst>
          </p:cNvPr>
          <p:cNvPicPr>
            <a:picLocks noChangeAspect="1"/>
          </p:cNvPicPr>
          <p:nvPr/>
        </p:nvPicPr>
        <p:blipFill>
          <a:blip r:embed="rId2"/>
          <a:stretch>
            <a:fillRect/>
          </a:stretch>
        </p:blipFill>
        <p:spPr>
          <a:xfrm>
            <a:off x="7271122" y="940082"/>
            <a:ext cx="4370333" cy="5699862"/>
          </a:xfrm>
          <a:prstGeom prst="rect">
            <a:avLst/>
          </a:prstGeom>
        </p:spPr>
      </p:pic>
    </p:spTree>
    <p:extLst>
      <p:ext uri="{BB962C8B-B14F-4D97-AF65-F5344CB8AC3E}">
        <p14:creationId xmlns:p14="http://schemas.microsoft.com/office/powerpoint/2010/main" val="33183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7F79-716B-4BC9-ADA4-4F5C2ADD3137}"/>
              </a:ext>
            </a:extLst>
          </p:cNvPr>
          <p:cNvSpPr>
            <a:spLocks noGrp="1"/>
          </p:cNvSpPr>
          <p:nvPr>
            <p:ph type="title"/>
          </p:nvPr>
        </p:nvSpPr>
        <p:spPr>
          <a:xfrm>
            <a:off x="918210" y="0"/>
            <a:ext cx="10515600" cy="1325563"/>
          </a:xfrm>
        </p:spPr>
        <p:txBody>
          <a:bodyPr/>
          <a:lstStyle/>
          <a:p>
            <a:r>
              <a:rPr lang="en-US" b="1" u="sng" dirty="0">
                <a:solidFill>
                  <a:srgbClr val="0070C0"/>
                </a:solidFill>
                <a:effectLst>
                  <a:outerShdw blurRad="38100" dist="38100" dir="2700000" algn="tl">
                    <a:srgbClr val="000000">
                      <a:alpha val="43137"/>
                    </a:srgbClr>
                  </a:outerShdw>
                </a:effectLst>
              </a:rPr>
              <a:t>The Watchtower Claims…</a:t>
            </a:r>
          </a:p>
        </p:txBody>
      </p:sp>
      <p:sp>
        <p:nvSpPr>
          <p:cNvPr id="3" name="TextBox 2">
            <a:extLst>
              <a:ext uri="{FF2B5EF4-FFF2-40B4-BE49-F238E27FC236}">
                <a16:creationId xmlns:a16="http://schemas.microsoft.com/office/drawing/2014/main" id="{9DBB7629-FAB8-9AE4-3295-4AEEE409EBEA}"/>
              </a:ext>
            </a:extLst>
          </p:cNvPr>
          <p:cNvSpPr txBox="1"/>
          <p:nvPr/>
        </p:nvSpPr>
        <p:spPr>
          <a:xfrm>
            <a:off x="400050" y="1188720"/>
            <a:ext cx="6617970" cy="5262979"/>
          </a:xfrm>
          <a:prstGeom prst="rect">
            <a:avLst/>
          </a:prstGeom>
          <a:noFill/>
        </p:spPr>
        <p:txBody>
          <a:bodyPr wrap="square" rtlCol="0">
            <a:spAutoFit/>
          </a:bodyPr>
          <a:lstStyle/>
          <a:p>
            <a:pPr marL="342900" indent="-342900">
              <a:buAutoNum type="arabicPeriod"/>
            </a:pPr>
            <a:r>
              <a:rPr lang="en-US" sz="2800" dirty="0"/>
              <a:t>To Be God’s mouthpiece, which continues to advance toward perfection/perfect doctrine over time via study as God’s chosen vessel</a:t>
            </a:r>
          </a:p>
          <a:p>
            <a:pPr marL="342900" indent="-342900">
              <a:buAutoNum type="arabicPeriod"/>
            </a:pPr>
            <a:r>
              <a:rPr lang="en-US" sz="2800" dirty="0"/>
              <a:t>Watchtower is the “voice of God” on earth, to be obeyed and submitted to as His provision</a:t>
            </a:r>
          </a:p>
          <a:p>
            <a:pPr marL="342900" indent="-342900">
              <a:buAutoNum type="arabicPeriod"/>
            </a:pPr>
            <a:r>
              <a:rPr lang="en-US" sz="2800" dirty="0"/>
              <a:t>Is God’s prophet on earth (this includes the organization)</a:t>
            </a:r>
          </a:p>
          <a:p>
            <a:pPr marL="342900" indent="-342900">
              <a:buAutoNum type="arabicPeriod"/>
            </a:pPr>
            <a:r>
              <a:rPr lang="en-US" sz="2800" dirty="0"/>
              <a:t>The Bible is ONLY to be studied and understood through the guidance of the Watchtower</a:t>
            </a:r>
          </a:p>
        </p:txBody>
      </p:sp>
      <p:pic>
        <p:nvPicPr>
          <p:cNvPr id="4" name="Picture 3">
            <a:extLst>
              <a:ext uri="{FF2B5EF4-FFF2-40B4-BE49-F238E27FC236}">
                <a16:creationId xmlns:a16="http://schemas.microsoft.com/office/drawing/2014/main" id="{BAC08808-F532-A95E-0050-43942FE61B8F}"/>
              </a:ext>
            </a:extLst>
          </p:cNvPr>
          <p:cNvPicPr>
            <a:picLocks noChangeAspect="1"/>
          </p:cNvPicPr>
          <p:nvPr/>
        </p:nvPicPr>
        <p:blipFill rotWithShape="1">
          <a:blip r:embed="rId2"/>
          <a:srcRect l="23432" r="23400"/>
          <a:stretch/>
        </p:blipFill>
        <p:spPr>
          <a:xfrm>
            <a:off x="7254239" y="852548"/>
            <a:ext cx="4697731" cy="5152904"/>
          </a:xfrm>
          <a:prstGeom prst="rect">
            <a:avLst/>
          </a:prstGeom>
        </p:spPr>
      </p:pic>
    </p:spTree>
    <p:extLst>
      <p:ext uri="{BB962C8B-B14F-4D97-AF65-F5344CB8AC3E}">
        <p14:creationId xmlns:p14="http://schemas.microsoft.com/office/powerpoint/2010/main" val="428930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CE5C-FD61-A810-AD61-FEFAB86E2B1F}"/>
              </a:ext>
            </a:extLst>
          </p:cNvPr>
          <p:cNvSpPr>
            <a:spLocks noGrp="1"/>
          </p:cNvSpPr>
          <p:nvPr>
            <p:ph type="title"/>
          </p:nvPr>
        </p:nvSpPr>
        <p:spPr>
          <a:xfrm>
            <a:off x="838200" y="-354965"/>
            <a:ext cx="10515600" cy="1325563"/>
          </a:xfrm>
        </p:spPr>
        <p:txBody>
          <a:bodyPr/>
          <a:lstStyle/>
          <a:p>
            <a:r>
              <a:rPr lang="en-US" b="1" i="1" u="sng" dirty="0">
                <a:solidFill>
                  <a:srgbClr val="FFC000"/>
                </a:solidFill>
                <a:effectLst>
                  <a:outerShdw blurRad="38100" dist="38100" dir="2700000" algn="tl">
                    <a:srgbClr val="000000">
                      <a:alpha val="43137"/>
                    </a:srgbClr>
                  </a:outerShdw>
                </a:effectLst>
              </a:rPr>
              <a:t>If Watchtower’s Claims are true then….</a:t>
            </a:r>
          </a:p>
        </p:txBody>
      </p:sp>
      <p:sp>
        <p:nvSpPr>
          <p:cNvPr id="3" name="TextBox 2">
            <a:extLst>
              <a:ext uri="{FF2B5EF4-FFF2-40B4-BE49-F238E27FC236}">
                <a16:creationId xmlns:a16="http://schemas.microsoft.com/office/drawing/2014/main" id="{5CD0A32C-B129-5A20-C6EF-745F233FF37B}"/>
              </a:ext>
            </a:extLst>
          </p:cNvPr>
          <p:cNvSpPr txBox="1"/>
          <p:nvPr/>
        </p:nvSpPr>
        <p:spPr>
          <a:xfrm>
            <a:off x="2228850" y="511612"/>
            <a:ext cx="9963150" cy="6370975"/>
          </a:xfrm>
          <a:prstGeom prst="rect">
            <a:avLst/>
          </a:prstGeom>
          <a:noFill/>
        </p:spPr>
        <p:txBody>
          <a:bodyPr wrap="square" rtlCol="0">
            <a:spAutoFit/>
          </a:bodyPr>
          <a:lstStyle/>
          <a:p>
            <a:pPr marL="342900" indent="-342900">
              <a:buAutoNum type="arabicPeriod"/>
            </a:pPr>
            <a:r>
              <a:rPr lang="en-US" sz="2400" dirty="0"/>
              <a:t>New claims of important truths will lead to more perfect doctrines NOT error. (Prov. 4:18 “</a:t>
            </a:r>
            <a:r>
              <a:rPr lang="en-US" sz="2400" b="1" u="sng" dirty="0"/>
              <a:t>But the path of the just is as the shining light, that shineth more and more unto the perfect day</a:t>
            </a:r>
            <a:r>
              <a:rPr lang="en-US" sz="2400" dirty="0"/>
              <a:t>.” </a:t>
            </a:r>
          </a:p>
          <a:p>
            <a:pPr marL="342900" indent="-342900">
              <a:buFontTx/>
              <a:buAutoNum type="arabicPeriod"/>
            </a:pPr>
            <a:r>
              <a:rPr lang="en-US" sz="2400" dirty="0"/>
              <a:t>If the Watchtower is the “voice of God” it will not be in error/contradict itself (2 Tim. 3:16-17 “All scripture is given by inspiration of God, and is profitable </a:t>
            </a:r>
            <a:r>
              <a:rPr lang="en-US" sz="2400" b="1" u="sng" dirty="0"/>
              <a:t>for doctrine, for reproof, for correction, for instruction in righteousness:</a:t>
            </a:r>
            <a:r>
              <a:rPr lang="en-US" sz="2400" b="1" u="sng" baseline="30000" dirty="0"/>
              <a:t> </a:t>
            </a:r>
            <a:r>
              <a:rPr lang="en-US" sz="2400" b="1" u="sng" dirty="0"/>
              <a:t>That the man of God may be perfect, thoroughly furnished unto all good works</a:t>
            </a:r>
            <a:r>
              <a:rPr lang="en-US" sz="2400" dirty="0"/>
              <a:t>.”)</a:t>
            </a:r>
          </a:p>
          <a:p>
            <a:pPr marL="342900" indent="-342900">
              <a:buFontTx/>
              <a:buAutoNum type="arabicPeriod"/>
            </a:pPr>
            <a:r>
              <a:rPr lang="en-US" sz="2400" dirty="0"/>
              <a:t>If the Watchtower is a prophet, it will abide by the biblical warnings of a prophet—it will not make/insist/promote false predictions (Deut. 18:22 “When a prophet </a:t>
            </a:r>
            <a:r>
              <a:rPr lang="en-US" sz="2400" dirty="0" err="1"/>
              <a:t>speaketh</a:t>
            </a:r>
            <a:r>
              <a:rPr lang="en-US" sz="2400" dirty="0"/>
              <a:t> in the name of the </a:t>
            </a:r>
            <a:r>
              <a:rPr lang="en-US" sz="2400" cap="small" dirty="0">
                <a:effectLst/>
              </a:rPr>
              <a:t>Lord</a:t>
            </a:r>
            <a:r>
              <a:rPr lang="en-US" sz="2400" dirty="0"/>
              <a:t>, </a:t>
            </a:r>
            <a:r>
              <a:rPr lang="en-US" sz="2400" b="1" u="sng" dirty="0"/>
              <a:t>if the thing follow not, nor come to pass, that is the thing which the </a:t>
            </a:r>
            <a:r>
              <a:rPr lang="en-US" sz="2400" b="1" u="sng" cap="small" dirty="0">
                <a:effectLst/>
              </a:rPr>
              <a:t>Lord</a:t>
            </a:r>
            <a:r>
              <a:rPr lang="en-US" sz="2400" b="1" u="sng" dirty="0"/>
              <a:t> hath not spoken, but the prophet hath spoken it presumptuously: thou shalt not be afraid of him</a:t>
            </a:r>
            <a:r>
              <a:rPr lang="en-US" sz="2400" dirty="0"/>
              <a:t>.”)</a:t>
            </a:r>
          </a:p>
          <a:p>
            <a:pPr marL="342900" indent="-342900">
              <a:buFontTx/>
              <a:buAutoNum type="arabicPeriod"/>
            </a:pPr>
            <a:r>
              <a:rPr lang="en-US" sz="2400" dirty="0"/>
              <a:t>If the Bible is only to be understood via the Watchtower lessons, then it will never contradict the Bible (Is. 8:20 “</a:t>
            </a:r>
            <a:r>
              <a:rPr lang="en-US" sz="2400" b="1" u="sng" dirty="0"/>
              <a:t>To the law and to the testimony: if they speak not according to this word, it is because there is no light in them.</a:t>
            </a:r>
            <a:r>
              <a:rPr lang="en-US" sz="2400" dirty="0"/>
              <a:t>”)</a:t>
            </a:r>
          </a:p>
        </p:txBody>
      </p:sp>
      <p:pic>
        <p:nvPicPr>
          <p:cNvPr id="4" name="Picture 3">
            <a:extLst>
              <a:ext uri="{FF2B5EF4-FFF2-40B4-BE49-F238E27FC236}">
                <a16:creationId xmlns:a16="http://schemas.microsoft.com/office/drawing/2014/main" id="{1ED24390-EDFA-AA45-EBEA-844757FCF95B}"/>
              </a:ext>
            </a:extLst>
          </p:cNvPr>
          <p:cNvPicPr>
            <a:picLocks noChangeAspect="1"/>
          </p:cNvPicPr>
          <p:nvPr/>
        </p:nvPicPr>
        <p:blipFill>
          <a:blip r:embed="rId2"/>
          <a:stretch>
            <a:fillRect/>
          </a:stretch>
        </p:blipFill>
        <p:spPr>
          <a:xfrm>
            <a:off x="0" y="970598"/>
            <a:ext cx="2077092" cy="266560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10EE33E-09AA-FB4A-CE96-69A103FFA0E5}"/>
              </a:ext>
            </a:extLst>
          </p:cNvPr>
          <p:cNvPicPr>
            <a:picLocks noChangeAspect="1"/>
          </p:cNvPicPr>
          <p:nvPr/>
        </p:nvPicPr>
        <p:blipFill>
          <a:blip r:embed="rId3"/>
          <a:stretch>
            <a:fillRect/>
          </a:stretch>
        </p:blipFill>
        <p:spPr>
          <a:xfrm>
            <a:off x="-13045" y="3851910"/>
            <a:ext cx="2090137" cy="2846070"/>
          </a:xfrm>
          <a:prstGeom prst="rect">
            <a:avLst/>
          </a:prstGeom>
        </p:spPr>
      </p:pic>
    </p:spTree>
    <p:extLst>
      <p:ext uri="{BB962C8B-B14F-4D97-AF65-F5344CB8AC3E}">
        <p14:creationId xmlns:p14="http://schemas.microsoft.com/office/powerpoint/2010/main" val="206974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4A3A-A3CD-5A74-4447-032EA13DDC0E}"/>
              </a:ext>
            </a:extLst>
          </p:cNvPr>
          <p:cNvSpPr>
            <a:spLocks noGrp="1"/>
          </p:cNvSpPr>
          <p:nvPr>
            <p:ph type="title"/>
          </p:nvPr>
        </p:nvSpPr>
        <p:spPr>
          <a:xfrm>
            <a:off x="449580" y="-240665"/>
            <a:ext cx="10515600" cy="1325563"/>
          </a:xfrm>
        </p:spPr>
        <p:txBody>
          <a:bodyPr/>
          <a:lstStyle/>
          <a:p>
            <a:r>
              <a:rPr lang="en-US" b="1" u="sng" dirty="0">
                <a:effectLst>
                  <a:outerShdw blurRad="38100" dist="38100" dir="2700000" algn="tl">
                    <a:srgbClr val="000000">
                      <a:alpha val="43137"/>
                    </a:srgbClr>
                  </a:outerShdw>
                </a:effectLst>
              </a:rPr>
              <a:t>Exhibit 1: Pyramidology</a:t>
            </a:r>
          </a:p>
        </p:txBody>
      </p:sp>
      <p:pic>
        <p:nvPicPr>
          <p:cNvPr id="3" name="Picture 2">
            <a:extLst>
              <a:ext uri="{FF2B5EF4-FFF2-40B4-BE49-F238E27FC236}">
                <a16:creationId xmlns:a16="http://schemas.microsoft.com/office/drawing/2014/main" id="{8AC9DD94-1C0F-178C-AE42-7C589889E118}"/>
              </a:ext>
            </a:extLst>
          </p:cNvPr>
          <p:cNvPicPr>
            <a:picLocks noChangeAspect="1"/>
          </p:cNvPicPr>
          <p:nvPr/>
        </p:nvPicPr>
        <p:blipFill>
          <a:blip r:embed="rId2"/>
          <a:stretch>
            <a:fillRect/>
          </a:stretch>
        </p:blipFill>
        <p:spPr>
          <a:xfrm>
            <a:off x="9555480" y="1520111"/>
            <a:ext cx="2509737" cy="3817778"/>
          </a:xfrm>
          <a:prstGeom prst="rect">
            <a:avLst/>
          </a:prstGeom>
        </p:spPr>
      </p:pic>
      <p:sp>
        <p:nvSpPr>
          <p:cNvPr id="5" name="TextBox 4">
            <a:extLst>
              <a:ext uri="{FF2B5EF4-FFF2-40B4-BE49-F238E27FC236}">
                <a16:creationId xmlns:a16="http://schemas.microsoft.com/office/drawing/2014/main" id="{75CC5807-6FA6-F465-5063-F17EA9599E9C}"/>
              </a:ext>
            </a:extLst>
          </p:cNvPr>
          <p:cNvSpPr txBox="1"/>
          <p:nvPr/>
        </p:nvSpPr>
        <p:spPr>
          <a:xfrm>
            <a:off x="-1904" y="815191"/>
            <a:ext cx="9557384" cy="6001643"/>
          </a:xfrm>
          <a:prstGeom prst="rect">
            <a:avLst/>
          </a:prstGeom>
          <a:noFill/>
        </p:spPr>
        <p:txBody>
          <a:bodyPr wrap="square">
            <a:spAutoFit/>
          </a:bodyPr>
          <a:lstStyle/>
          <a:p>
            <a:r>
              <a:rPr lang="en-US" sz="2400" dirty="0"/>
              <a:t>"In the passages of the great pyramid of Gizeh the agreement of one or two measurements with present truth chronology might be accidental, </a:t>
            </a:r>
            <a:r>
              <a:rPr lang="en-US" sz="2400" b="1" u="sng" dirty="0"/>
              <a:t>but the </a:t>
            </a:r>
            <a:r>
              <a:rPr lang="en-US" sz="2400" b="1" u="sng" dirty="0" err="1"/>
              <a:t>correspondency</a:t>
            </a:r>
            <a:r>
              <a:rPr lang="en-US" sz="2400" b="1" u="sng" dirty="0"/>
              <a:t> of dozens of measurements proves the same God designed both pyramid and plan</a:t>
            </a:r>
            <a:r>
              <a:rPr lang="en-US" sz="2400" dirty="0"/>
              <a:t>…" (Watchtower June 15, 1922 p.187)</a:t>
            </a:r>
          </a:p>
          <a:p>
            <a:endParaRPr lang="en-US" sz="2400" dirty="0"/>
          </a:p>
          <a:p>
            <a:r>
              <a:rPr lang="en-US" sz="2400" dirty="0"/>
              <a:t>"</a:t>
            </a:r>
            <a:r>
              <a:rPr lang="en-US" sz="2400" b="1" u="sng" dirty="0"/>
              <a:t>The great pyramid of Egypt, standing as a silent and inanimate witness of the Lord, is a messenger; and its testimony speaks with great eloquence concerning the divine plan</a:t>
            </a:r>
            <a:r>
              <a:rPr lang="en-US" sz="2400" dirty="0"/>
              <a:t>." (Watchtower May 15, 1925 p.148)</a:t>
            </a:r>
          </a:p>
          <a:p>
            <a:endParaRPr lang="en-US" sz="2400" dirty="0"/>
          </a:p>
          <a:p>
            <a:r>
              <a:rPr lang="en-US" sz="2400" dirty="0"/>
              <a:t>Based on the measurements of the pyramids, the following dates were furnished as keystone prophetic events </a:t>
            </a:r>
            <a:r>
              <a:rPr lang="en-US" sz="2400" b="1" dirty="0"/>
              <a:t>1878—the resurrection of patriarchs and prophets/beginning of the final battle, 1881—the final year of selection of the 144,000, 1910—End of the Gentile Times, and Jews to re-found Israel, 1914—End of the Gentile Times/End of the World, 1915—End of the Gentile Times/End of the World, 1918—End of the Gentile Times/End of the World</a:t>
            </a:r>
          </a:p>
        </p:txBody>
      </p:sp>
    </p:spTree>
    <p:extLst>
      <p:ext uri="{BB962C8B-B14F-4D97-AF65-F5344CB8AC3E}">
        <p14:creationId xmlns:p14="http://schemas.microsoft.com/office/powerpoint/2010/main" val="209504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2342</Words>
  <Application>Microsoft Office PowerPoint</Application>
  <PresentationFormat>Widescreen</PresentationFormat>
  <Paragraphs>81</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What is the Difference Between Mormons, Jehovah’s Witnesses, and Seventh-day Adventists? pt 15</vt:lpstr>
      <vt:lpstr>What We Will Study….</vt:lpstr>
      <vt:lpstr>Pastor Russell Said He/Watchtower are “God’s Mouthpiece”</vt:lpstr>
      <vt:lpstr>Watchtower is the “Voice of God”</vt:lpstr>
      <vt:lpstr>Watchtower is God’s Prophet</vt:lpstr>
      <vt:lpstr>You Can Only Understand the Bible Through Us!</vt:lpstr>
      <vt:lpstr>The Watchtower Claims…</vt:lpstr>
      <vt:lpstr>If Watchtower’s Claims are true then….</vt:lpstr>
      <vt:lpstr>Exhibit 1: Pyramidology</vt:lpstr>
      <vt:lpstr>“God’s Mouthpiece” led by the Devil?</vt:lpstr>
      <vt:lpstr>Exhibit 2: Time-setting</vt:lpstr>
      <vt:lpstr>Time-setting Continued…</vt:lpstr>
      <vt:lpstr>1920, 1921???</vt:lpstr>
      <vt:lpstr>Doesn’t Stop There!</vt:lpstr>
      <vt:lpstr>Eventually You’ll Get It, Don’t Give Up!</vt:lpstr>
      <vt:lpstr>Time-setting Again! 1975</vt:lpstr>
      <vt:lpstr>Give it all to the Church!</vt:lpstr>
      <vt:lpstr>Whoops!</vt:lpstr>
      <vt:lpstr>Exhibit 3: Jesus’ face was shaved</vt:lpstr>
      <vt:lpstr>Errors and More Errors</vt:lpstr>
      <vt:lpstr>Exhibit 4: Vaccines</vt:lpstr>
      <vt:lpstr>Exhibit 5: Phrenology</vt:lpstr>
      <vt:lpstr>Exhibit 6: Health Defects—Causation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90</cp:revision>
  <dcterms:created xsi:type="dcterms:W3CDTF">2020-09-12T20:19:03Z</dcterms:created>
  <dcterms:modified xsi:type="dcterms:W3CDTF">2023-08-30T02:57:35Z</dcterms:modified>
</cp:coreProperties>
</file>