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3" r:id="rId8"/>
    <p:sldId id="262"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6" d="100"/>
          <a:sy n="66" d="100"/>
        </p:scale>
        <p:origin x="-2094" y="-54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26F1EF8-8816-45FD-86AF-6025B867D3D9}" type="datetimeFigureOut">
              <a:rPr lang="en-US" smtClean="0"/>
              <a:pPr/>
              <a:t>3/23/2018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40A1FE-97D0-457F-A381-1D279B3F933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6F1EF8-8816-45FD-86AF-6025B867D3D9}" type="datetimeFigureOut">
              <a:rPr lang="en-US" smtClean="0"/>
              <a:pPr/>
              <a:t>3/23/2018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40A1FE-97D0-457F-A381-1D279B3F933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6F1EF8-8816-45FD-86AF-6025B867D3D9}" type="datetimeFigureOut">
              <a:rPr lang="en-US" smtClean="0"/>
              <a:pPr/>
              <a:t>3/23/2018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40A1FE-97D0-457F-A381-1D279B3F933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6F1EF8-8816-45FD-86AF-6025B867D3D9}" type="datetimeFigureOut">
              <a:rPr lang="en-US" smtClean="0"/>
              <a:pPr/>
              <a:t>3/23/2018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40A1FE-97D0-457F-A381-1D279B3F933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26F1EF8-8816-45FD-86AF-6025B867D3D9}" type="datetimeFigureOut">
              <a:rPr lang="en-US" smtClean="0"/>
              <a:pPr/>
              <a:t>3/23/2018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40A1FE-97D0-457F-A381-1D279B3F933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26F1EF8-8816-45FD-86AF-6025B867D3D9}" type="datetimeFigureOut">
              <a:rPr lang="en-US" smtClean="0"/>
              <a:pPr/>
              <a:t>3/23/2018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40A1FE-97D0-457F-A381-1D279B3F933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26F1EF8-8816-45FD-86AF-6025B867D3D9}" type="datetimeFigureOut">
              <a:rPr lang="en-US" smtClean="0"/>
              <a:pPr/>
              <a:t>3/23/2018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240A1FE-97D0-457F-A381-1D279B3F933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26F1EF8-8816-45FD-86AF-6025B867D3D9}" type="datetimeFigureOut">
              <a:rPr lang="en-US" smtClean="0"/>
              <a:pPr/>
              <a:t>3/23/2018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240A1FE-97D0-457F-A381-1D279B3F933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6F1EF8-8816-45FD-86AF-6025B867D3D9}" type="datetimeFigureOut">
              <a:rPr lang="en-US" smtClean="0"/>
              <a:pPr/>
              <a:t>3/23/2018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240A1FE-97D0-457F-A381-1D279B3F933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6F1EF8-8816-45FD-86AF-6025B867D3D9}" type="datetimeFigureOut">
              <a:rPr lang="en-US" smtClean="0"/>
              <a:pPr/>
              <a:t>3/23/2018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40A1FE-97D0-457F-A381-1D279B3F933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6F1EF8-8816-45FD-86AF-6025B867D3D9}" type="datetimeFigureOut">
              <a:rPr lang="en-US" smtClean="0"/>
              <a:pPr/>
              <a:t>3/23/2018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40A1FE-97D0-457F-A381-1D279B3F933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6F1EF8-8816-45FD-86AF-6025B867D3D9}" type="datetimeFigureOut">
              <a:rPr lang="en-US" smtClean="0"/>
              <a:pPr/>
              <a:t>3/23/2018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40A1FE-97D0-457F-A381-1D279B3F933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i="1" u="sng" dirty="0" smtClean="0">
                <a:solidFill>
                  <a:srgbClr val="7030A0"/>
                </a:solidFill>
                <a:latin typeface="Algerian" pitchFamily="82" charset="0"/>
              </a:rPr>
              <a:t>Asher-the Prosperous</a:t>
            </a:r>
            <a:endParaRPr lang="en-US" b="1" i="1" u="sng" dirty="0">
              <a:solidFill>
                <a:srgbClr val="7030A0"/>
              </a:solidFill>
              <a:latin typeface="Algerian" pitchFamily="82" charset="0"/>
            </a:endParaRPr>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b="1" i="1" u="sng" dirty="0" smtClean="0">
                <a:solidFill>
                  <a:srgbClr val="C00000"/>
                </a:solidFill>
                <a:latin typeface="Algerian" pitchFamily="82" charset="0"/>
              </a:rPr>
              <a:t>Good Military Men Too!</a:t>
            </a:r>
            <a:endParaRPr lang="en-US" b="1" i="1" u="sng" dirty="0">
              <a:solidFill>
                <a:srgbClr val="C00000"/>
              </a:solidFill>
              <a:latin typeface="Algerian" pitchFamily="82" charset="0"/>
            </a:endParaRPr>
          </a:p>
        </p:txBody>
      </p:sp>
      <p:pic>
        <p:nvPicPr>
          <p:cNvPr id="5" name="Content Placeholder 4" descr="images.jpg"/>
          <p:cNvPicPr>
            <a:picLocks noGrp="1" noChangeAspect="1"/>
          </p:cNvPicPr>
          <p:nvPr>
            <p:ph sz="half" idx="1"/>
          </p:nvPr>
        </p:nvPicPr>
        <p:blipFill>
          <a:blip r:embed="rId2"/>
          <a:stretch>
            <a:fillRect/>
          </a:stretch>
        </p:blipFill>
        <p:spPr>
          <a:xfrm>
            <a:off x="0" y="762000"/>
            <a:ext cx="4648199" cy="6096000"/>
          </a:xfrm>
        </p:spPr>
      </p:pic>
      <p:sp>
        <p:nvSpPr>
          <p:cNvPr id="4" name="Content Placeholder 3"/>
          <p:cNvSpPr>
            <a:spLocks noGrp="1"/>
          </p:cNvSpPr>
          <p:nvPr>
            <p:ph sz="half" idx="2"/>
          </p:nvPr>
        </p:nvSpPr>
        <p:spPr>
          <a:xfrm>
            <a:off x="4648200" y="762000"/>
            <a:ext cx="4495800" cy="6096000"/>
          </a:xfrm>
        </p:spPr>
        <p:txBody>
          <a:bodyPr/>
          <a:lstStyle/>
          <a:p>
            <a:r>
              <a:rPr lang="en-US" dirty="0" smtClean="0"/>
              <a:t>In the days of David, we read of the men of Asher, “All these </a:t>
            </a:r>
            <a:r>
              <a:rPr lang="en-US" i="1" dirty="0" smtClean="0"/>
              <a:t>were</a:t>
            </a:r>
            <a:r>
              <a:rPr lang="en-US" dirty="0" smtClean="0"/>
              <a:t> the children of Asher, heads of </a:t>
            </a:r>
            <a:r>
              <a:rPr lang="en-US" i="1" dirty="0" smtClean="0"/>
              <a:t>their</a:t>
            </a:r>
            <a:r>
              <a:rPr lang="en-US" dirty="0" smtClean="0"/>
              <a:t> father's house, </a:t>
            </a:r>
            <a:r>
              <a:rPr lang="en-US" u="sng" dirty="0" smtClean="0"/>
              <a:t>choice and mighty men of valour, chief of the princes. </a:t>
            </a:r>
            <a:r>
              <a:rPr lang="en-US" dirty="0" smtClean="0"/>
              <a:t>And the number throughout the genealogy of them that were apt to the war </a:t>
            </a:r>
            <a:r>
              <a:rPr lang="en-US" i="1" dirty="0" smtClean="0"/>
              <a:t>and</a:t>
            </a:r>
            <a:r>
              <a:rPr lang="en-US" dirty="0" smtClean="0"/>
              <a:t> to battle </a:t>
            </a:r>
            <a:r>
              <a:rPr lang="en-US" i="1" dirty="0" smtClean="0"/>
              <a:t>was</a:t>
            </a:r>
            <a:r>
              <a:rPr lang="en-US" dirty="0" smtClean="0"/>
              <a:t> twenty and six thousand men.”  1 Chronicles 7:40</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b="1" i="1" u="sng" dirty="0" smtClean="0">
                <a:solidFill>
                  <a:srgbClr val="FF0000"/>
                </a:solidFill>
                <a:latin typeface="Algerian" pitchFamily="82" charset="0"/>
              </a:rPr>
              <a:t>It would seem…….</a:t>
            </a:r>
            <a:endParaRPr lang="en-US" b="1" i="1" u="sng" dirty="0">
              <a:solidFill>
                <a:srgbClr val="FF0000"/>
              </a:solidFill>
              <a:latin typeface="Algerian" pitchFamily="82" charset="0"/>
            </a:endParaRPr>
          </a:p>
        </p:txBody>
      </p:sp>
      <p:sp>
        <p:nvSpPr>
          <p:cNvPr id="3" name="Content Placeholder 2"/>
          <p:cNvSpPr>
            <a:spLocks noGrp="1"/>
          </p:cNvSpPr>
          <p:nvPr>
            <p:ph idx="1"/>
          </p:nvPr>
        </p:nvSpPr>
        <p:spPr>
          <a:xfrm>
            <a:off x="0" y="762000"/>
            <a:ext cx="9144000" cy="6096000"/>
          </a:xfrm>
        </p:spPr>
        <p:txBody>
          <a:bodyPr>
            <a:normAutofit fontScale="92500"/>
          </a:bodyPr>
          <a:lstStyle/>
          <a:p>
            <a:r>
              <a:rPr lang="en-US" dirty="0" smtClean="0"/>
              <a:t>With his willingness to share with his brethren of his bounties and his strong abilities in war, it is a stunning comment made by Deborah in the crisis of Megiddo, a type of the final battle in earth’s history, “And the princes of Issachar </a:t>
            </a:r>
            <a:r>
              <a:rPr lang="en-US" i="1" dirty="0" smtClean="0"/>
              <a:t>were</a:t>
            </a:r>
            <a:r>
              <a:rPr lang="en-US" dirty="0" smtClean="0"/>
              <a:t> with Deborah; even Issachar, and also Barak: he was sent on foot into the valley. For the divisions of Reuben </a:t>
            </a:r>
            <a:r>
              <a:rPr lang="en-US" i="1" dirty="0" smtClean="0"/>
              <a:t>there were</a:t>
            </a:r>
            <a:r>
              <a:rPr lang="en-US" dirty="0" smtClean="0"/>
              <a:t> great thoughts of heart. Why abodest thou among the sheepfolds, to hear the bleatings of the flocks? For the divisions of Reuben </a:t>
            </a:r>
            <a:r>
              <a:rPr lang="en-US" i="1" dirty="0" smtClean="0"/>
              <a:t>there were</a:t>
            </a:r>
            <a:r>
              <a:rPr lang="en-US" dirty="0" smtClean="0"/>
              <a:t> great searchings of heart. Gilead abode beyond Jordan: and why did Dan remain in ships? Asher continued on the sea shore, and abode in his breaches.”  Judges 5:15-17</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rmAutofit fontScale="90000"/>
          </a:bodyPr>
          <a:lstStyle/>
          <a:p>
            <a:r>
              <a:rPr lang="en-US" b="1" i="1" u="sng" dirty="0" smtClean="0">
                <a:solidFill>
                  <a:srgbClr val="7030A0"/>
                </a:solidFill>
                <a:latin typeface="Algerian" pitchFamily="82" charset="0"/>
              </a:rPr>
              <a:t>Crunch Time Failure!  Big Time!</a:t>
            </a:r>
            <a:endParaRPr lang="en-US" b="1" i="1" u="sng" dirty="0">
              <a:solidFill>
                <a:srgbClr val="7030A0"/>
              </a:solidFill>
              <a:latin typeface="Algerian" pitchFamily="82" charset="0"/>
            </a:endParaRPr>
          </a:p>
        </p:txBody>
      </p:sp>
      <p:sp>
        <p:nvSpPr>
          <p:cNvPr id="3" name="Content Placeholder 2"/>
          <p:cNvSpPr>
            <a:spLocks noGrp="1"/>
          </p:cNvSpPr>
          <p:nvPr>
            <p:ph sz="half" idx="1"/>
          </p:nvPr>
        </p:nvSpPr>
        <p:spPr>
          <a:xfrm>
            <a:off x="0" y="762000"/>
            <a:ext cx="4572000" cy="6096000"/>
          </a:xfrm>
        </p:spPr>
        <p:txBody>
          <a:bodyPr/>
          <a:lstStyle/>
          <a:p>
            <a:r>
              <a:rPr lang="en-US" dirty="0" smtClean="0"/>
              <a:t>While Issachar, Zebulun, and Naphtali were giving their lives to drive out Jabin, the mighty Canaanite king and his powerful general, Sisera, with his 900 chariots, Asher  was at home, taking care of his material interests!  Asher felt that it would be too great a sacrifice to get involved in this struggle! He was having a good time!</a:t>
            </a:r>
            <a:endParaRPr lang="en-US" dirty="0"/>
          </a:p>
        </p:txBody>
      </p:sp>
      <p:pic>
        <p:nvPicPr>
          <p:cNvPr id="5" name="Content Placeholder 4" descr="index.jpg"/>
          <p:cNvPicPr>
            <a:picLocks noGrp="1" noChangeAspect="1"/>
          </p:cNvPicPr>
          <p:nvPr>
            <p:ph sz="half" idx="2"/>
          </p:nvPr>
        </p:nvPicPr>
        <p:blipFill>
          <a:blip r:embed="rId2"/>
          <a:stretch>
            <a:fillRect/>
          </a:stretch>
        </p:blipFill>
        <p:spPr>
          <a:xfrm>
            <a:off x="4572001" y="762000"/>
            <a:ext cx="4572000" cy="6095999"/>
          </a:xfr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b="1" i="1" u="sng" dirty="0" smtClean="0">
                <a:solidFill>
                  <a:srgbClr val="7030A0"/>
                </a:solidFill>
              </a:rPr>
              <a:t>Will We Miss Like Asher?</a:t>
            </a:r>
            <a:endParaRPr lang="en-US" b="1" i="1" u="sng" dirty="0">
              <a:solidFill>
                <a:srgbClr val="7030A0"/>
              </a:solidFill>
            </a:endParaRPr>
          </a:p>
        </p:txBody>
      </p:sp>
      <p:sp>
        <p:nvSpPr>
          <p:cNvPr id="3" name="Content Placeholder 2"/>
          <p:cNvSpPr>
            <a:spLocks noGrp="1"/>
          </p:cNvSpPr>
          <p:nvPr>
            <p:ph idx="1"/>
          </p:nvPr>
        </p:nvSpPr>
        <p:spPr>
          <a:xfrm>
            <a:off x="0" y="762000"/>
            <a:ext cx="9144000" cy="6096000"/>
          </a:xfrm>
        </p:spPr>
        <p:txBody>
          <a:bodyPr>
            <a:normAutofit fontScale="92500" lnSpcReduction="20000"/>
          </a:bodyPr>
          <a:lstStyle/>
          <a:p>
            <a:r>
              <a:rPr lang="en-US" dirty="0" smtClean="0"/>
              <a:t>“The time is not far distant when the test will come to every soul. The observance of the false sabbath will be urged upon us. The contest will be between the commandments of God and the commandments of men. Those who have yielded step by step to worldly demands and conformed to worldly customs will then yield to the powers that be, rather than subject themselves to derision, insult, threatened imprisonment, and death. At that time the gold will be separated from the dross. True godliness will be clearly distinguished from the appearance and tinsel of it. </a:t>
            </a:r>
            <a:r>
              <a:rPr lang="en-US" b="1" i="1" u="sng" dirty="0" smtClean="0"/>
              <a:t>Many a star that we have admired for its brilliance will then go out in darkness. Those who have assumed the ornaments of the sanctuary, but are not clothed with Christ's righteousness, will then appear in the shame of their own nakedness.”  </a:t>
            </a:r>
            <a:r>
              <a:rPr lang="en-US" dirty="0" smtClean="0"/>
              <a:t>PK, pg. 188</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lstStyle/>
          <a:p>
            <a:r>
              <a:rPr lang="en-US" b="1" i="1" u="sng" dirty="0" smtClean="0">
                <a:solidFill>
                  <a:srgbClr val="FF0000"/>
                </a:solidFill>
              </a:rPr>
              <a:t>Now, it Makes Sense</a:t>
            </a:r>
            <a:endParaRPr lang="en-US" b="1" i="1" u="sng" dirty="0">
              <a:solidFill>
                <a:srgbClr val="FF0000"/>
              </a:solidFill>
            </a:endParaRPr>
          </a:p>
        </p:txBody>
      </p:sp>
      <p:sp>
        <p:nvSpPr>
          <p:cNvPr id="3" name="Content Placeholder 2"/>
          <p:cNvSpPr>
            <a:spLocks noGrp="1"/>
          </p:cNvSpPr>
          <p:nvPr>
            <p:ph idx="1"/>
          </p:nvPr>
        </p:nvSpPr>
        <p:spPr>
          <a:xfrm>
            <a:off x="0" y="685800"/>
            <a:ext cx="9144000" cy="6172200"/>
          </a:xfrm>
        </p:spPr>
        <p:txBody>
          <a:bodyPr>
            <a:normAutofit/>
          </a:bodyPr>
          <a:lstStyle/>
          <a:p>
            <a:r>
              <a:rPr lang="en-US" sz="3600" dirty="0" smtClean="0"/>
              <a:t>With everything at his fingertips; prosperity on every side, the promise of Moses to Asher seems somewhat silly.  “and as thy days, </a:t>
            </a:r>
            <a:r>
              <a:rPr lang="en-US" sz="3600" i="1" dirty="0" smtClean="0"/>
              <a:t>so shall</a:t>
            </a:r>
            <a:r>
              <a:rPr lang="en-US" sz="3600" dirty="0" smtClean="0"/>
              <a:t> thy strength </a:t>
            </a:r>
            <a:r>
              <a:rPr lang="en-US" sz="3600" i="1" dirty="0" smtClean="0"/>
              <a:t>be</a:t>
            </a:r>
            <a:r>
              <a:rPr lang="en-US" sz="3600" dirty="0" smtClean="0"/>
              <a:t>.” Deut. 33:24,25</a:t>
            </a:r>
          </a:p>
          <a:p>
            <a:r>
              <a:rPr lang="en-US" sz="3600" dirty="0" smtClean="0"/>
              <a:t>The Lord knew that this son of Jacob would be tempted to covet the bounties of heaven and become selfish and self engrossed.  The Lord knew Asher’s specific struggle and promised that He would give him strength each day to meet his challenges.  </a:t>
            </a:r>
            <a:endParaRPr lang="en-US" sz="36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b="1" i="1" u="sng" dirty="0" smtClean="0">
                <a:solidFill>
                  <a:srgbClr val="0070C0"/>
                </a:solidFill>
                <a:latin typeface="Algerian" pitchFamily="82" charset="0"/>
              </a:rPr>
              <a:t>Strength for Today</a:t>
            </a:r>
            <a:endParaRPr lang="en-US" b="1" i="1" u="sng" dirty="0">
              <a:solidFill>
                <a:srgbClr val="0070C0"/>
              </a:solidFill>
              <a:latin typeface="Algerian" pitchFamily="82" charset="0"/>
            </a:endParaRPr>
          </a:p>
        </p:txBody>
      </p:sp>
      <p:pic>
        <p:nvPicPr>
          <p:cNvPr id="5" name="Content Placeholder 4" descr="index.jpg"/>
          <p:cNvPicPr>
            <a:picLocks noGrp="1" noChangeAspect="1"/>
          </p:cNvPicPr>
          <p:nvPr>
            <p:ph sz="half" idx="1"/>
          </p:nvPr>
        </p:nvPicPr>
        <p:blipFill>
          <a:blip r:embed="rId2"/>
          <a:stretch>
            <a:fillRect/>
          </a:stretch>
        </p:blipFill>
        <p:spPr>
          <a:xfrm>
            <a:off x="0" y="762000"/>
            <a:ext cx="4648200" cy="6095999"/>
          </a:xfrm>
        </p:spPr>
      </p:pic>
      <p:sp>
        <p:nvSpPr>
          <p:cNvPr id="4" name="Content Placeholder 3"/>
          <p:cNvSpPr>
            <a:spLocks noGrp="1"/>
          </p:cNvSpPr>
          <p:nvPr>
            <p:ph sz="half" idx="2"/>
          </p:nvPr>
        </p:nvSpPr>
        <p:spPr>
          <a:xfrm>
            <a:off x="4648200" y="838200"/>
            <a:ext cx="4495800" cy="6019800"/>
          </a:xfrm>
        </p:spPr>
        <p:txBody>
          <a:bodyPr>
            <a:normAutofit fontScale="92500" lnSpcReduction="20000"/>
          </a:bodyPr>
          <a:lstStyle/>
          <a:p>
            <a:r>
              <a:rPr lang="en-US" dirty="0" smtClean="0"/>
              <a:t>Not for tomorrow, or next week, or next year, is strength promised.  The Lord has promised strength for today to meet the challenges we face.  To get that strength, we must spend time with Him. “But seek ye first the kingdom of God, and his righteousness; and all these things shall be added unto you. Take therefore no thought for the morrow: for the morrow shall take thought for the things of itself. Sufficient unto the day </a:t>
            </a:r>
            <a:r>
              <a:rPr lang="en-US" i="1" dirty="0" smtClean="0"/>
              <a:t>is</a:t>
            </a:r>
            <a:r>
              <a:rPr lang="en-US" dirty="0" smtClean="0"/>
              <a:t> the evil thereof.”  Matthew 6:33,34</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fontScale="90000"/>
          </a:bodyPr>
          <a:lstStyle/>
          <a:p>
            <a:r>
              <a:rPr lang="en-US" b="1" i="1" u="sng" dirty="0" smtClean="0">
                <a:solidFill>
                  <a:srgbClr val="0070C0"/>
                </a:solidFill>
              </a:rPr>
              <a:t>Asher Learned the Greatest of Lessons</a:t>
            </a:r>
            <a:endParaRPr lang="en-US" b="1" i="1" u="sng" dirty="0">
              <a:solidFill>
                <a:srgbClr val="0070C0"/>
              </a:solidFill>
            </a:endParaRPr>
          </a:p>
        </p:txBody>
      </p:sp>
      <p:sp>
        <p:nvSpPr>
          <p:cNvPr id="3" name="Content Placeholder 2"/>
          <p:cNvSpPr>
            <a:spLocks noGrp="1"/>
          </p:cNvSpPr>
          <p:nvPr>
            <p:ph sz="half" idx="1"/>
          </p:nvPr>
        </p:nvSpPr>
        <p:spPr>
          <a:xfrm>
            <a:off x="0" y="762000"/>
            <a:ext cx="4495800" cy="6096000"/>
          </a:xfrm>
        </p:spPr>
        <p:txBody>
          <a:bodyPr>
            <a:normAutofit lnSpcReduction="10000"/>
          </a:bodyPr>
          <a:lstStyle/>
          <a:p>
            <a:r>
              <a:rPr lang="en-US" dirty="0" smtClean="0"/>
              <a:t>Moses told us of Asher, “, and let him dip his foot in oil. “</a:t>
            </a:r>
          </a:p>
          <a:p>
            <a:r>
              <a:rPr lang="en-US" dirty="0" smtClean="0"/>
              <a:t>Asher had been led astray by his brothers at Dothan.  He had felt the coldness of an Egyptian dungeon and realized his efforts to attain to righteousness by himself were futile.  He realized his need for a righteousness out of himself and for a daily refreshing of the Holy Spirit!</a:t>
            </a:r>
            <a:endParaRPr lang="en-US" dirty="0"/>
          </a:p>
        </p:txBody>
      </p:sp>
      <p:pic>
        <p:nvPicPr>
          <p:cNvPr id="5" name="Content Placeholder 4" descr="index.jpg"/>
          <p:cNvPicPr>
            <a:picLocks noGrp="1" noChangeAspect="1"/>
          </p:cNvPicPr>
          <p:nvPr>
            <p:ph sz="half" idx="2"/>
          </p:nvPr>
        </p:nvPicPr>
        <p:blipFill>
          <a:blip r:embed="rId2"/>
          <a:stretch>
            <a:fillRect/>
          </a:stretch>
        </p:blipFill>
        <p:spPr>
          <a:xfrm>
            <a:off x="4572000" y="762000"/>
            <a:ext cx="4572000" cy="6096000"/>
          </a:xfr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b="1" i="1" u="sng" dirty="0" smtClean="0">
                <a:solidFill>
                  <a:srgbClr val="7030A0"/>
                </a:solidFill>
              </a:rPr>
              <a:t>Oil Symbolic of the Holy Spirit!</a:t>
            </a:r>
            <a:endParaRPr lang="en-US" b="1" i="1" u="sng" dirty="0">
              <a:solidFill>
                <a:srgbClr val="7030A0"/>
              </a:solidFill>
            </a:endParaRPr>
          </a:p>
        </p:txBody>
      </p:sp>
      <p:sp>
        <p:nvSpPr>
          <p:cNvPr id="3" name="Content Placeholder 2"/>
          <p:cNvSpPr>
            <a:spLocks noGrp="1"/>
          </p:cNvSpPr>
          <p:nvPr>
            <p:ph idx="1"/>
          </p:nvPr>
        </p:nvSpPr>
        <p:spPr>
          <a:xfrm>
            <a:off x="0" y="762000"/>
            <a:ext cx="9144000" cy="6096000"/>
          </a:xfrm>
        </p:spPr>
        <p:txBody>
          <a:bodyPr>
            <a:normAutofit fontScale="92500" lnSpcReduction="10000"/>
          </a:bodyPr>
          <a:lstStyle/>
          <a:p>
            <a:r>
              <a:rPr lang="en-US" dirty="0" smtClean="0"/>
              <a:t>"The Angel that talked with me," Zechariah declares, "came again, and waked me, as a man that is wakened out of his sleep, and said unto me, What </a:t>
            </a:r>
            <a:r>
              <a:rPr lang="en-US" dirty="0" err="1" smtClean="0"/>
              <a:t>seest</a:t>
            </a:r>
            <a:r>
              <a:rPr lang="en-US" dirty="0" smtClean="0"/>
              <a:t> thou? And I said, I have looked, and behold a candlestick all of gold, with a bowl upon the top of it, and his seven lamps thereon, and seven pipes to the seven lamps, which are upon the top thereof: and two olive trees by it, one upon the right side of the bowl, and the other upon the left side thereof. </a:t>
            </a:r>
          </a:p>
          <a:p>
            <a:r>
              <a:rPr lang="en-US" dirty="0" smtClean="0"/>
              <a:t>"So I answered and spake to the Angel that talked with me, saying, What are these, my Lord? . . . Then He answered and spake unto me, saying, This is the word of the Lord unto Zerubbabel, saying, Not by might, nor by power, but by My Spirit, saith the Lord of hosts." </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457200" y="0"/>
            <a:ext cx="8229600" cy="152400"/>
          </a:xfrm>
        </p:spPr>
        <p:txBody>
          <a:bodyPr>
            <a:normAutofit fontScale="90000"/>
          </a:bodyPr>
          <a:lstStyle/>
          <a:p>
            <a:endParaRPr lang="en-US" dirty="0"/>
          </a:p>
        </p:txBody>
      </p:sp>
      <p:sp>
        <p:nvSpPr>
          <p:cNvPr id="3" name="Content Placeholder 2"/>
          <p:cNvSpPr>
            <a:spLocks noGrp="1"/>
          </p:cNvSpPr>
          <p:nvPr>
            <p:ph idx="1"/>
          </p:nvPr>
        </p:nvSpPr>
        <p:spPr>
          <a:xfrm>
            <a:off x="0" y="228600"/>
            <a:ext cx="9144000" cy="6629400"/>
          </a:xfrm>
        </p:spPr>
        <p:txBody>
          <a:bodyPr>
            <a:normAutofit fontScale="85000" lnSpcReduction="10000"/>
          </a:bodyPr>
          <a:lstStyle/>
          <a:p>
            <a:r>
              <a:rPr lang="en-US" dirty="0" smtClean="0"/>
              <a:t>"Then answered I, and said unto Him, What are these two olive trees upon the right side of the candlestick and [594] upon the left side thereof? And I answered again, and said unto Him, What be these two olive branches which through the two golden pipes empty the golden oil out of themselves? . . . Then said He, These are the two anointed ones, that stand by the Lord of the whole earth." Zechariah 4:1-6, 11-14. </a:t>
            </a:r>
          </a:p>
          <a:p>
            <a:r>
              <a:rPr lang="en-US" dirty="0" smtClean="0"/>
              <a:t>In this vision the two olive trees which stand before God are represented as emptying the golden oil out of themselves through golden tubes into the bowl of the candlestick. From this the lamps of the sanctuary are fed, that they may give a bright, continuous light. So from the anointed ones that stand in God's presence the fullness of divine light and love and power is imparted to His people, that they may impart to others light and joy and refreshing. Those who are thus enriched are to enrich others with the treasure of God's love</a:t>
            </a:r>
            <a:r>
              <a:rPr lang="en-US" dirty="0" smtClean="0"/>
              <a:t>.”  PK, pgs. 593,594  </a:t>
            </a:r>
            <a:endParaRPr lang="en-US" dirty="0" smtClean="0"/>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lstStyle/>
          <a:p>
            <a:r>
              <a:rPr lang="en-US" b="1" i="1" u="sng" dirty="0" smtClean="0">
                <a:solidFill>
                  <a:srgbClr val="FF0000"/>
                </a:solidFill>
              </a:rPr>
              <a:t>Oil of Power</a:t>
            </a:r>
            <a:endParaRPr lang="en-US" b="1" i="1" u="sng" dirty="0">
              <a:solidFill>
                <a:srgbClr val="FF0000"/>
              </a:solidFill>
            </a:endParaRPr>
          </a:p>
        </p:txBody>
      </p:sp>
      <p:pic>
        <p:nvPicPr>
          <p:cNvPr id="5" name="Content Placeholder 4" descr="thM51V5BW8.jpg"/>
          <p:cNvPicPr>
            <a:picLocks noGrp="1" noChangeAspect="1"/>
          </p:cNvPicPr>
          <p:nvPr>
            <p:ph sz="half" idx="1"/>
          </p:nvPr>
        </p:nvPicPr>
        <p:blipFill>
          <a:blip r:embed="rId2"/>
          <a:stretch>
            <a:fillRect/>
          </a:stretch>
        </p:blipFill>
        <p:spPr>
          <a:xfrm>
            <a:off x="0" y="762000"/>
            <a:ext cx="4648200" cy="6096000"/>
          </a:xfrm>
        </p:spPr>
      </p:pic>
      <p:sp>
        <p:nvSpPr>
          <p:cNvPr id="4" name="Content Placeholder 3"/>
          <p:cNvSpPr>
            <a:spLocks noGrp="1"/>
          </p:cNvSpPr>
          <p:nvPr>
            <p:ph sz="half" idx="2"/>
          </p:nvPr>
        </p:nvSpPr>
        <p:spPr>
          <a:xfrm>
            <a:off x="4648200" y="685800"/>
            <a:ext cx="4495800" cy="6172200"/>
          </a:xfrm>
        </p:spPr>
        <p:txBody>
          <a:bodyPr>
            <a:normAutofit/>
          </a:bodyPr>
          <a:lstStyle/>
          <a:p>
            <a:r>
              <a:rPr lang="en-US" sz="3200" dirty="0" smtClean="0"/>
              <a:t>The power of the 3</a:t>
            </a:r>
            <a:r>
              <a:rPr lang="en-US" sz="3200" baseline="30000" dirty="0" smtClean="0"/>
              <a:t>rd</a:t>
            </a:r>
            <a:r>
              <a:rPr lang="en-US" sz="3200" dirty="0" smtClean="0"/>
              <a:t> Person of the Godhead, the Holy Spirit  enables people to overcome sin.  It was this experience, dipping his mind in the Spirit’s power, that secured for Asher a place in the New Jerusalem.  He will do the same for us!!</a:t>
            </a:r>
            <a:endParaRPr lang="en-US" sz="3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57200"/>
          </a:xfrm>
        </p:spPr>
        <p:txBody>
          <a:bodyPr>
            <a:normAutofit fontScale="90000"/>
          </a:bodyPr>
          <a:lstStyle/>
          <a:p>
            <a:r>
              <a:rPr lang="en-US" b="1" i="1" u="sng" dirty="0" smtClean="0">
                <a:solidFill>
                  <a:srgbClr val="C00000"/>
                </a:solidFill>
                <a:latin typeface="Algerian" pitchFamily="82" charset="0"/>
              </a:rPr>
              <a:t>An Either/Or Proposition</a:t>
            </a:r>
            <a:endParaRPr lang="en-US" b="1" i="1" u="sng" dirty="0">
              <a:solidFill>
                <a:srgbClr val="C00000"/>
              </a:solidFill>
              <a:latin typeface="Algerian" pitchFamily="82" charset="0"/>
            </a:endParaRPr>
          </a:p>
        </p:txBody>
      </p:sp>
      <p:sp>
        <p:nvSpPr>
          <p:cNvPr id="3" name="Content Placeholder 2"/>
          <p:cNvSpPr>
            <a:spLocks noGrp="1"/>
          </p:cNvSpPr>
          <p:nvPr>
            <p:ph idx="1"/>
          </p:nvPr>
        </p:nvSpPr>
        <p:spPr>
          <a:xfrm>
            <a:off x="0" y="381000"/>
            <a:ext cx="9144000" cy="6477000"/>
          </a:xfrm>
        </p:spPr>
        <p:txBody>
          <a:bodyPr>
            <a:noAutofit/>
          </a:bodyPr>
          <a:lstStyle/>
          <a:p>
            <a:r>
              <a:rPr lang="en-US" sz="3600" dirty="0" smtClean="0"/>
              <a:t>The old saying goes, “Crisis does not change character; it exposes it!”  What was revealed in this son of Jacob at the capturing and subsequent selling of Joseph was not pretty.  In fact, that one event shaped the lives of each one of the brothers.  The characteristics revealed there brought each one face to face with evil so deep; it makes one shudder to think about it.  The ensuing years would reveal stark changes that occurred as a result of that one event! Asher would never be the same again!</a:t>
            </a:r>
            <a:endParaRPr lang="en-US" sz="3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lstStyle/>
          <a:p>
            <a:r>
              <a:rPr lang="en-US" b="1" i="1" u="sng" dirty="0" smtClean="0">
                <a:solidFill>
                  <a:srgbClr val="C00000"/>
                </a:solidFill>
              </a:rPr>
              <a:t>One Event-Never the Same!</a:t>
            </a:r>
            <a:endParaRPr lang="en-US" b="1" i="1" u="sng" dirty="0">
              <a:solidFill>
                <a:srgbClr val="C00000"/>
              </a:solidFill>
            </a:endParaRPr>
          </a:p>
        </p:txBody>
      </p:sp>
      <p:sp>
        <p:nvSpPr>
          <p:cNvPr id="3" name="Content Placeholder 2"/>
          <p:cNvSpPr>
            <a:spLocks noGrp="1"/>
          </p:cNvSpPr>
          <p:nvPr>
            <p:ph sz="half" idx="1"/>
          </p:nvPr>
        </p:nvSpPr>
        <p:spPr>
          <a:xfrm>
            <a:off x="0" y="685800"/>
            <a:ext cx="4495800" cy="6172200"/>
          </a:xfrm>
        </p:spPr>
        <p:txBody>
          <a:bodyPr/>
          <a:lstStyle/>
          <a:p>
            <a:r>
              <a:rPr lang="en-US" dirty="0" smtClean="0"/>
              <a:t>Cain’s killing of his brother.</a:t>
            </a:r>
          </a:p>
          <a:p>
            <a:r>
              <a:rPr lang="en-US" dirty="0" smtClean="0"/>
              <a:t>Jacob stealing the birthright from Esau.</a:t>
            </a:r>
          </a:p>
          <a:p>
            <a:r>
              <a:rPr lang="en-US" dirty="0" smtClean="0"/>
              <a:t>David and Bathsheba.</a:t>
            </a:r>
          </a:p>
          <a:p>
            <a:r>
              <a:rPr lang="en-US" dirty="0" smtClean="0"/>
              <a:t>Of course, the one day that changed the world was Calvary! The planet would never be the same again and the individuals who engaged in those scenes!</a:t>
            </a:r>
          </a:p>
          <a:p>
            <a:r>
              <a:rPr lang="en-US" dirty="0" smtClean="0"/>
              <a:t>Each of us has that moment.  For me, a brother who……………….</a:t>
            </a:r>
            <a:endParaRPr lang="en-US" dirty="0"/>
          </a:p>
        </p:txBody>
      </p:sp>
      <p:pic>
        <p:nvPicPr>
          <p:cNvPr id="5" name="Content Placeholder 4" descr="index.jpg"/>
          <p:cNvPicPr>
            <a:picLocks noGrp="1" noChangeAspect="1"/>
          </p:cNvPicPr>
          <p:nvPr>
            <p:ph sz="half" idx="2"/>
          </p:nvPr>
        </p:nvPicPr>
        <p:blipFill>
          <a:blip r:embed="rId2"/>
          <a:stretch>
            <a:fillRect/>
          </a:stretch>
        </p:blipFill>
        <p:spPr>
          <a:xfrm>
            <a:off x="4419600" y="685800"/>
            <a:ext cx="4724399" cy="6172200"/>
          </a:xfr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b="1" i="1" u="sng" dirty="0" smtClean="0">
                <a:solidFill>
                  <a:srgbClr val="C00000"/>
                </a:solidFill>
              </a:rPr>
              <a:t>The Blessed One!</a:t>
            </a:r>
            <a:endParaRPr lang="en-US" b="1" i="1" u="sng" dirty="0">
              <a:solidFill>
                <a:srgbClr val="C00000"/>
              </a:solidFill>
            </a:endParaRPr>
          </a:p>
        </p:txBody>
      </p:sp>
      <p:pic>
        <p:nvPicPr>
          <p:cNvPr id="5" name="Content Placeholder 4" descr="images.jpg"/>
          <p:cNvPicPr>
            <a:picLocks noGrp="1" noChangeAspect="1"/>
          </p:cNvPicPr>
          <p:nvPr>
            <p:ph sz="half" idx="1"/>
          </p:nvPr>
        </p:nvPicPr>
        <p:blipFill>
          <a:blip r:embed="rId2"/>
          <a:stretch>
            <a:fillRect/>
          </a:stretch>
        </p:blipFill>
        <p:spPr>
          <a:xfrm>
            <a:off x="0" y="838200"/>
            <a:ext cx="4953000" cy="6019800"/>
          </a:xfrm>
        </p:spPr>
      </p:pic>
      <p:sp>
        <p:nvSpPr>
          <p:cNvPr id="4" name="Content Placeholder 3"/>
          <p:cNvSpPr>
            <a:spLocks noGrp="1"/>
          </p:cNvSpPr>
          <p:nvPr>
            <p:ph sz="half" idx="2"/>
          </p:nvPr>
        </p:nvSpPr>
        <p:spPr>
          <a:xfrm>
            <a:off x="4648200" y="1600200"/>
            <a:ext cx="4495800" cy="5257800"/>
          </a:xfrm>
        </p:spPr>
        <p:txBody>
          <a:bodyPr/>
          <a:lstStyle/>
          <a:p>
            <a:r>
              <a:rPr lang="en-US" sz="3600" dirty="0" smtClean="0"/>
              <a:t>“And </a:t>
            </a:r>
            <a:r>
              <a:rPr lang="en-US" sz="3600" dirty="0"/>
              <a:t>Zilpah Leah's maid bare Jacob a second </a:t>
            </a:r>
            <a:r>
              <a:rPr lang="en-US" sz="3600" dirty="0" smtClean="0"/>
              <a:t>son. And </a:t>
            </a:r>
            <a:r>
              <a:rPr lang="en-US" sz="3600" dirty="0"/>
              <a:t>Leah said, Happy am I, for the daughters will call me blessed: and she called his name Asher</a:t>
            </a:r>
            <a:r>
              <a:rPr lang="en-US" sz="3600" dirty="0" smtClean="0"/>
              <a:t>.”  Genesis 30:12,13</a:t>
            </a:r>
            <a:endParaRPr lang="en-US" sz="3600" dirty="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txBody>
          <a:bodyPr>
            <a:normAutofit fontScale="90000"/>
          </a:bodyPr>
          <a:lstStyle/>
          <a:p>
            <a:r>
              <a:rPr lang="en-US" b="1" i="1" u="sng" dirty="0" smtClean="0">
                <a:solidFill>
                  <a:srgbClr val="0070C0"/>
                </a:solidFill>
              </a:rPr>
              <a:t>Jacob and Moses Benediction on Asher</a:t>
            </a:r>
            <a:endParaRPr lang="en-US" b="1" i="1" u="sng" dirty="0">
              <a:solidFill>
                <a:srgbClr val="0070C0"/>
              </a:solidFill>
            </a:endParaRPr>
          </a:p>
        </p:txBody>
      </p:sp>
      <p:sp>
        <p:nvSpPr>
          <p:cNvPr id="3" name="Content Placeholder 2"/>
          <p:cNvSpPr>
            <a:spLocks noGrp="1"/>
          </p:cNvSpPr>
          <p:nvPr>
            <p:ph idx="1"/>
          </p:nvPr>
        </p:nvSpPr>
        <p:spPr>
          <a:xfrm>
            <a:off x="0" y="762000"/>
            <a:ext cx="9144000" cy="6096000"/>
          </a:xfrm>
        </p:spPr>
        <p:txBody>
          <a:bodyPr>
            <a:noAutofit/>
          </a:bodyPr>
          <a:lstStyle/>
          <a:p>
            <a:r>
              <a:rPr lang="en-US" sz="4000" dirty="0" smtClean="0"/>
              <a:t>“Out </a:t>
            </a:r>
            <a:r>
              <a:rPr lang="en-US" sz="4000" dirty="0"/>
              <a:t>of Asher his bread </a:t>
            </a:r>
            <a:r>
              <a:rPr lang="en-US" sz="4000" i="1" dirty="0"/>
              <a:t>shall be</a:t>
            </a:r>
            <a:r>
              <a:rPr lang="en-US" sz="4000" dirty="0"/>
              <a:t> fat, and he shall yield royal dainties</a:t>
            </a:r>
            <a:r>
              <a:rPr lang="en-US" sz="4000" dirty="0" smtClean="0"/>
              <a:t>.”  Genesis 49:20</a:t>
            </a:r>
          </a:p>
          <a:p>
            <a:r>
              <a:rPr lang="en-US" sz="4000" dirty="0" smtClean="0"/>
              <a:t>“</a:t>
            </a:r>
            <a:r>
              <a:rPr lang="en-US" sz="4000" dirty="0"/>
              <a:t>And of Asher he said, </a:t>
            </a:r>
            <a:r>
              <a:rPr lang="en-US" sz="4000" i="1" dirty="0"/>
              <a:t>Let</a:t>
            </a:r>
            <a:r>
              <a:rPr lang="en-US" sz="4000" dirty="0"/>
              <a:t> Asher </a:t>
            </a:r>
            <a:r>
              <a:rPr lang="en-US" sz="4000" i="1" dirty="0"/>
              <a:t>be</a:t>
            </a:r>
            <a:r>
              <a:rPr lang="en-US" sz="4000" dirty="0"/>
              <a:t> blessed with children; let him be acceptable to his brethren, and let him dip his foot in </a:t>
            </a:r>
            <a:r>
              <a:rPr lang="en-US" sz="4000" dirty="0" smtClean="0"/>
              <a:t>oil. Thy </a:t>
            </a:r>
            <a:r>
              <a:rPr lang="en-US" sz="4000" dirty="0"/>
              <a:t>shoes </a:t>
            </a:r>
            <a:r>
              <a:rPr lang="en-US" sz="4000" i="1" dirty="0"/>
              <a:t>shall be</a:t>
            </a:r>
            <a:r>
              <a:rPr lang="en-US" sz="4000" dirty="0"/>
              <a:t> iron and brass; and as thy days, </a:t>
            </a:r>
            <a:r>
              <a:rPr lang="en-US" sz="4000" i="1" dirty="0"/>
              <a:t>so shall</a:t>
            </a:r>
            <a:r>
              <a:rPr lang="en-US" sz="4000" dirty="0"/>
              <a:t> thy strength </a:t>
            </a:r>
            <a:r>
              <a:rPr lang="en-US" sz="4000" i="1" dirty="0"/>
              <a:t>be</a:t>
            </a:r>
            <a:r>
              <a:rPr lang="en-US" sz="4000" dirty="0" smtClean="0"/>
              <a:t>.”  Deuteronomy 33:24,25</a:t>
            </a:r>
            <a:endParaRPr lang="en-US" sz="4000" dirty="0"/>
          </a:p>
          <a:p>
            <a:endParaRPr lang="en-US" sz="4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lstStyle/>
          <a:p>
            <a:r>
              <a:rPr lang="en-US" b="1" i="1" u="sng" dirty="0" smtClean="0">
                <a:solidFill>
                  <a:srgbClr val="0070C0"/>
                </a:solidFill>
              </a:rPr>
              <a:t>Earthly Blessings in Abundance</a:t>
            </a:r>
            <a:endParaRPr lang="en-US" b="1" i="1" u="sng" dirty="0">
              <a:solidFill>
                <a:srgbClr val="0070C0"/>
              </a:solidFill>
            </a:endParaRPr>
          </a:p>
        </p:txBody>
      </p:sp>
      <p:sp>
        <p:nvSpPr>
          <p:cNvPr id="3" name="Content Placeholder 2"/>
          <p:cNvSpPr>
            <a:spLocks noGrp="1"/>
          </p:cNvSpPr>
          <p:nvPr>
            <p:ph sz="half" idx="1"/>
          </p:nvPr>
        </p:nvSpPr>
        <p:spPr>
          <a:xfrm>
            <a:off x="0" y="1447800"/>
            <a:ext cx="4572000" cy="5410200"/>
          </a:xfrm>
        </p:spPr>
        <p:txBody>
          <a:bodyPr>
            <a:normAutofit/>
          </a:bodyPr>
          <a:lstStyle/>
          <a:p>
            <a:r>
              <a:rPr lang="en-US" dirty="0" smtClean="0"/>
              <a:t>1. fatness/prosperity, abundance.</a:t>
            </a:r>
          </a:p>
          <a:p>
            <a:r>
              <a:rPr lang="en-US" dirty="0" smtClean="0"/>
              <a:t>2. royal dainties/exaltation.</a:t>
            </a:r>
          </a:p>
          <a:p>
            <a:r>
              <a:rPr lang="en-US" dirty="0" smtClean="0"/>
              <a:t>3. blessed with children.</a:t>
            </a:r>
          </a:p>
          <a:p>
            <a:r>
              <a:rPr lang="en-US" dirty="0" smtClean="0"/>
              <a:t>4. foot dipped in oil/ well greased.</a:t>
            </a:r>
          </a:p>
          <a:p>
            <a:r>
              <a:rPr lang="en-US" dirty="0" smtClean="0"/>
              <a:t>5. shoes never failing/durable, strong.</a:t>
            </a:r>
          </a:p>
          <a:p>
            <a:r>
              <a:rPr lang="en-US" dirty="0" smtClean="0"/>
              <a:t>6. strength would always be his.</a:t>
            </a:r>
            <a:endParaRPr lang="en-US" dirty="0"/>
          </a:p>
        </p:txBody>
      </p:sp>
      <p:pic>
        <p:nvPicPr>
          <p:cNvPr id="5" name="Content Placeholder 4" descr="index.jpg"/>
          <p:cNvPicPr>
            <a:picLocks noGrp="1" noChangeAspect="1"/>
          </p:cNvPicPr>
          <p:nvPr>
            <p:ph sz="half" idx="2"/>
          </p:nvPr>
        </p:nvPicPr>
        <p:blipFill>
          <a:blip r:embed="rId2"/>
          <a:stretch>
            <a:fillRect/>
          </a:stretch>
        </p:blipFill>
        <p:spPr>
          <a:xfrm>
            <a:off x="4571999" y="838200"/>
            <a:ext cx="4572001" cy="6019799"/>
          </a:xfr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lstStyle/>
          <a:p>
            <a:r>
              <a:rPr lang="en-US" b="1" i="1" u="sng" dirty="0" smtClean="0">
                <a:solidFill>
                  <a:srgbClr val="0070C0"/>
                </a:solidFill>
                <a:latin typeface="Algerian" pitchFamily="82" charset="0"/>
              </a:rPr>
              <a:t>Given a Choice Inheritance</a:t>
            </a:r>
            <a:endParaRPr lang="en-US" b="1" i="1" u="sng" dirty="0">
              <a:solidFill>
                <a:srgbClr val="0070C0"/>
              </a:solidFill>
              <a:latin typeface="Algerian" pitchFamily="82" charset="0"/>
            </a:endParaRPr>
          </a:p>
        </p:txBody>
      </p:sp>
      <p:pic>
        <p:nvPicPr>
          <p:cNvPr id="5" name="Content Placeholder 4" descr="index.jpg"/>
          <p:cNvPicPr>
            <a:picLocks noGrp="1" noChangeAspect="1"/>
          </p:cNvPicPr>
          <p:nvPr>
            <p:ph sz="half" idx="1"/>
          </p:nvPr>
        </p:nvPicPr>
        <p:blipFill>
          <a:blip r:embed="rId2"/>
          <a:stretch>
            <a:fillRect/>
          </a:stretch>
        </p:blipFill>
        <p:spPr>
          <a:xfrm>
            <a:off x="0" y="685800"/>
            <a:ext cx="4648200" cy="6172200"/>
          </a:xfrm>
        </p:spPr>
      </p:pic>
      <p:sp>
        <p:nvSpPr>
          <p:cNvPr id="4" name="Content Placeholder 3"/>
          <p:cNvSpPr>
            <a:spLocks noGrp="1"/>
          </p:cNvSpPr>
          <p:nvPr>
            <p:ph sz="half" idx="2"/>
          </p:nvPr>
        </p:nvSpPr>
        <p:spPr>
          <a:xfrm>
            <a:off x="4648200" y="762000"/>
            <a:ext cx="4495800" cy="6096000"/>
          </a:xfrm>
        </p:spPr>
        <p:txBody>
          <a:bodyPr>
            <a:normAutofit/>
          </a:bodyPr>
          <a:lstStyle/>
          <a:p>
            <a:r>
              <a:rPr lang="en-US" sz="3600" dirty="0" smtClean="0"/>
              <a:t>Asher’s inheritance was in the north and on the sea coast.  This territory would be present day Lebanon, known for its richness in soil and vegetation.  Indeed, Asher was richly blessed!</a:t>
            </a:r>
            <a:endParaRPr lang="en-US" sz="36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b="1" i="1" u="sng" dirty="0" smtClean="0">
                <a:solidFill>
                  <a:srgbClr val="0070C0"/>
                </a:solidFill>
              </a:rPr>
              <a:t>Too Much Leads to Selfishness???</a:t>
            </a:r>
            <a:endParaRPr lang="en-US" b="1" i="1" u="sng" dirty="0">
              <a:solidFill>
                <a:srgbClr val="0070C0"/>
              </a:solidFill>
            </a:endParaRPr>
          </a:p>
        </p:txBody>
      </p:sp>
      <p:sp>
        <p:nvSpPr>
          <p:cNvPr id="3" name="Content Placeholder 2"/>
          <p:cNvSpPr>
            <a:spLocks noGrp="1"/>
          </p:cNvSpPr>
          <p:nvPr>
            <p:ph sz="half" idx="1"/>
          </p:nvPr>
        </p:nvSpPr>
        <p:spPr>
          <a:xfrm>
            <a:off x="0" y="762000"/>
            <a:ext cx="4495800" cy="6096000"/>
          </a:xfrm>
        </p:spPr>
        <p:txBody>
          <a:bodyPr/>
          <a:lstStyle/>
          <a:p>
            <a:r>
              <a:rPr lang="en-US" dirty="0" smtClean="0"/>
              <a:t>Too much prosperity could lead to selfish.  For the most part, the tribe of Asher were unselfish.  As Jacob had declared, “Out of Asher his bread </a:t>
            </a:r>
            <a:r>
              <a:rPr lang="en-US" i="1" dirty="0" smtClean="0"/>
              <a:t>shall be</a:t>
            </a:r>
            <a:r>
              <a:rPr lang="en-US" dirty="0" smtClean="0"/>
              <a:t> fat, and </a:t>
            </a:r>
            <a:r>
              <a:rPr lang="en-US" b="1" i="1" u="sng" dirty="0" smtClean="0"/>
              <a:t>he shall yield royal dainties</a:t>
            </a:r>
            <a:r>
              <a:rPr lang="en-US" dirty="0" smtClean="0"/>
              <a:t>.”  Genesis 49:20</a:t>
            </a:r>
          </a:p>
          <a:p>
            <a:r>
              <a:rPr lang="en-US" dirty="0" smtClean="0"/>
              <a:t>The Hebrew phrase here indicates Asher’s willingness to share of Heaven’s blessings with others.  </a:t>
            </a:r>
            <a:endParaRPr lang="en-US" dirty="0"/>
          </a:p>
        </p:txBody>
      </p:sp>
      <p:pic>
        <p:nvPicPr>
          <p:cNvPr id="5" name="Content Placeholder 4" descr="index.jpg"/>
          <p:cNvPicPr>
            <a:picLocks noGrp="1" noChangeAspect="1"/>
          </p:cNvPicPr>
          <p:nvPr>
            <p:ph sz="half" idx="2"/>
          </p:nvPr>
        </p:nvPicPr>
        <p:blipFill>
          <a:blip r:embed="rId2"/>
          <a:stretch>
            <a:fillRect/>
          </a:stretch>
        </p:blipFill>
        <p:spPr>
          <a:xfrm>
            <a:off x="4419600" y="762000"/>
            <a:ext cx="4724400" cy="6096000"/>
          </a:xfr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b="1" i="1" u="sng" dirty="0" smtClean="0">
                <a:solidFill>
                  <a:srgbClr val="C00000"/>
                </a:solidFill>
              </a:rPr>
              <a:t>Had Good Family Ties!</a:t>
            </a:r>
            <a:endParaRPr lang="en-US" b="1" i="1" u="sng" dirty="0">
              <a:solidFill>
                <a:srgbClr val="C00000"/>
              </a:solidFill>
            </a:endParaRPr>
          </a:p>
        </p:txBody>
      </p:sp>
      <p:sp>
        <p:nvSpPr>
          <p:cNvPr id="3" name="Content Placeholder 2"/>
          <p:cNvSpPr>
            <a:spLocks noGrp="1"/>
          </p:cNvSpPr>
          <p:nvPr>
            <p:ph idx="1"/>
          </p:nvPr>
        </p:nvSpPr>
        <p:spPr>
          <a:xfrm>
            <a:off x="0" y="762000"/>
            <a:ext cx="9144000" cy="6096000"/>
          </a:xfrm>
        </p:spPr>
        <p:txBody>
          <a:bodyPr>
            <a:normAutofit/>
          </a:bodyPr>
          <a:lstStyle/>
          <a:p>
            <a:r>
              <a:rPr lang="en-US" sz="3600" dirty="0" smtClean="0"/>
              <a:t>Asher’s willingness to give of his bounties was a great boon toward maintaining good interpersonal relationships with his extended family.  If he had been snobbish and covetous, there would have been trouble, but, for the most part, this was not so.  In fact, Moses had declared of him, “let him be acceptable to his brethren.”  indeed, because of his looking out for his family, he was acceptable to his brothers!</a:t>
            </a:r>
            <a:endParaRPr lang="en-US" sz="36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104</TotalTime>
  <Words>1502</Words>
  <Application>Microsoft Office PowerPoint</Application>
  <PresentationFormat>On-screen Show (4:3)</PresentationFormat>
  <Paragraphs>51</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Asher-the Prosperous</vt:lpstr>
      <vt:lpstr>An Either/Or Proposition</vt:lpstr>
      <vt:lpstr>One Event-Never the Same!</vt:lpstr>
      <vt:lpstr>The Blessed One!</vt:lpstr>
      <vt:lpstr>Jacob and Moses Benediction on Asher</vt:lpstr>
      <vt:lpstr>Earthly Blessings in Abundance</vt:lpstr>
      <vt:lpstr>Given a Choice Inheritance</vt:lpstr>
      <vt:lpstr>Too Much Leads to Selfishness???</vt:lpstr>
      <vt:lpstr>Had Good Family Ties!</vt:lpstr>
      <vt:lpstr>Good Military Men Too!</vt:lpstr>
      <vt:lpstr>It would seem…….</vt:lpstr>
      <vt:lpstr>Crunch Time Failure!  Big Time!</vt:lpstr>
      <vt:lpstr>Will We Miss Like Asher?</vt:lpstr>
      <vt:lpstr>Now, it Makes Sense</vt:lpstr>
      <vt:lpstr>Strength for Today</vt:lpstr>
      <vt:lpstr>Asher Learned the Greatest of Lessons</vt:lpstr>
      <vt:lpstr>Oil Symbolic of the Holy Spirit!</vt:lpstr>
      <vt:lpstr>Slide 18</vt:lpstr>
      <vt:lpstr>Oil of Power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Asher-the Prosperous</dc:title>
  <dc:creator>perry name</dc:creator>
  <cp:lastModifiedBy>perry name</cp:lastModifiedBy>
  <cp:revision>5</cp:revision>
  <dcterms:created xsi:type="dcterms:W3CDTF">2018-03-22T19:16:45Z</dcterms:created>
  <dcterms:modified xsi:type="dcterms:W3CDTF">2018-03-23T15:28:45Z</dcterms:modified>
</cp:coreProperties>
</file>