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58" r:id="rId6"/>
    <p:sldId id="260" r:id="rId7"/>
    <p:sldId id="264" r:id="rId8"/>
    <p:sldId id="265" r:id="rId9"/>
    <p:sldId id="262"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E664E-A39B-40B7-9F12-A07465406C29}" type="datetimeFigureOut">
              <a:rPr lang="en-US" smtClean="0"/>
              <a:pPr/>
              <a:t>10/12/2011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7D8D83-30B6-4F62-BE8C-E897B319C3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E664E-A39B-40B7-9F12-A07465406C29}" type="datetimeFigureOut">
              <a:rPr lang="en-US" smtClean="0"/>
              <a:pPr/>
              <a:t>10/12/2011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D8D83-30B6-4F62-BE8C-E897B319C3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kingjamesbibleonline.org/James-1-3/" TargetMode="External"/><Relationship Id="rId2" Type="http://schemas.openxmlformats.org/officeDocument/2006/relationships/hyperlink" Target="http://www.kingjamesbibleonline.org/James-1-2/" TargetMode="Externa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hyperlink" Target="http://www.kingjamesbibleonline.org/James-1-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kingjamesbibleonline.org/James-1-3/" TargetMode="External"/><Relationship Id="rId2" Type="http://schemas.openxmlformats.org/officeDocument/2006/relationships/hyperlink" Target="http://www.kingjamesbibleonline.org/James-1-2/" TargetMode="External"/><Relationship Id="rId1" Type="http://schemas.openxmlformats.org/officeDocument/2006/relationships/slideLayout" Target="../slideLayouts/slideLayout2.xml"/><Relationship Id="rId6" Type="http://schemas.openxmlformats.org/officeDocument/2006/relationships/hyperlink" Target="http://www.kingjamesbibleonline.org/James-5-11/" TargetMode="External"/><Relationship Id="rId5" Type="http://schemas.openxmlformats.org/officeDocument/2006/relationships/hyperlink" Target="http://www.kingjamesbibleonline.org/James-5-10/" TargetMode="External"/><Relationship Id="rId4" Type="http://schemas.openxmlformats.org/officeDocument/2006/relationships/hyperlink" Target="http://www.kingjamesbibleonline.org/James-1-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kingjamesbibleonline.org/Revelation-15-3/" TargetMode="External"/><Relationship Id="rId2" Type="http://schemas.openxmlformats.org/officeDocument/2006/relationships/hyperlink" Target="http://www.kingjamesbibleonline.org/Revelation-15-2/" TargetMode="Externa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kingjamesbibleonline.org/1-Thessalonians-5-17/" TargetMode="External"/><Relationship Id="rId2" Type="http://schemas.openxmlformats.org/officeDocument/2006/relationships/hyperlink" Target="http://www.kingjamesbibleonline.org/1-Thessalonians-5-16/" TargetMode="Externa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hyperlink" Target="http://www.kingjamesbibleonline.org/1-Thessalonians-5-1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kingjamesbibleonline.org/Hebrews-12-2/" TargetMode="External"/><Relationship Id="rId2" Type="http://schemas.openxmlformats.org/officeDocument/2006/relationships/hyperlink" Target="http://www.kingjamesbibleonline.org/Hebrews-12-1/" TargetMode="External"/><Relationship Id="rId1" Type="http://schemas.openxmlformats.org/officeDocument/2006/relationships/slideLayout" Target="../slideLayouts/slideLayout4.xml"/><Relationship Id="rId5" Type="http://schemas.openxmlformats.org/officeDocument/2006/relationships/image" Target="../media/image13.jpeg"/><Relationship Id="rId4" Type="http://schemas.openxmlformats.org/officeDocument/2006/relationships/hyperlink" Target="http://www.kingjamesbibleonline.org/Hebrews-12-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Cliff_Young_(athlete)#cite_note-McGirr2003-3" TargetMode="External"/><Relationship Id="rId2" Type="http://schemas.openxmlformats.org/officeDocument/2006/relationships/hyperlink" Target="http://en.wikipedia.org/wiki/Westfield_Sydney_to_Melbourne_Ultra_Marathon" TargetMode="External"/><Relationship Id="rId1" Type="http://schemas.openxmlformats.org/officeDocument/2006/relationships/slideLayout" Target="../slideLayouts/slideLayout4.xml"/><Relationship Id="rId6" Type="http://schemas.openxmlformats.org/officeDocument/2006/relationships/image" Target="../media/image1.jpeg"/><Relationship Id="rId5" Type="http://schemas.openxmlformats.org/officeDocument/2006/relationships/hyperlink" Target="http://en.wikipedia.org/wiki/Gumboots" TargetMode="External"/><Relationship Id="rId4" Type="http://schemas.openxmlformats.org/officeDocument/2006/relationships/hyperlink" Target="http://en.wikipedia.org/wiki/Overall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kingjamesbibleonline.org/1-Peter-2-10/" TargetMode="External"/><Relationship Id="rId2" Type="http://schemas.openxmlformats.org/officeDocument/2006/relationships/hyperlink" Target="http://www.kingjamesbibleonline.org/1-Peter-2-9/" TargetMode="Externa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hyperlink" Target="http://www.kingjamesbibleonline.org/1-Peter-2-1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kingjamesbibleonline.org/1-Timothy-2-10/" TargetMode="External"/><Relationship Id="rId2" Type="http://schemas.openxmlformats.org/officeDocument/2006/relationships/hyperlink" Target="http://www.kingjamesbibleonline.org/1-Timothy-2-9/" TargetMode="External"/><Relationship Id="rId1" Type="http://schemas.openxmlformats.org/officeDocument/2006/relationships/slideLayout" Target="../slideLayouts/slideLayout4.xml"/><Relationship Id="rId5" Type="http://schemas.openxmlformats.org/officeDocument/2006/relationships/hyperlink" Target="http://www.kingjamesbibleonline.org/1-Peter-3-4/" TargetMode="External"/><Relationship Id="rId4" Type="http://schemas.openxmlformats.org/officeDocument/2006/relationships/hyperlink" Target="http://www.kingjamesbibleonline.org/1-Peter-3-3/"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solidFill>
                  <a:srgbClr val="002060"/>
                </a:solidFill>
              </a:rPr>
              <a:t>Running With Patience</a:t>
            </a:r>
            <a:endParaRPr lang="en-US" sz="6000" u="sng" dirty="0">
              <a:solidFill>
                <a:srgbClr val="002060"/>
              </a:solidFill>
            </a:endParaRPr>
          </a:p>
        </p:txBody>
      </p:sp>
      <p:sp>
        <p:nvSpPr>
          <p:cNvPr id="3" name="Subtitle 2"/>
          <p:cNvSpPr>
            <a:spLocks noGrp="1"/>
          </p:cNvSpPr>
          <p:nvPr>
            <p:ph type="subTitle" idx="1"/>
          </p:nvPr>
        </p:nvSpPr>
        <p:spPr/>
        <p:txBody>
          <a:bodyPr>
            <a:normAutofit/>
          </a:bodyPr>
          <a:lstStyle/>
          <a:p>
            <a:r>
              <a:rPr lang="en-US" sz="4000" u="sng" dirty="0" smtClean="0">
                <a:solidFill>
                  <a:srgbClr val="C00000"/>
                </a:solidFill>
                <a:latin typeface="Algerian" pitchFamily="82" charset="0"/>
              </a:rPr>
              <a:t>Just Like Cliff Young</a:t>
            </a:r>
            <a:endParaRPr lang="en-US" sz="4000" u="sng" dirty="0">
              <a:solidFill>
                <a:srgbClr val="C00000"/>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Run with Patience</a:t>
            </a:r>
            <a:endParaRPr lang="en-US" u="sng" dirty="0">
              <a:solidFill>
                <a:srgbClr val="002060"/>
              </a:solidFill>
            </a:endParaRPr>
          </a:p>
        </p:txBody>
      </p:sp>
      <p:sp>
        <p:nvSpPr>
          <p:cNvPr id="3" name="Content Placeholder 2"/>
          <p:cNvSpPr>
            <a:spLocks noGrp="1"/>
          </p:cNvSpPr>
          <p:nvPr>
            <p:ph sz="half" idx="1"/>
          </p:nvPr>
        </p:nvSpPr>
        <p:spPr>
          <a:xfrm>
            <a:off x="0" y="685800"/>
            <a:ext cx="4572000" cy="6172200"/>
          </a:xfrm>
        </p:spPr>
        <p:txBody>
          <a:bodyPr>
            <a:normAutofit fontScale="85000" lnSpcReduction="20000"/>
          </a:bodyPr>
          <a:lstStyle/>
          <a:p>
            <a:r>
              <a:rPr lang="en-US" dirty="0"/>
              <a:t>Australia hosts 543.7-mile (875-kilometer) endurance racing from Sydney to Melbourne. It is considered among the world's most grueling ultra-marathons. The race takes five days to complete and is normally only attempted by world-class athletes who train specially for the event. These athletes are typically less than 30 years old and backed by large companies such as </a:t>
            </a:r>
            <a:r>
              <a:rPr lang="en-US" dirty="0" smtClean="0"/>
              <a:t>Nike…</a:t>
            </a:r>
            <a:r>
              <a:rPr lang="en-US" dirty="0"/>
              <a:t/>
            </a:r>
            <a:br>
              <a:rPr lang="en-US" dirty="0"/>
            </a:br>
            <a:r>
              <a:rPr lang="en-US" dirty="0"/>
              <a:t>The press and other athletes became curious and questioned Cliff. They told him, "You're crazy, there's no way you can finish this race." To which he replied, "Yes I can. </a:t>
            </a:r>
            <a:r>
              <a:rPr lang="en-US" dirty="0" smtClean="0"/>
              <a:t>”</a:t>
            </a:r>
            <a:endParaRPr lang="en-US" dirty="0"/>
          </a:p>
        </p:txBody>
      </p:sp>
      <p:pic>
        <p:nvPicPr>
          <p:cNvPr id="6146" name="Picture 2" descr="C:\Users\Dad\Contacts\Downloads\images (24).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A Day at a Time</a:t>
            </a:r>
            <a:endParaRPr lang="en-US" u="sng" dirty="0">
              <a:solidFill>
                <a:srgbClr val="00206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hlinkClick r:id="rId2" tooltip="View more translations of James 1:2"/>
              </a:rPr>
              <a:t>“My </a:t>
            </a:r>
            <a:r>
              <a:rPr lang="en-US" sz="3200" dirty="0">
                <a:hlinkClick r:id="rId2" tooltip="View more translations of James 1:2"/>
              </a:rPr>
              <a:t>brethren, count it all joy when ye fall into divers </a:t>
            </a:r>
            <a:r>
              <a:rPr lang="en-US" sz="3200" dirty="0" smtClean="0">
                <a:hlinkClick r:id="rId2" tooltip="View more translations of James 1:2"/>
              </a:rPr>
              <a:t>temptations;</a:t>
            </a:r>
            <a:r>
              <a:rPr lang="en-US" sz="3200" dirty="0" smtClean="0"/>
              <a:t>  </a:t>
            </a:r>
            <a:r>
              <a:rPr lang="en-US" sz="3200" dirty="0" smtClean="0">
                <a:hlinkClick r:id="rId3" tooltip="View more translations of James 1:3"/>
              </a:rPr>
              <a:t>Knowing this, </a:t>
            </a:r>
            <a:r>
              <a:rPr lang="en-US" sz="3200" dirty="0">
                <a:hlinkClick r:id="rId3" tooltip="View more translations of James 1:3"/>
              </a:rPr>
              <a:t>that the trying of your faith worketh </a:t>
            </a:r>
            <a:r>
              <a:rPr lang="en-US" sz="3200" dirty="0" smtClean="0">
                <a:hlinkClick r:id="rId3" tooltip="View more translations of James 1:3"/>
              </a:rPr>
              <a:t>patience.</a:t>
            </a:r>
            <a:r>
              <a:rPr lang="en-US" sz="3200" dirty="0" smtClean="0"/>
              <a:t> </a:t>
            </a:r>
            <a:r>
              <a:rPr lang="en-US" sz="3200" dirty="0" smtClean="0">
                <a:hlinkClick r:id="rId4" tooltip="View more translations of James 1:4"/>
              </a:rPr>
              <a:t>But </a:t>
            </a:r>
            <a:r>
              <a:rPr lang="en-US" sz="3200" dirty="0">
                <a:hlinkClick r:id="rId4" tooltip="View more translations of James 1:4"/>
              </a:rPr>
              <a:t>let patience have </a:t>
            </a:r>
            <a:r>
              <a:rPr lang="en-US" sz="3200" dirty="0" smtClean="0">
                <a:hlinkClick r:id="rId4" tooltip="View more translations of James 1:4"/>
              </a:rPr>
              <a:t>her </a:t>
            </a:r>
            <a:r>
              <a:rPr lang="en-US" sz="3200" dirty="0">
                <a:hlinkClick r:id="rId4" tooltip="View more translations of James 1:4"/>
              </a:rPr>
              <a:t>perfect work, that ye may be perfect and entire, wanting nothing</a:t>
            </a:r>
            <a:r>
              <a:rPr lang="en-US" sz="3200" dirty="0" smtClean="0">
                <a:hlinkClick r:id="rId4" tooltip="View more translations of James 1:4"/>
              </a:rPr>
              <a:t>.</a:t>
            </a:r>
            <a:r>
              <a:rPr lang="en-US" sz="3200" dirty="0" smtClean="0"/>
              <a:t>”  James 1:2-4</a:t>
            </a:r>
            <a:endParaRPr lang="en-US" sz="3200" dirty="0"/>
          </a:p>
          <a:p>
            <a:endParaRPr lang="en-US" dirty="0"/>
          </a:p>
        </p:txBody>
      </p:sp>
      <p:pic>
        <p:nvPicPr>
          <p:cNvPr id="1026" name="Picture 2" descr="C:\Users\Dad\Contacts\Downloads\chickenpatience.jpg"/>
          <p:cNvPicPr>
            <a:picLocks noGrp="1" noChangeAspect="1" noChangeArrowheads="1"/>
          </p:cNvPicPr>
          <p:nvPr>
            <p:ph sz="half" idx="1"/>
          </p:nvPr>
        </p:nvPicPr>
        <p:blipFill>
          <a:blip r:embed="rId5" cstate="print"/>
          <a:srcRect/>
          <a:stretch>
            <a:fillRect/>
          </a:stretch>
        </p:blipFill>
        <p:spPr bwMode="auto">
          <a:xfrm>
            <a:off x="0" y="762000"/>
            <a:ext cx="5029200" cy="6096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latin typeface="Algerian" pitchFamily="82" charset="0"/>
              </a:rPr>
              <a:t> </a:t>
            </a:r>
            <a:r>
              <a:rPr lang="en-US" u="sng" dirty="0" smtClean="0">
                <a:solidFill>
                  <a:srgbClr val="002060"/>
                </a:solidFill>
                <a:latin typeface="Algerian" pitchFamily="82" charset="0"/>
              </a:rPr>
              <a:t>patience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hlinkClick r:id="rId2" tooltip="View more translations of James 1:2"/>
              </a:rPr>
              <a:t>“My </a:t>
            </a:r>
            <a:r>
              <a:rPr lang="en-US" dirty="0" smtClean="0">
                <a:hlinkClick r:id="rId2" tooltip="View more translations of James 1:2"/>
              </a:rPr>
              <a:t>brethren, count it all joy when ye fall into divers </a:t>
            </a:r>
            <a:r>
              <a:rPr lang="en-US" dirty="0" smtClean="0">
                <a:hlinkClick r:id="rId2" tooltip="View more translations of James 1:2"/>
              </a:rPr>
              <a:t>temptations;</a:t>
            </a:r>
            <a:r>
              <a:rPr lang="en-US" dirty="0" smtClean="0"/>
              <a:t> </a:t>
            </a:r>
            <a:r>
              <a:rPr lang="en-US" dirty="0" smtClean="0">
                <a:hlinkClick r:id="rId3" tooltip="View more translations of James 1:3"/>
              </a:rPr>
              <a:t>Knowing this, </a:t>
            </a:r>
            <a:r>
              <a:rPr lang="en-US" dirty="0" smtClean="0">
                <a:hlinkClick r:id="rId3" tooltip="View more translations of James 1:3"/>
              </a:rPr>
              <a:t>that the trying of your faith worketh patience</a:t>
            </a:r>
            <a:r>
              <a:rPr lang="en-US" dirty="0" smtClean="0">
                <a:hlinkClick r:id="rId3" tooltip="View more translations of James 1:3"/>
              </a:rPr>
              <a:t>.</a:t>
            </a:r>
            <a:r>
              <a:rPr lang="en-US" dirty="0" smtClean="0"/>
              <a:t> </a:t>
            </a:r>
            <a:r>
              <a:rPr lang="en-US" dirty="0" smtClean="0"/>
              <a:t> </a:t>
            </a:r>
            <a:r>
              <a:rPr lang="en-US" dirty="0" smtClean="0">
                <a:hlinkClick r:id="rId4" tooltip="View more translations of James 1:4"/>
              </a:rPr>
              <a:t>But let patience have </a:t>
            </a:r>
            <a:r>
              <a:rPr lang="en-US" dirty="0" smtClean="0">
                <a:hlinkClick r:id="rId4" tooltip="View more translations of James 1:4"/>
              </a:rPr>
              <a:t>her </a:t>
            </a:r>
            <a:r>
              <a:rPr lang="en-US" dirty="0" smtClean="0">
                <a:hlinkClick r:id="rId4" tooltip="View more translations of James 1:4"/>
              </a:rPr>
              <a:t>perfect work, that ye may be perfect and entire, wanting nothing</a:t>
            </a:r>
            <a:r>
              <a:rPr lang="en-US" dirty="0" smtClean="0">
                <a:hlinkClick r:id="rId4" tooltip="View more translations of James 1:4"/>
              </a:rPr>
              <a:t>.</a:t>
            </a:r>
            <a:r>
              <a:rPr lang="en-US" dirty="0" smtClean="0"/>
              <a:t>”  James 1:2-4</a:t>
            </a:r>
          </a:p>
          <a:p>
            <a:r>
              <a:rPr lang="en-US" dirty="0" smtClean="0">
                <a:hlinkClick r:id="rId5" tooltip="View more translations of James 5:10"/>
              </a:rPr>
              <a:t>“Take</a:t>
            </a:r>
            <a:r>
              <a:rPr lang="en-US" dirty="0" smtClean="0">
                <a:hlinkClick r:id="rId5" tooltip="View more translations of James 5:10"/>
              </a:rPr>
              <a:t>, my brethren, the prophets, who have spoken in the name of the Lord, for an example of suffering affliction, and of </a:t>
            </a:r>
            <a:r>
              <a:rPr lang="en-US" dirty="0" smtClean="0">
                <a:hlinkClick r:id="rId5" tooltip="View more translations of James 5:10"/>
              </a:rPr>
              <a:t>patience.</a:t>
            </a:r>
            <a:r>
              <a:rPr lang="en-US" dirty="0" smtClean="0"/>
              <a:t> </a:t>
            </a:r>
            <a:r>
              <a:rPr lang="en-US" dirty="0" smtClean="0">
                <a:hlinkClick r:id="rId6" tooltip="View more translations of James 5:11"/>
              </a:rPr>
              <a:t>Behold</a:t>
            </a:r>
            <a:r>
              <a:rPr lang="en-US" dirty="0" smtClean="0">
                <a:hlinkClick r:id="rId6" tooltip="View more translations of James 5:11"/>
              </a:rPr>
              <a:t>, we count them happy which endure. Ye have heard of the patience of Job, and have seen the end of the Lord; that the Lord is very pitiful, and of tender mercy</a:t>
            </a:r>
            <a:r>
              <a:rPr lang="en-US" dirty="0" smtClean="0">
                <a:hlinkClick r:id="rId6" tooltip="View more translations of James 5:11"/>
              </a:rPr>
              <a:t>.</a:t>
            </a:r>
            <a:r>
              <a:rPr lang="en-US" dirty="0" smtClean="0"/>
              <a:t>”  James 5:10,11</a:t>
            </a:r>
            <a:endParaRPr lang="en-US"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Will This Amount to Anything?</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hlinkClick r:id="rId2" tooltip="View more translations of Revelation 15:2"/>
              </a:rPr>
              <a:t>“And </a:t>
            </a:r>
            <a:r>
              <a:rPr lang="en-US" dirty="0" smtClean="0">
                <a:hlinkClick r:id="rId2" tooltip="View more translations of Revelation 15:2"/>
              </a:rPr>
              <a:t>I saw as it were a sea of glass mingled with fire: and them that had gotten the victory over the beast, and over his image, and over his mark, </a:t>
            </a:r>
            <a:r>
              <a:rPr lang="en-US" dirty="0" smtClean="0">
                <a:hlinkClick r:id="rId2" tooltip="View more translations of Revelation 15:2"/>
              </a:rPr>
              <a:t>and </a:t>
            </a:r>
            <a:r>
              <a:rPr lang="en-US" dirty="0" smtClean="0">
                <a:hlinkClick r:id="rId2" tooltip="View more translations of Revelation 15:2"/>
              </a:rPr>
              <a:t>over the number of his name, stand on the sea of glass, having the harps of </a:t>
            </a:r>
            <a:r>
              <a:rPr lang="en-US" dirty="0" smtClean="0">
                <a:hlinkClick r:id="rId2" tooltip="View more translations of Revelation 15:2"/>
              </a:rPr>
              <a:t>God.</a:t>
            </a:r>
            <a:r>
              <a:rPr lang="en-US" dirty="0" smtClean="0"/>
              <a:t> </a:t>
            </a:r>
            <a:r>
              <a:rPr lang="en-US" dirty="0" smtClean="0">
                <a:hlinkClick r:id="rId3" tooltip="View more translations of Revelation 15:3"/>
              </a:rPr>
              <a:t>And </a:t>
            </a:r>
            <a:r>
              <a:rPr lang="en-US" dirty="0" smtClean="0">
                <a:hlinkClick r:id="rId3" tooltip="View more translations of Revelation 15:3"/>
              </a:rPr>
              <a:t>they sing the song of Moses the servant of God, and the song of the Lamb, saying, Great and marvellous [are] thy works, Lord God Almighty; just and true [are] thy ways, thou King of saints</a:t>
            </a:r>
            <a:r>
              <a:rPr lang="en-US" dirty="0" smtClean="0">
                <a:hlinkClick r:id="rId3" tooltip="View more translations of Revelation 15:3"/>
              </a:rPr>
              <a:t>.</a:t>
            </a:r>
            <a:r>
              <a:rPr lang="en-US" dirty="0" smtClean="0"/>
              <a:t>”  Rev. 15:2,3</a:t>
            </a:r>
            <a:endParaRPr lang="en-US" dirty="0" smtClean="0"/>
          </a:p>
          <a:p>
            <a:endParaRPr lang="en-US" dirty="0"/>
          </a:p>
        </p:txBody>
      </p:sp>
      <p:pic>
        <p:nvPicPr>
          <p:cNvPr id="2050" name="Picture 2" descr="C:\Users\Dad\Contacts\Downloads\new_jerusalem.jpg"/>
          <p:cNvPicPr>
            <a:picLocks noGrp="1" noChangeAspect="1" noChangeArrowheads="1"/>
          </p:cNvPicPr>
          <p:nvPr>
            <p:ph sz="half" idx="1"/>
          </p:nvPr>
        </p:nvPicPr>
        <p:blipFill>
          <a:blip r:embed="rId4" cstate="print"/>
          <a:srcRect/>
          <a:stretch>
            <a:fillRect/>
          </a:stretch>
        </p:blipFill>
        <p:spPr bwMode="auto">
          <a:xfrm>
            <a:off x="0" y="762000"/>
            <a:ext cx="45720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normAutofit fontScale="90000"/>
          </a:bodyPr>
          <a:lstStyle/>
          <a:p>
            <a:r>
              <a:rPr lang="en-US" u="sng" dirty="0" smtClean="0">
                <a:solidFill>
                  <a:srgbClr val="002060"/>
                </a:solidFill>
              </a:rPr>
              <a:t>The Key to Victory</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“Before </a:t>
            </a:r>
            <a:r>
              <a:rPr lang="en-US" sz="3200" dirty="0" smtClean="0"/>
              <a:t>running the race, </a:t>
            </a:r>
            <a:r>
              <a:rPr lang="en-US" sz="3200" dirty="0" smtClean="0"/>
              <a:t>he (Cliff Young) </a:t>
            </a:r>
            <a:r>
              <a:rPr lang="en-US" sz="3200" dirty="0" smtClean="0"/>
              <a:t>told the press that he had previously run for two to three days straight rounding up sheep. He claimed afterwards that during the race, </a:t>
            </a:r>
            <a:r>
              <a:rPr lang="en-US" sz="3200" u="sng" dirty="0" smtClean="0"/>
              <a:t>he imagined that he was running after sheep and trying to outrun a storm</a:t>
            </a:r>
            <a:r>
              <a:rPr lang="en-US" sz="3200" dirty="0" smtClean="0"/>
              <a:t>.”  Wikipedia</a:t>
            </a:r>
            <a:endParaRPr lang="en-US" sz="3200" dirty="0"/>
          </a:p>
        </p:txBody>
      </p:sp>
      <p:pic>
        <p:nvPicPr>
          <p:cNvPr id="3074" name="Picture 2" descr="C:\Users\Dad\Contacts\Downloads\0.jpg"/>
          <p:cNvPicPr>
            <a:picLocks noGrp="1" noChangeAspect="1" noChangeArrowheads="1"/>
          </p:cNvPicPr>
          <p:nvPr>
            <p:ph sz="half" idx="2"/>
          </p:nvPr>
        </p:nvPicPr>
        <p:blipFill>
          <a:blip r:embed="rId2" cstate="print"/>
          <a:srcRect/>
          <a:stretch>
            <a:fillRect/>
          </a:stretch>
        </p:blipFill>
        <p:spPr bwMode="auto">
          <a:xfrm>
            <a:off x="4648200" y="762000"/>
            <a:ext cx="44958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lstStyle/>
          <a:p>
            <a:r>
              <a:rPr lang="en-US" u="sng" dirty="0" smtClean="0">
                <a:solidFill>
                  <a:srgbClr val="002060"/>
                </a:solidFill>
              </a:rPr>
              <a:t>Focus is the Key!</a:t>
            </a:r>
            <a:endParaRPr lang="en-US" u="sng" dirty="0">
              <a:solidFill>
                <a:srgbClr val="002060"/>
              </a:solidFill>
            </a:endParaRPr>
          </a:p>
        </p:txBody>
      </p:sp>
      <p:sp>
        <p:nvSpPr>
          <p:cNvPr id="4" name="Content Placeholder 3"/>
          <p:cNvSpPr>
            <a:spLocks noGrp="1"/>
          </p:cNvSpPr>
          <p:nvPr>
            <p:ph sz="half" idx="2"/>
          </p:nvPr>
        </p:nvSpPr>
        <p:spPr>
          <a:xfrm>
            <a:off x="4648200" y="0"/>
            <a:ext cx="4495800" cy="6858000"/>
          </a:xfrm>
        </p:spPr>
        <p:txBody>
          <a:bodyPr>
            <a:normAutofit fontScale="92500"/>
          </a:bodyPr>
          <a:lstStyle/>
          <a:p>
            <a:r>
              <a:rPr lang="en-US" dirty="0" smtClean="0"/>
              <a:t>Cliff young didn’t focus on his pain.  He didn’t focus on his fatigue.  He didn’t focus on the race or the soreness in his legs.  He didn’t focus on the cramps in his sides.  He focused on catching his sheep or out running the storm.  Throughout the race, Cliff was sure his cup was half full and not half empty!!!  “</a:t>
            </a:r>
            <a:r>
              <a:rPr lang="en-US" dirty="0" smtClean="0">
                <a:hlinkClick r:id="rId2" tooltip="View more translations of 1 Thessalonians 5:16"/>
              </a:rPr>
              <a:t>Rejoice </a:t>
            </a:r>
            <a:r>
              <a:rPr lang="en-US" dirty="0" smtClean="0">
                <a:hlinkClick r:id="rId2" tooltip="View more translations of 1 Thessalonians 5:16"/>
              </a:rPr>
              <a:t>evermore.</a:t>
            </a:r>
            <a:r>
              <a:rPr lang="en-US" dirty="0" smtClean="0"/>
              <a:t> </a:t>
            </a:r>
            <a:r>
              <a:rPr lang="en-US" dirty="0" smtClean="0">
                <a:hlinkClick r:id="rId3" tooltip="View more translations of 1 Thessalonians 5:17"/>
              </a:rPr>
              <a:t>Pray </a:t>
            </a:r>
            <a:r>
              <a:rPr lang="en-US" dirty="0" smtClean="0">
                <a:hlinkClick r:id="rId3" tooltip="View more translations of 1 Thessalonians 5:17"/>
              </a:rPr>
              <a:t>without ceasing</a:t>
            </a:r>
            <a:r>
              <a:rPr lang="en-US" dirty="0" smtClean="0">
                <a:hlinkClick r:id="rId3" tooltip="View more translations of 1 Thessalonians 5:17"/>
              </a:rPr>
              <a:t>.</a:t>
            </a:r>
            <a:r>
              <a:rPr lang="en-US" dirty="0" smtClean="0"/>
              <a:t> </a:t>
            </a:r>
            <a:r>
              <a:rPr lang="en-US" dirty="0" smtClean="0">
                <a:hlinkClick r:id="rId4" tooltip="View more translations of 1 Thessalonians 5:18"/>
              </a:rPr>
              <a:t>In every thing give thanks: for this is the will of God in Christ Jesus concerning you</a:t>
            </a:r>
            <a:r>
              <a:rPr lang="en-US" dirty="0" smtClean="0">
                <a:hlinkClick r:id="rId4" tooltip="View more translations of 1 Thessalonians 5:18"/>
              </a:rPr>
              <a:t>.</a:t>
            </a:r>
            <a:r>
              <a:rPr lang="en-US" dirty="0" smtClean="0"/>
              <a:t>”  1 Thess. 5:16-18</a:t>
            </a:r>
            <a:endParaRPr lang="en-US" dirty="0" smtClean="0"/>
          </a:p>
          <a:p>
            <a:endParaRPr lang="en-US" dirty="0"/>
          </a:p>
        </p:txBody>
      </p:sp>
      <p:pic>
        <p:nvPicPr>
          <p:cNvPr id="4098" name="Picture 2" descr="C:\Users\Dad\Contacts\Downloads\2.1215647160.julie-outrunning-the-storm.jpg"/>
          <p:cNvPicPr>
            <a:picLocks noGrp="1" noChangeAspect="1" noChangeArrowheads="1"/>
          </p:cNvPicPr>
          <p:nvPr>
            <p:ph sz="half" idx="1"/>
          </p:nvPr>
        </p:nvPicPr>
        <p:blipFill>
          <a:blip r:embed="rId5" cstate="print"/>
          <a:srcRect/>
          <a:stretch>
            <a:fillRect/>
          </a:stretch>
        </p:blipFill>
        <p:spPr bwMode="auto">
          <a:xfrm>
            <a:off x="0" y="685800"/>
            <a:ext cx="4572000" cy="617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normAutofit fontScale="90000"/>
          </a:bodyPr>
          <a:lstStyle/>
          <a:p>
            <a:r>
              <a:rPr lang="en-US" u="sng" dirty="0" smtClean="0">
                <a:solidFill>
                  <a:srgbClr val="FF0000"/>
                </a:solidFill>
              </a:rPr>
              <a:t>Looking unto Jesus</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a:t>
            </a:r>
            <a:r>
              <a:rPr lang="en-US" dirty="0" smtClean="0"/>
              <a:t> </a:t>
            </a:r>
            <a:r>
              <a:rPr lang="en-US" dirty="0" smtClean="0">
                <a:hlinkClick r:id="rId2" tooltip="View more translations of Hebrews 12:1"/>
              </a:rPr>
              <a:t>Wherefore seeing we also are compassed about with so great a cloud of witnesses, let us lay aside every weight, and the sin which doth so easily beset </a:t>
            </a:r>
            <a:r>
              <a:rPr lang="en-US" dirty="0" smtClean="0">
                <a:hlinkClick r:id="rId2" tooltip="View more translations of Hebrews 12:1"/>
              </a:rPr>
              <a:t>us, </a:t>
            </a:r>
            <a:r>
              <a:rPr lang="en-US" dirty="0" smtClean="0">
                <a:hlinkClick r:id="rId2" tooltip="View more translations of Hebrews 12:1"/>
              </a:rPr>
              <a:t>and let us run with patience the race that is set before us</a:t>
            </a:r>
            <a:r>
              <a:rPr lang="en-US" dirty="0" smtClean="0">
                <a:hlinkClick r:id="rId2" tooltip="View more translations of Hebrews 12:1"/>
              </a:rPr>
              <a:t>,</a:t>
            </a:r>
            <a:r>
              <a:rPr lang="en-US" dirty="0" smtClean="0"/>
              <a:t> </a:t>
            </a:r>
            <a:r>
              <a:rPr lang="en-US" u="sng" dirty="0" smtClean="0">
                <a:solidFill>
                  <a:srgbClr val="FF0000"/>
                </a:solidFill>
                <a:latin typeface="Aharoni" pitchFamily="2" charset="-79"/>
                <a:cs typeface="Aharoni" pitchFamily="2" charset="-79"/>
              </a:rPr>
              <a:t> </a:t>
            </a:r>
            <a:r>
              <a:rPr lang="en-US" u="sng" dirty="0" smtClean="0">
                <a:solidFill>
                  <a:srgbClr val="FF0000"/>
                </a:solidFill>
                <a:latin typeface="Aharoni" pitchFamily="2" charset="-79"/>
                <a:cs typeface="Aharoni" pitchFamily="2" charset="-79"/>
                <a:hlinkClick r:id="rId3" tooltip="View more translations of Hebrews 12:2"/>
              </a:rPr>
              <a:t>Looking unto Jesus the author and finisher of </a:t>
            </a:r>
            <a:r>
              <a:rPr lang="en-US" u="sng" dirty="0" smtClean="0">
                <a:solidFill>
                  <a:srgbClr val="FF0000"/>
                </a:solidFill>
                <a:latin typeface="Aharoni" pitchFamily="2" charset="-79"/>
                <a:cs typeface="Aharoni" pitchFamily="2" charset="-79"/>
                <a:hlinkClick r:id="rId3" tooltip="View more translations of Hebrews 12:2"/>
              </a:rPr>
              <a:t>our </a:t>
            </a:r>
            <a:r>
              <a:rPr lang="en-US" u="sng" dirty="0" smtClean="0">
                <a:solidFill>
                  <a:srgbClr val="FF0000"/>
                </a:solidFill>
                <a:latin typeface="Aharoni" pitchFamily="2" charset="-79"/>
                <a:cs typeface="Aharoni" pitchFamily="2" charset="-79"/>
                <a:hlinkClick r:id="rId3" tooltip="View more translations of Hebrews 12:2"/>
              </a:rPr>
              <a:t>faith</a:t>
            </a:r>
            <a:r>
              <a:rPr lang="en-US" dirty="0" smtClean="0">
                <a:hlinkClick r:id="rId3" tooltip="View more translations of Hebrews 12:2"/>
              </a:rPr>
              <a:t>; who for the joy that was set before him endured the cross, despising the shame, and is set down at the right hand of the throne of </a:t>
            </a:r>
            <a:r>
              <a:rPr lang="en-US" dirty="0" smtClean="0">
                <a:hlinkClick r:id="rId3" tooltip="View more translations of Hebrews 12:2"/>
              </a:rPr>
              <a:t>God.</a:t>
            </a:r>
            <a:r>
              <a:rPr lang="en-US" dirty="0" smtClean="0"/>
              <a:t> </a:t>
            </a:r>
            <a:r>
              <a:rPr lang="en-US" dirty="0" smtClean="0">
                <a:hlinkClick r:id="rId4" tooltip="View more translations of Hebrews 12:3"/>
              </a:rPr>
              <a:t>For </a:t>
            </a:r>
            <a:r>
              <a:rPr lang="en-US" dirty="0" smtClean="0">
                <a:hlinkClick r:id="rId4" tooltip="View more translations of Hebrews 12:3"/>
              </a:rPr>
              <a:t>consider him that endured such contradiction of sinners against himself, lest ye be wearied and faint in your minds</a:t>
            </a:r>
            <a:r>
              <a:rPr lang="en-US" dirty="0" smtClean="0">
                <a:hlinkClick r:id="rId4" tooltip="View more translations of Hebrews 12:3"/>
              </a:rPr>
              <a:t>.</a:t>
            </a:r>
            <a:r>
              <a:rPr lang="en-US" dirty="0" smtClean="0"/>
              <a:t>”</a:t>
            </a:r>
            <a:endParaRPr lang="en-US" dirty="0" smtClean="0"/>
          </a:p>
          <a:p>
            <a:endParaRPr lang="en-US" dirty="0"/>
          </a:p>
        </p:txBody>
      </p:sp>
      <p:pic>
        <p:nvPicPr>
          <p:cNvPr id="5122" name="Picture 2" descr="C:\Users\Dad\Contacts\Downloads\jesuschrist.jpg"/>
          <p:cNvPicPr>
            <a:picLocks noGrp="1" noChangeAspect="1" noChangeArrowheads="1"/>
          </p:cNvPicPr>
          <p:nvPr>
            <p:ph sz="half" idx="2"/>
          </p:nvPr>
        </p:nvPicPr>
        <p:blipFill>
          <a:blip r:embed="rId5" cstate="print"/>
          <a:srcRect/>
          <a:stretch>
            <a:fillRect/>
          </a:stretch>
        </p:blipFill>
        <p:spPr bwMode="auto">
          <a:xfrm>
            <a:off x="4572000" y="762000"/>
            <a:ext cx="4571999"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r>
              <a:rPr lang="en-US" u="sng" dirty="0" smtClean="0">
                <a:solidFill>
                  <a:srgbClr val="FF0000"/>
                </a:solidFill>
              </a:rPr>
              <a:t>Focus</a:t>
            </a:r>
            <a:endParaRPr lang="en-US" u="sng" dirty="0">
              <a:solidFill>
                <a:srgbClr val="FF0000"/>
              </a:solidFill>
            </a:endParaRPr>
          </a:p>
        </p:txBody>
      </p:sp>
      <p:sp>
        <p:nvSpPr>
          <p:cNvPr id="3" name="Content Placeholder 2"/>
          <p:cNvSpPr>
            <a:spLocks noGrp="1"/>
          </p:cNvSpPr>
          <p:nvPr>
            <p:ph idx="1"/>
          </p:nvPr>
        </p:nvSpPr>
        <p:spPr>
          <a:xfrm>
            <a:off x="0" y="304800"/>
            <a:ext cx="9144000" cy="6553200"/>
          </a:xfrm>
        </p:spPr>
        <p:txBody>
          <a:bodyPr>
            <a:normAutofit lnSpcReduction="10000"/>
          </a:bodyPr>
          <a:lstStyle/>
          <a:p>
            <a:r>
              <a:rPr lang="en-US" dirty="0" smtClean="0"/>
              <a:t>“In </a:t>
            </a:r>
            <a:r>
              <a:rPr lang="en-US" dirty="0" smtClean="0"/>
              <a:t>the last great conflict of the controversy with Satan those who are loyal to God will see every earthly support cut off. Because they </a:t>
            </a:r>
            <a:r>
              <a:rPr lang="en-US" dirty="0" smtClean="0"/>
              <a:t>refuse to </a:t>
            </a:r>
            <a:r>
              <a:rPr lang="en-US" dirty="0" smtClean="0"/>
              <a:t>break His law in obedience to earthly powers, they will be forbidden to buy or sell. It will finally be decreed that they shall be put to death. See Rev. 13:11-17. But to the obedient is given the promise, "He shall dwell on high: his place of defense shall be the munitions of rocks: bread shall be given him; his waters shall be sure." Isa. 33:16. By this promise the children of God will live. When the earth shall be wasted with famine, they shall be fed. "They shall not be ashamed in the evil time: and in the days of famine they shall be satisfied." Ps. 37:19.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92500" lnSpcReduction="20000"/>
          </a:bodyPr>
          <a:lstStyle/>
          <a:p>
            <a:r>
              <a:rPr lang="en-US" dirty="0" smtClean="0"/>
              <a:t>…To </a:t>
            </a:r>
            <a:r>
              <a:rPr lang="en-US" dirty="0" smtClean="0"/>
              <a:t>that time of distress the prophet Habakkuk looked forward, and his words express the faith of the church: "Although the fig tree shall not blossom, neither shall fruit be in the vines; the labor of the olive shall fail, and the fields shall yield no meat; the flock shall be cut off from the fold, and there shall be no herd in the stalls: yet I will rejoice in the Lord, I will joy in the God of my salvation." Hab. 3:17,18…"By every word that proceedeth out of the mouth of God" are we to live. </a:t>
            </a:r>
            <a:r>
              <a:rPr lang="en-US" u="sng" dirty="0" smtClean="0"/>
              <a:t>When assailed by temptation, look not to circumstances or to the weakness of self, but to the power of the word. All its strength is yours. </a:t>
            </a:r>
            <a:r>
              <a:rPr lang="en-US" dirty="0" smtClean="0"/>
              <a:t>"Thy word," says the psalmist, "have I hid in mine heart, that I might not sin against Thee." "By the word of Thy lips I have kept me from the paths of the destroyer." Ps. 119:11; 17:4.”  DA, pgs. 121-123</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Racing Differently</a:t>
            </a:r>
            <a:endParaRPr lang="en-US"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t>“In </a:t>
            </a:r>
            <a:r>
              <a:rPr lang="en-US" dirty="0"/>
              <a:t>1983, the 61-year-old potato farmer won the first </a:t>
            </a:r>
            <a:r>
              <a:rPr lang="en-US" dirty="0">
                <a:hlinkClick r:id="rId2" tooltip="Westfield Sydney to Melbourne Ultra Marathon"/>
              </a:rPr>
              <a:t>Westfield Sydney to Melbourne Ultra Marathon</a:t>
            </a:r>
            <a:r>
              <a:rPr lang="en-US" dirty="0"/>
              <a:t>(875 </a:t>
            </a:r>
            <a:r>
              <a:rPr lang="en-US" dirty="0" err="1"/>
              <a:t>kilometres</a:t>
            </a:r>
            <a:r>
              <a:rPr lang="en-US" dirty="0"/>
              <a:t>, 544 miles). The race was run between what were then Australia's two largest shopping </a:t>
            </a:r>
            <a:r>
              <a:rPr lang="en-US" dirty="0" err="1"/>
              <a:t>centres</a:t>
            </a:r>
            <a:r>
              <a:rPr lang="en-US" dirty="0"/>
              <a:t>: Westfield Parramatta, in Sydney, and Westfield </a:t>
            </a:r>
            <a:r>
              <a:rPr lang="en-US" dirty="0" err="1"/>
              <a:t>Doncaster</a:t>
            </a:r>
            <a:r>
              <a:rPr lang="en-US" dirty="0"/>
              <a:t>, in Melbourne.</a:t>
            </a:r>
            <a:r>
              <a:rPr lang="en-US" baseline="30000" dirty="0">
                <a:hlinkClick r:id="rId3"/>
              </a:rPr>
              <a:t>[4]</a:t>
            </a:r>
            <a:r>
              <a:rPr lang="en-US" dirty="0"/>
              <a:t> Cliff arrived at the start </a:t>
            </a:r>
            <a:r>
              <a:rPr lang="en-US" dirty="0" smtClean="0"/>
              <a:t>line with</a:t>
            </a:r>
            <a:r>
              <a:rPr lang="en-US" dirty="0"/>
              <a:t> </a:t>
            </a:r>
            <a:r>
              <a:rPr lang="en-US" dirty="0">
                <a:hlinkClick r:id="rId4" tooltip="Overalls"/>
              </a:rPr>
              <a:t>overalls</a:t>
            </a:r>
            <a:r>
              <a:rPr lang="en-US" dirty="0"/>
              <a:t> and </a:t>
            </a:r>
            <a:r>
              <a:rPr lang="en-US" dirty="0">
                <a:hlinkClick r:id="rId5" tooltip="Gumboots"/>
              </a:rPr>
              <a:t>gumboots</a:t>
            </a:r>
            <a:r>
              <a:rPr lang="en-US" dirty="0"/>
              <a:t>. He ran at a slow loping pace and trailed the leaders for most of the </a:t>
            </a:r>
            <a:r>
              <a:rPr lang="en-US" dirty="0" smtClean="0"/>
              <a:t>course…………….</a:t>
            </a:r>
            <a:endParaRPr lang="en-US" dirty="0"/>
          </a:p>
        </p:txBody>
      </p:sp>
      <p:pic>
        <p:nvPicPr>
          <p:cNvPr id="1026" name="Picture 2" descr="C:\Users\Dad\Contacts\Downloads\Cliffyoung1983.jpg"/>
          <p:cNvPicPr>
            <a:picLocks noGrp="1" noChangeAspect="1" noChangeArrowheads="1"/>
          </p:cNvPicPr>
          <p:nvPr>
            <p:ph sz="half" idx="1"/>
          </p:nvPr>
        </p:nvPicPr>
        <p:blipFill>
          <a:blip r:embed="rId6" cstate="print"/>
          <a:srcRect/>
          <a:stretch>
            <a:fillRect/>
          </a:stretch>
        </p:blipFill>
        <p:spPr bwMode="auto">
          <a:xfrm>
            <a:off x="0" y="685800"/>
            <a:ext cx="4572000" cy="6172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Called to Run</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“Wherefore </a:t>
            </a:r>
            <a:r>
              <a:rPr lang="en-US" sz="3200" dirty="0"/>
              <a:t>seeing we also are compassed about with so great a cloud of witnesses, let us lay aside every weight, and the sin which doth so easily beset </a:t>
            </a:r>
            <a:r>
              <a:rPr lang="en-US" sz="3200" dirty="0" smtClean="0"/>
              <a:t>us, </a:t>
            </a:r>
            <a:r>
              <a:rPr lang="en-US" sz="3200" dirty="0"/>
              <a:t>and let us run with patience the race that is set before us</a:t>
            </a:r>
            <a:r>
              <a:rPr lang="en-US" sz="3200" dirty="0" smtClean="0"/>
              <a:t>,”  Heb. 12:1</a:t>
            </a:r>
            <a:endParaRPr lang="en-US" sz="3200" dirty="0"/>
          </a:p>
          <a:p>
            <a:endParaRPr lang="en-US" dirty="0"/>
          </a:p>
        </p:txBody>
      </p:sp>
      <p:pic>
        <p:nvPicPr>
          <p:cNvPr id="3074" name="Picture 2" descr="C:\Users\Dad\Contacts\Downloads\run_the_Christian_race.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descr="C:\Users\Dad\Contacts\Downloads\images (23).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He Ran in These</a:t>
            </a:r>
            <a:endParaRPr lang="en-US" u="sng" dirty="0">
              <a:solidFill>
                <a:srgbClr val="C00000"/>
              </a:solidFill>
              <a:latin typeface="Algerian" pitchFamily="82" charset="0"/>
            </a:endParaRPr>
          </a:p>
        </p:txBody>
      </p:sp>
      <p:pic>
        <p:nvPicPr>
          <p:cNvPr id="2050" name="Picture 2" descr="C:\Users\Dad\Contacts\Downloads\180px-Bib-brace.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pic>
        <p:nvPicPr>
          <p:cNvPr id="2051" name="Picture 3" descr="C:\Users\Dad\Contacts\Downloads\240px-Wellies.jpg"/>
          <p:cNvPicPr>
            <a:picLocks noGrp="1" noChangeAspect="1" noChangeArrowheads="1"/>
          </p:cNvPicPr>
          <p:nvPr>
            <p:ph sz="half" idx="1"/>
          </p:nvPr>
        </p:nvPicPr>
        <p:blipFill>
          <a:blip r:embed="rId3" cstate="print"/>
          <a:srcRect/>
          <a:stretch>
            <a:fillRect/>
          </a:stretch>
        </p:blipFill>
        <p:spPr bwMode="auto">
          <a:xfrm>
            <a:off x="0" y="838200"/>
            <a:ext cx="4572000" cy="60198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002060"/>
                </a:solidFill>
              </a:rPr>
              <a:t>Peculiar to say the Least</a:t>
            </a:r>
            <a:endParaRPr lang="en-US" u="sng" dirty="0">
              <a:solidFill>
                <a:srgbClr val="00206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20000"/>
          </a:bodyPr>
          <a:lstStyle/>
          <a:p>
            <a:r>
              <a:rPr lang="en-US" dirty="0" smtClean="0">
                <a:hlinkClick r:id="rId2" tooltip="View more translations of 1 Peter 2:9"/>
              </a:rPr>
              <a:t>“But </a:t>
            </a:r>
            <a:r>
              <a:rPr lang="en-US" dirty="0">
                <a:hlinkClick r:id="rId2" tooltip="View more translations of 1 Peter 2:9"/>
              </a:rPr>
              <a:t>ye </a:t>
            </a:r>
            <a:r>
              <a:rPr lang="en-US" dirty="0" smtClean="0">
                <a:hlinkClick r:id="rId2" tooltip="View more translations of 1 Peter 2:9"/>
              </a:rPr>
              <a:t>are </a:t>
            </a:r>
            <a:r>
              <a:rPr lang="en-US" dirty="0">
                <a:hlinkClick r:id="rId2" tooltip="View more translations of 1 Peter 2:9"/>
              </a:rPr>
              <a:t>a chosen generation, a royal priesthood, an holy nation, a peculiar people; that ye should shew forth the praises of him who hath called you out of darkness into his marvellous </a:t>
            </a:r>
            <a:r>
              <a:rPr lang="en-US" dirty="0" smtClean="0">
                <a:hlinkClick r:id="rId2" tooltip="View more translations of 1 Peter 2:9"/>
              </a:rPr>
              <a:t>light:</a:t>
            </a:r>
            <a:r>
              <a:rPr lang="en-US" dirty="0" smtClean="0"/>
              <a:t> </a:t>
            </a:r>
            <a:r>
              <a:rPr lang="en-US" dirty="0" smtClean="0">
                <a:hlinkClick r:id="rId3" tooltip="View more translations of 1 Peter 2:10"/>
              </a:rPr>
              <a:t>Which </a:t>
            </a:r>
            <a:r>
              <a:rPr lang="en-US" dirty="0">
                <a:hlinkClick r:id="rId3" tooltip="View more translations of 1 Peter 2:10"/>
              </a:rPr>
              <a:t>in time past </a:t>
            </a:r>
            <a:r>
              <a:rPr lang="en-US" dirty="0" smtClean="0">
                <a:hlinkClick r:id="rId3" tooltip="View more translations of 1 Peter 2:10"/>
              </a:rPr>
              <a:t>were </a:t>
            </a:r>
            <a:r>
              <a:rPr lang="en-US" dirty="0">
                <a:hlinkClick r:id="rId3" tooltip="View more translations of 1 Peter 2:10"/>
              </a:rPr>
              <a:t>not a people, but </a:t>
            </a:r>
            <a:r>
              <a:rPr lang="en-US" dirty="0" smtClean="0">
                <a:hlinkClick r:id="rId3" tooltip="View more translations of 1 Peter 2:10"/>
              </a:rPr>
              <a:t>are </a:t>
            </a:r>
            <a:r>
              <a:rPr lang="en-US" dirty="0">
                <a:hlinkClick r:id="rId3" tooltip="View more translations of 1 Peter 2:10"/>
              </a:rPr>
              <a:t>now the people of God: which had not obtained mercy, but now have obtained mercy</a:t>
            </a:r>
            <a:r>
              <a:rPr lang="en-US" dirty="0" smtClean="0">
                <a:hlinkClick r:id="rId3" tooltip="View more translations of 1 Peter 2:10"/>
              </a:rPr>
              <a:t>.</a:t>
            </a:r>
            <a:r>
              <a:rPr lang="en-US" dirty="0" smtClean="0"/>
              <a:t> </a:t>
            </a:r>
            <a:r>
              <a:rPr lang="en-US" dirty="0"/>
              <a:t> </a:t>
            </a:r>
            <a:r>
              <a:rPr lang="en-US" dirty="0">
                <a:hlinkClick r:id="rId4" tooltip="View more translations of 1 Peter 2:11"/>
              </a:rPr>
              <a:t>Dearly beloved, I beseech </a:t>
            </a:r>
            <a:r>
              <a:rPr lang="en-US" dirty="0" smtClean="0">
                <a:hlinkClick r:id="rId4" tooltip="View more translations of 1 Peter 2:11"/>
              </a:rPr>
              <a:t>you </a:t>
            </a:r>
            <a:r>
              <a:rPr lang="en-US" dirty="0">
                <a:hlinkClick r:id="rId4" tooltip="View more translations of 1 Peter 2:11"/>
              </a:rPr>
              <a:t>as strangers and pilgrims, abstain from fleshly lusts, which war against the soul</a:t>
            </a:r>
            <a:r>
              <a:rPr lang="en-US" dirty="0" smtClean="0">
                <a:hlinkClick r:id="rId4" tooltip="View more translations of 1 Peter 2:11"/>
              </a:rPr>
              <a:t>;</a:t>
            </a:r>
            <a:r>
              <a:rPr lang="en-US" dirty="0" smtClean="0"/>
              <a:t>”  1 Peter 2:9-11</a:t>
            </a:r>
            <a:endParaRPr lang="en-US" dirty="0"/>
          </a:p>
          <a:p>
            <a:endParaRPr lang="en-US" dirty="0"/>
          </a:p>
        </p:txBody>
      </p:sp>
      <p:pic>
        <p:nvPicPr>
          <p:cNvPr id="4098" name="Picture 2" descr="C:\Users\Dad\Contacts\Downloads\modesty-tips.jpg"/>
          <p:cNvPicPr>
            <a:picLocks noGrp="1" noChangeAspect="1" noChangeArrowheads="1"/>
          </p:cNvPicPr>
          <p:nvPr>
            <p:ph sz="half" idx="1"/>
          </p:nvPr>
        </p:nvPicPr>
        <p:blipFill>
          <a:blip r:embed="rId5" cstate="print"/>
          <a:srcRect/>
          <a:stretch>
            <a:fillRect/>
          </a:stretch>
        </p:blipFill>
        <p:spPr bwMode="auto">
          <a:xfrm>
            <a:off x="0" y="533400"/>
            <a:ext cx="4952999" cy="6324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C00000"/>
                </a:solidFill>
                <a:latin typeface="Algerian" pitchFamily="82" charset="0"/>
              </a:rPr>
              <a:t>It Makes no Difference how I Dress!</a:t>
            </a:r>
            <a:endParaRPr lang="en-US" u="sng" dirty="0">
              <a:solidFill>
                <a:srgbClr val="C00000"/>
              </a:solidFill>
              <a:latin typeface="Algerian" pitchFamily="82" charset="0"/>
            </a:endParaRPr>
          </a:p>
        </p:txBody>
      </p:sp>
      <p:sp>
        <p:nvSpPr>
          <p:cNvPr id="3" name="Content Placeholder 2"/>
          <p:cNvSpPr>
            <a:spLocks noGrp="1"/>
          </p:cNvSpPr>
          <p:nvPr>
            <p:ph sz="half" idx="1"/>
          </p:nvPr>
        </p:nvSpPr>
        <p:spPr>
          <a:xfrm>
            <a:off x="0" y="1143000"/>
            <a:ext cx="4572000" cy="5715000"/>
          </a:xfrm>
        </p:spPr>
        <p:txBody>
          <a:bodyPr>
            <a:noAutofit/>
          </a:bodyPr>
          <a:lstStyle/>
          <a:p>
            <a:r>
              <a:rPr lang="en-US" sz="4000" dirty="0" smtClean="0"/>
              <a:t>Low cut dresses, mini-skirts, bare backs, tight pants, you name it; we have compromised so far in our dress that it stinks!! It is important how we dress!!!</a:t>
            </a:r>
            <a:endParaRPr lang="en-US" sz="4000" dirty="0"/>
          </a:p>
        </p:txBody>
      </p:sp>
      <p:sp>
        <p:nvSpPr>
          <p:cNvPr id="4" name="Content Placeholder 3"/>
          <p:cNvSpPr>
            <a:spLocks noGrp="1"/>
          </p:cNvSpPr>
          <p:nvPr>
            <p:ph sz="half" idx="2"/>
          </p:nvPr>
        </p:nvSpPr>
        <p:spPr>
          <a:xfrm>
            <a:off x="4648200" y="1143000"/>
            <a:ext cx="4495800" cy="5715000"/>
          </a:xfrm>
        </p:spPr>
        <p:txBody>
          <a:bodyPr>
            <a:normAutofit fontScale="77500" lnSpcReduction="20000"/>
          </a:bodyPr>
          <a:lstStyle/>
          <a:p>
            <a:r>
              <a:rPr lang="en-US" dirty="0" smtClean="0">
                <a:hlinkClick r:id="rId2" tooltip="View more translations of 1 Timothy 2:9"/>
              </a:rPr>
              <a:t>“In </a:t>
            </a:r>
            <a:r>
              <a:rPr lang="en-US" dirty="0">
                <a:hlinkClick r:id="rId2" tooltip="View more translations of 1 Timothy 2:9"/>
              </a:rPr>
              <a:t>like manner also, that women adorn themselves in modest apparel, with shamefacedness and sobriety; not with broided hair, or gold, or pearls, or costly array;</a:t>
            </a:r>
            <a:endParaRPr lang="en-US" dirty="0"/>
          </a:p>
          <a:p>
            <a:pPr>
              <a:buNone/>
            </a:pPr>
            <a:r>
              <a:rPr lang="en-US" baseline="30000" dirty="0">
                <a:hlinkClick r:id="rId3" tooltip="View more translations of 1 Timothy 2:10"/>
              </a:rPr>
              <a:t> </a:t>
            </a:r>
            <a:r>
              <a:rPr lang="en-US" dirty="0" smtClean="0">
                <a:hlinkClick r:id="rId3" tooltip="View more translations of 1 Timothy 2:10"/>
              </a:rPr>
              <a:t>    But </a:t>
            </a:r>
            <a:r>
              <a:rPr lang="en-US" dirty="0">
                <a:hlinkClick r:id="rId3" tooltip="View more translations of 1 Timothy 2:10"/>
              </a:rPr>
              <a:t>(which becometh women professing godliness) with good works</a:t>
            </a:r>
            <a:r>
              <a:rPr lang="en-US" dirty="0" smtClean="0">
                <a:hlinkClick r:id="rId3" tooltip="View more translations of 1 Timothy 2:10"/>
              </a:rPr>
              <a:t>.</a:t>
            </a:r>
            <a:r>
              <a:rPr lang="en-US" dirty="0" smtClean="0"/>
              <a:t>”  1 Timothy 2:9,10</a:t>
            </a:r>
          </a:p>
          <a:p>
            <a:r>
              <a:rPr lang="en-US" dirty="0" smtClean="0"/>
              <a:t>“</a:t>
            </a:r>
            <a:r>
              <a:rPr lang="en-US" dirty="0">
                <a:hlinkClick r:id="rId4" tooltip="View more translations of 1 Peter 3:3"/>
              </a:rPr>
              <a:t>Whose adorning let it not be that outward [adorning] of plaiting the hair, and of wearing of gold, or of putting on of apparel;</a:t>
            </a:r>
            <a:endParaRPr lang="en-US" dirty="0"/>
          </a:p>
          <a:p>
            <a:r>
              <a:rPr lang="en-US" u="sng" dirty="0" smtClean="0">
                <a:hlinkClick r:id="rId5" tooltip="View more translations of 1 Peter 3:4"/>
              </a:rPr>
              <a:t>But </a:t>
            </a:r>
            <a:r>
              <a:rPr lang="en-US" u="sng" dirty="0">
                <a:hlinkClick r:id="rId5" tooltip="View more translations of 1 Peter 3:4"/>
              </a:rPr>
              <a:t>[let it be] the hidden man of the heart, in that which is not corruptible, [even the ornament] of a meek and quiet spirit, which is in the sight of God of great price</a:t>
            </a:r>
            <a:r>
              <a:rPr lang="en-US" dirty="0" smtClean="0">
                <a:hlinkClick r:id="rId5" tooltip="View more translations of 1 Peter 3:4"/>
              </a:rPr>
              <a:t>.</a:t>
            </a:r>
            <a:r>
              <a:rPr lang="en-US" dirty="0" smtClean="0"/>
              <a:t>”  1 Peter 3:3,4</a:t>
            </a:r>
            <a:endParaRPr lang="en-US" dirty="0"/>
          </a:p>
          <a:p>
            <a:pPr>
              <a:buNone/>
            </a:pP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u="sng" dirty="0" smtClean="0">
                <a:solidFill>
                  <a:srgbClr val="C00000"/>
                </a:solidFill>
              </a:rPr>
              <a:t>It is Important what ,when ,and how much we eat, sleep, and exercise ,etc.</a:t>
            </a:r>
            <a:endParaRPr lang="en-US" u="sng" dirty="0">
              <a:solidFill>
                <a:srgbClr val="C00000"/>
              </a:solidFill>
            </a:endParaRPr>
          </a:p>
        </p:txBody>
      </p:sp>
      <p:sp>
        <p:nvSpPr>
          <p:cNvPr id="3" name="Content Placeholder 2"/>
          <p:cNvSpPr>
            <a:spLocks noGrp="1"/>
          </p:cNvSpPr>
          <p:nvPr>
            <p:ph sz="half" idx="1"/>
          </p:nvPr>
        </p:nvSpPr>
        <p:spPr>
          <a:xfrm>
            <a:off x="0" y="1143000"/>
            <a:ext cx="4495800" cy="5715000"/>
          </a:xfrm>
        </p:spPr>
        <p:txBody>
          <a:bodyPr>
            <a:normAutofit/>
          </a:bodyPr>
          <a:lstStyle/>
          <a:p>
            <a:r>
              <a:rPr lang="en-US" sz="4000" dirty="0" smtClean="0"/>
              <a:t>Eat what I want, eat when I want, and sleep all hours of the night; it doesn’t make any difference at all.  Stop meddling and stick to preaching!!</a:t>
            </a:r>
            <a:endParaRPr lang="en-US" sz="4000" dirty="0"/>
          </a:p>
        </p:txBody>
      </p:sp>
      <p:pic>
        <p:nvPicPr>
          <p:cNvPr id="3074" name="Picture 2" descr="C:\Users\Dad\Contacts\Downloads\0707dp_10_z+2007_July_diesel_industry_news+hamburger.jpg"/>
          <p:cNvPicPr>
            <a:picLocks noGrp="1" noChangeAspect="1" noChangeArrowheads="1"/>
          </p:cNvPicPr>
          <p:nvPr>
            <p:ph sz="half" idx="2"/>
          </p:nvPr>
        </p:nvPicPr>
        <p:blipFill>
          <a:blip r:embed="rId2" cstate="print"/>
          <a:srcRect/>
          <a:stretch>
            <a:fillRect/>
          </a:stretch>
        </p:blipFill>
        <p:spPr bwMode="auto">
          <a:xfrm>
            <a:off x="4648200" y="1143000"/>
            <a:ext cx="4495800" cy="5715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Self-Denial</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When Paul talks about running the race, he says to lay aside every weight that would hold us back.  Peter, in discussing being peculiar, he talks about staying away from fleshly lusts that war against the soul.  The SOP says it thus:  “</a:t>
            </a:r>
            <a:r>
              <a:rPr lang="en-US" dirty="0"/>
              <a:t>The runners put aside every indulgence that would tend to weaken the physical powers, and by severe and continuous discipline trained their muscles to strength and endurance, that when the day of the contest should arrive, they might put the heaviest tax upon their powers. How much more important that the Christian, whose eternal interests are at stake, bring appetite and passion under subjection to reason and the will of God! Never must he allow his attention to be diverted by amusements, luxuries, or ease. All his habits and passions must be brought under the strictest discipline. Reason, enlightened by the teachings of God's word and guided by His Spirit, must hold the reins of control</a:t>
            </a:r>
            <a:r>
              <a:rPr lang="en-US" dirty="0" smtClean="0"/>
              <a:t>.”  AA, pg. 311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1497</TotalTime>
  <Words>1318</Words>
  <Application>Microsoft Office PowerPoint</Application>
  <PresentationFormat>On-screen Show (4:3)</PresentationFormat>
  <Paragraphs>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Running With Patience</vt:lpstr>
      <vt:lpstr>Racing Differently</vt:lpstr>
      <vt:lpstr>Called to Run</vt:lpstr>
      <vt:lpstr>Slide 4</vt:lpstr>
      <vt:lpstr>He Ran in These</vt:lpstr>
      <vt:lpstr>Peculiar to say the Least</vt:lpstr>
      <vt:lpstr>It Makes no Difference how I Dress!</vt:lpstr>
      <vt:lpstr>It is Important what ,when ,and how much we eat, sleep, and exercise ,etc.</vt:lpstr>
      <vt:lpstr>Self-Denial</vt:lpstr>
      <vt:lpstr>Run with Patience</vt:lpstr>
      <vt:lpstr>A Day at a Time</vt:lpstr>
      <vt:lpstr> patience</vt:lpstr>
      <vt:lpstr>Will This Amount to Anything?</vt:lpstr>
      <vt:lpstr>The Key to Victory</vt:lpstr>
      <vt:lpstr>Focus is the Key!</vt:lpstr>
      <vt:lpstr>Looking unto Jesus</vt:lpstr>
      <vt:lpstr>Focus</vt:lpstr>
      <vt:lpstr>Slide 18</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Running With Patience</dc:title>
  <dc:creator>Dad</dc:creator>
  <cp:lastModifiedBy>Dad</cp:lastModifiedBy>
  <cp:revision>3</cp:revision>
  <dcterms:created xsi:type="dcterms:W3CDTF">2011-10-10T15:55:36Z</dcterms:created>
  <dcterms:modified xsi:type="dcterms:W3CDTF">2011-10-12T18:43:35Z</dcterms:modified>
</cp:coreProperties>
</file>