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303" r:id="rId4"/>
    <p:sldId id="796" r:id="rId5"/>
    <p:sldId id="806" r:id="rId6"/>
    <p:sldId id="807" r:id="rId7"/>
    <p:sldId id="808" r:id="rId8"/>
    <p:sldId id="809" r:id="rId9"/>
    <p:sldId id="810" r:id="rId10"/>
    <p:sldId id="811" r:id="rId11"/>
    <p:sldId id="812" r:id="rId12"/>
    <p:sldId id="813" r:id="rId13"/>
    <p:sldId id="797" r:id="rId14"/>
    <p:sldId id="801" r:id="rId15"/>
    <p:sldId id="798" r:id="rId16"/>
    <p:sldId id="799" r:id="rId17"/>
    <p:sldId id="800" r:id="rId18"/>
    <p:sldId id="802" r:id="rId19"/>
    <p:sldId id="803" r:id="rId20"/>
    <p:sldId id="804" r:id="rId21"/>
    <p:sldId id="805" r:id="rId22"/>
    <p:sldId id="794" r:id="rId23"/>
    <p:sldId id="793" r:id="rId24"/>
    <p:sldId id="795" r:id="rId25"/>
    <p:sldId id="279" r:id="rId26"/>
    <p:sldId id="7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4/7/2022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4/7/2022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1" y="4470400"/>
            <a:ext cx="12191999" cy="2387600"/>
          </a:xfrm>
        </p:spPr>
        <p:txBody>
          <a:bodyPr>
            <a:normAutofit/>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49: New Moons</a:t>
            </a:r>
          </a:p>
        </p:txBody>
      </p:sp>
      <p:pic>
        <p:nvPicPr>
          <p:cNvPr id="3" name="Picture 2">
            <a:extLst>
              <a:ext uri="{FF2B5EF4-FFF2-40B4-BE49-F238E27FC236}">
                <a16:creationId xmlns:a16="http://schemas.microsoft.com/office/drawing/2014/main" id="{D3BCDB69-041A-40D3-8A26-A90A76410640}"/>
              </a:ext>
            </a:extLst>
          </p:cNvPr>
          <p:cNvPicPr>
            <a:picLocks noChangeAspect="1"/>
          </p:cNvPicPr>
          <p:nvPr/>
        </p:nvPicPr>
        <p:blipFill rotWithShape="1">
          <a:blip r:embed="rId2"/>
          <a:srcRect b="6854"/>
          <a:stretch/>
        </p:blipFill>
        <p:spPr>
          <a:xfrm>
            <a:off x="-2" y="1"/>
            <a:ext cx="12192000" cy="5962650"/>
          </a:xfrm>
          <a:prstGeom prst="rect">
            <a:avLst/>
          </a:prstGeom>
        </p:spPr>
      </p:pic>
    </p:spTree>
    <p:extLst>
      <p:ext uri="{BB962C8B-B14F-4D97-AF65-F5344CB8AC3E}">
        <p14:creationId xmlns:p14="http://schemas.microsoft.com/office/powerpoint/2010/main" val="168467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1621-3CC6-4F08-AC3E-6D16CC93438A}"/>
              </a:ext>
            </a:extLst>
          </p:cNvPr>
          <p:cNvSpPr>
            <a:spLocks noGrp="1"/>
          </p:cNvSpPr>
          <p:nvPr>
            <p:ph type="title"/>
          </p:nvPr>
        </p:nvSpPr>
        <p:spPr>
          <a:xfrm>
            <a:off x="838200" y="-263525"/>
            <a:ext cx="10515600" cy="1325563"/>
          </a:xfrm>
        </p:spPr>
        <p:txBody>
          <a:bodyPr/>
          <a:lstStyle/>
          <a:p>
            <a:pPr algn="ctr"/>
            <a:r>
              <a:rPr lang="en-US" b="1" u="sng" dirty="0">
                <a:solidFill>
                  <a:srgbClr val="00B050"/>
                </a:solidFill>
              </a:rPr>
              <a:t>Mrs. White on “New Light”</a:t>
            </a:r>
          </a:p>
        </p:txBody>
      </p:sp>
      <p:sp>
        <p:nvSpPr>
          <p:cNvPr id="3" name="TextBox 2">
            <a:extLst>
              <a:ext uri="{FF2B5EF4-FFF2-40B4-BE49-F238E27FC236}">
                <a16:creationId xmlns:a16="http://schemas.microsoft.com/office/drawing/2014/main" id="{54034242-5F94-4FED-9A8A-AC8A7E8E4691}"/>
              </a:ext>
            </a:extLst>
          </p:cNvPr>
          <p:cNvSpPr txBox="1"/>
          <p:nvPr/>
        </p:nvSpPr>
        <p:spPr>
          <a:xfrm>
            <a:off x="142875" y="771525"/>
            <a:ext cx="11925300" cy="5262979"/>
          </a:xfrm>
          <a:prstGeom prst="rect">
            <a:avLst/>
          </a:prstGeom>
          <a:noFill/>
        </p:spPr>
        <p:txBody>
          <a:bodyPr wrap="square" rtlCol="0">
            <a:spAutoFit/>
          </a:bodyPr>
          <a:lstStyle/>
          <a:p>
            <a:r>
              <a:rPr lang="en-US" sz="2800" dirty="0"/>
              <a:t>“</a:t>
            </a:r>
            <a:r>
              <a:rPr lang="en-US" sz="2800" b="1" u="sng" dirty="0"/>
              <a:t>We are God’s commandment-keeping people, For the past fifty years every phase of heresy has been brought to bear upon us, to becloud our minds regarding the teaching of the word</a:t>
            </a:r>
            <a:r>
              <a:rPr lang="en-US" sz="2800" dirty="0"/>
              <a:t>,--especially concerning the ministration of Christ in the heavenly sanctuary, and the message of heaven for these last days, as given by the angels of the fourteenth chapter of Revelation. </a:t>
            </a:r>
            <a:r>
              <a:rPr lang="en-US" sz="2800" b="1" u="sng" dirty="0"/>
              <a:t>Messages of every order and kind have been urged upon Seventh-day Adventists, to take the place of the truth, which, point by point, has been sought out by prayerful study, and testified by the miracle-working power of the Lord</a:t>
            </a:r>
            <a:r>
              <a:rPr lang="en-US" sz="2800" dirty="0"/>
              <a:t>. </a:t>
            </a:r>
            <a:r>
              <a:rPr lang="en-US" sz="2800" b="1" u="sng" dirty="0"/>
              <a:t>But the waymarks which have made us what we are, are to be preserved, as God has signified through His word and the testimony of His Spirit. He calls upon us to hold firmly, with the grip of faith, to the fundamental principles that are based upon unquestionable authority</a:t>
            </a:r>
            <a:r>
              <a:rPr lang="en-US" sz="2800" dirty="0"/>
              <a:t>.” Special Testimonies, Series B, No. 2, p. 59</a:t>
            </a:r>
          </a:p>
        </p:txBody>
      </p:sp>
    </p:spTree>
    <p:extLst>
      <p:ext uri="{BB962C8B-B14F-4D97-AF65-F5344CB8AC3E}">
        <p14:creationId xmlns:p14="http://schemas.microsoft.com/office/powerpoint/2010/main" val="2378644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2E7F8-1C85-4C67-80B8-1EE101890F60}"/>
              </a:ext>
            </a:extLst>
          </p:cNvPr>
          <p:cNvSpPr>
            <a:spLocks noGrp="1"/>
          </p:cNvSpPr>
          <p:nvPr>
            <p:ph type="title"/>
          </p:nvPr>
        </p:nvSpPr>
        <p:spPr>
          <a:xfrm>
            <a:off x="838200" y="-282575"/>
            <a:ext cx="10515600" cy="1325563"/>
          </a:xfrm>
        </p:spPr>
        <p:txBody>
          <a:bodyPr/>
          <a:lstStyle/>
          <a:p>
            <a:r>
              <a:rPr lang="en-US" b="1" i="1" dirty="0">
                <a:solidFill>
                  <a:srgbClr val="002060"/>
                </a:solidFill>
              </a:rPr>
              <a:t>Ceremonies Ended in Christ’s Fulfillment</a:t>
            </a:r>
          </a:p>
        </p:txBody>
      </p:sp>
      <p:sp>
        <p:nvSpPr>
          <p:cNvPr id="3" name="TextBox 2">
            <a:extLst>
              <a:ext uri="{FF2B5EF4-FFF2-40B4-BE49-F238E27FC236}">
                <a16:creationId xmlns:a16="http://schemas.microsoft.com/office/drawing/2014/main" id="{0519914A-C216-4920-9C23-8F62C57CBA32}"/>
              </a:ext>
            </a:extLst>
          </p:cNvPr>
          <p:cNvSpPr txBox="1"/>
          <p:nvPr/>
        </p:nvSpPr>
        <p:spPr>
          <a:xfrm>
            <a:off x="352425" y="2116138"/>
            <a:ext cx="6276975" cy="2554545"/>
          </a:xfrm>
          <a:prstGeom prst="rect">
            <a:avLst/>
          </a:prstGeom>
          <a:noFill/>
        </p:spPr>
        <p:txBody>
          <a:bodyPr wrap="square" rtlCol="0">
            <a:spAutoFit/>
          </a:bodyPr>
          <a:lstStyle/>
          <a:p>
            <a:r>
              <a:rPr lang="en-US" sz="3200" dirty="0"/>
              <a:t>“When type met antitype in the death of Christ, the sacrificial offerings ceased. </a:t>
            </a:r>
            <a:r>
              <a:rPr lang="en-US" sz="3200" b="1" u="sng" dirty="0"/>
              <a:t>The ceremonial law was done away</a:t>
            </a:r>
            <a:r>
              <a:rPr lang="en-US" sz="3200" dirty="0"/>
              <a:t>.” R&amp;H, June 26, 1900</a:t>
            </a:r>
          </a:p>
        </p:txBody>
      </p:sp>
      <p:pic>
        <p:nvPicPr>
          <p:cNvPr id="4" name="Picture 3">
            <a:extLst>
              <a:ext uri="{FF2B5EF4-FFF2-40B4-BE49-F238E27FC236}">
                <a16:creationId xmlns:a16="http://schemas.microsoft.com/office/drawing/2014/main" id="{EC839900-78C9-4592-8B9B-4E822A69F5D1}"/>
              </a:ext>
            </a:extLst>
          </p:cNvPr>
          <p:cNvPicPr>
            <a:picLocks noChangeAspect="1"/>
          </p:cNvPicPr>
          <p:nvPr/>
        </p:nvPicPr>
        <p:blipFill>
          <a:blip r:embed="rId2"/>
          <a:stretch>
            <a:fillRect/>
          </a:stretch>
        </p:blipFill>
        <p:spPr>
          <a:xfrm>
            <a:off x="6629400" y="988218"/>
            <a:ext cx="4819650" cy="5484963"/>
          </a:xfrm>
          <a:prstGeom prst="rect">
            <a:avLst/>
          </a:prstGeom>
        </p:spPr>
      </p:pic>
    </p:spTree>
    <p:extLst>
      <p:ext uri="{BB962C8B-B14F-4D97-AF65-F5344CB8AC3E}">
        <p14:creationId xmlns:p14="http://schemas.microsoft.com/office/powerpoint/2010/main" val="2064512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5E6FB-6018-45EE-B14A-8C9BDB6EE5C3}"/>
              </a:ext>
            </a:extLst>
          </p:cNvPr>
          <p:cNvSpPr>
            <a:spLocks noGrp="1"/>
          </p:cNvSpPr>
          <p:nvPr>
            <p:ph type="title"/>
          </p:nvPr>
        </p:nvSpPr>
        <p:spPr>
          <a:xfrm>
            <a:off x="838200" y="-292100"/>
            <a:ext cx="10515600" cy="1325563"/>
          </a:xfrm>
        </p:spPr>
        <p:txBody>
          <a:bodyPr/>
          <a:lstStyle/>
          <a:p>
            <a:r>
              <a:rPr lang="en-US" dirty="0">
                <a:solidFill>
                  <a:srgbClr val="FFC000"/>
                </a:solidFill>
                <a:effectLst>
                  <a:outerShdw blurRad="38100" dist="38100" dir="2700000" algn="tl">
                    <a:srgbClr val="000000">
                      <a:alpha val="43137"/>
                    </a:srgbClr>
                  </a:outerShdw>
                </a:effectLst>
              </a:rPr>
              <a:t>The Future New Moons</a:t>
            </a:r>
          </a:p>
        </p:txBody>
      </p:sp>
      <p:sp>
        <p:nvSpPr>
          <p:cNvPr id="4" name="TextBox 3">
            <a:extLst>
              <a:ext uri="{FF2B5EF4-FFF2-40B4-BE49-F238E27FC236}">
                <a16:creationId xmlns:a16="http://schemas.microsoft.com/office/drawing/2014/main" id="{E89DA28C-3302-4840-89D4-D9A3B82921FC}"/>
              </a:ext>
            </a:extLst>
          </p:cNvPr>
          <p:cNvSpPr txBox="1"/>
          <p:nvPr/>
        </p:nvSpPr>
        <p:spPr>
          <a:xfrm>
            <a:off x="285749" y="779800"/>
            <a:ext cx="7191375" cy="5693866"/>
          </a:xfrm>
          <a:prstGeom prst="rect">
            <a:avLst/>
          </a:prstGeom>
          <a:noFill/>
        </p:spPr>
        <p:txBody>
          <a:bodyPr wrap="square">
            <a:spAutoFit/>
          </a:bodyPr>
          <a:lstStyle/>
          <a:p>
            <a:r>
              <a:rPr lang="en-US" sz="2800" dirty="0"/>
              <a:t>Is. 66:22-23 “For as the new heavens and the new earth, which I will make, shall remain before me, saith the Lord, so shall your seed and your name remain. </a:t>
            </a:r>
            <a:r>
              <a:rPr lang="en-US" sz="2800" b="1" u="sng" dirty="0"/>
              <a:t>And it shall come to pass, that from one new moon to another, and from one sabbath to another, shall all flesh come to worship before me, saith the Lord</a:t>
            </a:r>
            <a:r>
              <a:rPr lang="en-US" sz="2800" dirty="0"/>
              <a:t>.”</a:t>
            </a:r>
          </a:p>
          <a:p>
            <a:endParaRPr lang="en-US" sz="2800" dirty="0"/>
          </a:p>
          <a:p>
            <a:r>
              <a:rPr lang="en-US" sz="2800" dirty="0"/>
              <a:t>Rev. 22:2 “In the midst of the street of it, and on either side of the river, was there the tree of life, </a:t>
            </a:r>
            <a:r>
              <a:rPr lang="en-US" sz="2800" b="1" u="sng" dirty="0"/>
              <a:t>which bare twelve manner of fruits, and yielded her fruit every month: and the leaves of the tree were for the healing of the nations</a:t>
            </a:r>
            <a:r>
              <a:rPr lang="en-US" sz="2800" dirty="0"/>
              <a:t>.”</a:t>
            </a:r>
          </a:p>
        </p:txBody>
      </p:sp>
      <p:pic>
        <p:nvPicPr>
          <p:cNvPr id="5" name="Picture 4">
            <a:extLst>
              <a:ext uri="{FF2B5EF4-FFF2-40B4-BE49-F238E27FC236}">
                <a16:creationId xmlns:a16="http://schemas.microsoft.com/office/drawing/2014/main" id="{01B0DA11-9E79-4897-ADE4-C5BA8BE8F745}"/>
              </a:ext>
            </a:extLst>
          </p:cNvPr>
          <p:cNvPicPr>
            <a:picLocks noChangeAspect="1"/>
          </p:cNvPicPr>
          <p:nvPr/>
        </p:nvPicPr>
        <p:blipFill>
          <a:blip r:embed="rId2"/>
          <a:stretch>
            <a:fillRect/>
          </a:stretch>
        </p:blipFill>
        <p:spPr>
          <a:xfrm>
            <a:off x="7477124" y="1123949"/>
            <a:ext cx="4638675" cy="2783205"/>
          </a:xfrm>
          <a:prstGeom prst="rect">
            <a:avLst/>
          </a:prstGeom>
        </p:spPr>
      </p:pic>
      <p:pic>
        <p:nvPicPr>
          <p:cNvPr id="6" name="Picture 5">
            <a:extLst>
              <a:ext uri="{FF2B5EF4-FFF2-40B4-BE49-F238E27FC236}">
                <a16:creationId xmlns:a16="http://schemas.microsoft.com/office/drawing/2014/main" id="{69B59334-E5BD-49B2-AA4A-FEF889A0CB47}"/>
              </a:ext>
            </a:extLst>
          </p:cNvPr>
          <p:cNvPicPr>
            <a:picLocks noChangeAspect="1"/>
          </p:cNvPicPr>
          <p:nvPr/>
        </p:nvPicPr>
        <p:blipFill>
          <a:blip r:embed="rId3"/>
          <a:stretch>
            <a:fillRect/>
          </a:stretch>
        </p:blipFill>
        <p:spPr>
          <a:xfrm>
            <a:off x="7710487" y="4148135"/>
            <a:ext cx="4312311" cy="2430306"/>
          </a:xfrm>
          <a:prstGeom prst="rect">
            <a:avLst/>
          </a:prstGeom>
        </p:spPr>
      </p:pic>
    </p:spTree>
    <p:extLst>
      <p:ext uri="{BB962C8B-B14F-4D97-AF65-F5344CB8AC3E}">
        <p14:creationId xmlns:p14="http://schemas.microsoft.com/office/powerpoint/2010/main" val="151129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5F72-8274-45C1-881B-AAAEF7FFAC00}"/>
              </a:ext>
            </a:extLst>
          </p:cNvPr>
          <p:cNvSpPr>
            <a:spLocks noGrp="1"/>
          </p:cNvSpPr>
          <p:nvPr>
            <p:ph type="title"/>
          </p:nvPr>
        </p:nvSpPr>
        <p:spPr>
          <a:xfrm>
            <a:off x="1419225" y="-282575"/>
            <a:ext cx="10515600" cy="1325563"/>
          </a:xfrm>
        </p:spPr>
        <p:txBody>
          <a:bodyPr/>
          <a:lstStyle/>
          <a:p>
            <a:r>
              <a:rPr lang="en-US" b="1" dirty="0">
                <a:solidFill>
                  <a:srgbClr val="7030A0"/>
                </a:solidFill>
                <a:effectLst>
                  <a:outerShdw blurRad="38100" dist="38100" dir="2700000" algn="tl">
                    <a:srgbClr val="000000">
                      <a:alpha val="43137"/>
                    </a:srgbClr>
                  </a:outerShdw>
                </a:effectLst>
              </a:rPr>
              <a:t>How Was the “New Moon” Signaled?</a:t>
            </a:r>
          </a:p>
        </p:txBody>
      </p:sp>
      <p:sp>
        <p:nvSpPr>
          <p:cNvPr id="4" name="TextBox 3">
            <a:extLst>
              <a:ext uri="{FF2B5EF4-FFF2-40B4-BE49-F238E27FC236}">
                <a16:creationId xmlns:a16="http://schemas.microsoft.com/office/drawing/2014/main" id="{AA413B3B-6099-4D16-922F-D2501D1926A6}"/>
              </a:ext>
            </a:extLst>
          </p:cNvPr>
          <p:cNvSpPr txBox="1"/>
          <p:nvPr/>
        </p:nvSpPr>
        <p:spPr>
          <a:xfrm>
            <a:off x="257175" y="1295400"/>
            <a:ext cx="4510573" cy="4401205"/>
          </a:xfrm>
          <a:prstGeom prst="rect">
            <a:avLst/>
          </a:prstGeom>
          <a:noFill/>
        </p:spPr>
        <p:txBody>
          <a:bodyPr wrap="square">
            <a:spAutoFit/>
          </a:bodyPr>
          <a:lstStyle/>
          <a:p>
            <a:r>
              <a:rPr lang="en-US" sz="2800" dirty="0"/>
              <a:t>Ps. 81:1-3 “Sing aloud unto God our strength: make a joyful noise unto the God of Jacob. Take a psalm, and bring hither the timbrel, the pleasant harp with the psaltery. </a:t>
            </a:r>
            <a:r>
              <a:rPr lang="en-US" sz="2800" b="1" u="sng" dirty="0"/>
              <a:t>Blow up the trumpet in the new moon, in the time appointed, on our solemn feast day</a:t>
            </a:r>
            <a:r>
              <a:rPr lang="en-US" sz="2800" dirty="0"/>
              <a:t>.”</a:t>
            </a:r>
          </a:p>
        </p:txBody>
      </p:sp>
      <p:pic>
        <p:nvPicPr>
          <p:cNvPr id="5" name="Picture 4">
            <a:extLst>
              <a:ext uri="{FF2B5EF4-FFF2-40B4-BE49-F238E27FC236}">
                <a16:creationId xmlns:a16="http://schemas.microsoft.com/office/drawing/2014/main" id="{2F87A85E-E892-4460-8765-356192499698}"/>
              </a:ext>
            </a:extLst>
          </p:cNvPr>
          <p:cNvPicPr>
            <a:picLocks noChangeAspect="1"/>
          </p:cNvPicPr>
          <p:nvPr/>
        </p:nvPicPr>
        <p:blipFill>
          <a:blip r:embed="rId2"/>
          <a:stretch>
            <a:fillRect/>
          </a:stretch>
        </p:blipFill>
        <p:spPr>
          <a:xfrm>
            <a:off x="5000626" y="1295400"/>
            <a:ext cx="6934199" cy="3900487"/>
          </a:xfrm>
          <a:prstGeom prst="rect">
            <a:avLst/>
          </a:prstGeom>
        </p:spPr>
      </p:pic>
    </p:spTree>
    <p:extLst>
      <p:ext uri="{BB962C8B-B14F-4D97-AF65-F5344CB8AC3E}">
        <p14:creationId xmlns:p14="http://schemas.microsoft.com/office/powerpoint/2010/main" val="4071648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2DACD-A1D2-4F13-BB20-F8C1C79056F4}"/>
              </a:ext>
            </a:extLst>
          </p:cNvPr>
          <p:cNvSpPr>
            <a:spLocks noGrp="1"/>
          </p:cNvSpPr>
          <p:nvPr>
            <p:ph type="title"/>
          </p:nvPr>
        </p:nvSpPr>
        <p:spPr>
          <a:xfrm>
            <a:off x="838200" y="-344001"/>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The Silver Trumpets</a:t>
            </a:r>
          </a:p>
        </p:txBody>
      </p:sp>
      <p:sp>
        <p:nvSpPr>
          <p:cNvPr id="4" name="TextBox 3">
            <a:extLst>
              <a:ext uri="{FF2B5EF4-FFF2-40B4-BE49-F238E27FC236}">
                <a16:creationId xmlns:a16="http://schemas.microsoft.com/office/drawing/2014/main" id="{8AC68D26-E3DB-47A6-8B16-721E0C50C273}"/>
              </a:ext>
            </a:extLst>
          </p:cNvPr>
          <p:cNvSpPr txBox="1"/>
          <p:nvPr/>
        </p:nvSpPr>
        <p:spPr>
          <a:xfrm>
            <a:off x="270588" y="730365"/>
            <a:ext cx="11803224" cy="5693866"/>
          </a:xfrm>
          <a:prstGeom prst="rect">
            <a:avLst/>
          </a:prstGeom>
          <a:noFill/>
        </p:spPr>
        <p:txBody>
          <a:bodyPr wrap="square">
            <a:spAutoFit/>
          </a:bodyPr>
          <a:lstStyle/>
          <a:p>
            <a:r>
              <a:rPr lang="en-US" sz="2800" dirty="0"/>
              <a:t>Num. 10:1-8 “And the Lord </a:t>
            </a:r>
            <a:r>
              <a:rPr lang="en-US" sz="2800" dirty="0" err="1"/>
              <a:t>spake</a:t>
            </a:r>
            <a:r>
              <a:rPr lang="en-US" sz="2800" dirty="0"/>
              <a:t> unto Moses, saying, </a:t>
            </a:r>
            <a:r>
              <a:rPr lang="en-US" sz="2800" b="1" u="sng" dirty="0"/>
              <a:t>Make thee two trumpets of silver; of a whole piece shalt thou make them: that thou mayest use them for the calling of the assembly, and for the journeying of the camps</a:t>
            </a:r>
            <a:r>
              <a:rPr lang="en-US" sz="2800" dirty="0"/>
              <a:t>. </a:t>
            </a:r>
            <a:r>
              <a:rPr lang="en-US" sz="2800" b="1" u="sng" dirty="0"/>
              <a:t>And when they shall blow with them, all the assembly shall assemble themselves to thee at the door of the tabernacle of the congregation</a:t>
            </a:r>
            <a:r>
              <a:rPr lang="en-US" sz="2800" dirty="0"/>
              <a:t>. And if they blow but with one trumpet, then the princes, which are heads of the thousands of Israel, shall gather themselves unto thee. When ye blow an alarm, then the camps that lie on the east parts shall go forward.6 When ye blow an alarm the second time, then the camps that lie on the south side shall take their journey: they shall blow an alarm for their journeys. But when the congregation is to be gathered together, ye shall blow, but ye shall not sound an alarm. </a:t>
            </a:r>
            <a:r>
              <a:rPr lang="en-US" sz="2800" b="1" u="sng" dirty="0"/>
              <a:t>And the sons of Aaron, the priests, shall blow with the trumpets; and they shall be to you for an ordinance for ever throughout your generations</a:t>
            </a:r>
            <a:r>
              <a:rPr lang="en-US" sz="2800" dirty="0"/>
              <a:t>.”</a:t>
            </a:r>
          </a:p>
        </p:txBody>
      </p:sp>
    </p:spTree>
    <p:extLst>
      <p:ext uri="{BB962C8B-B14F-4D97-AF65-F5344CB8AC3E}">
        <p14:creationId xmlns:p14="http://schemas.microsoft.com/office/powerpoint/2010/main" val="2978993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3444-71D0-4430-96AF-3220E4882C8A}"/>
              </a:ext>
            </a:extLst>
          </p:cNvPr>
          <p:cNvSpPr>
            <a:spLocks noGrp="1"/>
          </p:cNvSpPr>
          <p:nvPr>
            <p:ph type="title"/>
          </p:nvPr>
        </p:nvSpPr>
        <p:spPr>
          <a:xfrm>
            <a:off x="838200" y="-250695"/>
            <a:ext cx="10515600" cy="1325563"/>
          </a:xfrm>
        </p:spPr>
        <p:txBody>
          <a:bodyPr/>
          <a:lstStyle/>
          <a:p>
            <a:r>
              <a:rPr lang="en-US" i="1" u="sng" dirty="0">
                <a:effectLst>
                  <a:outerShdw blurRad="38100" dist="38100" dir="2700000" algn="tl">
                    <a:srgbClr val="000000">
                      <a:alpha val="43137"/>
                    </a:srgbClr>
                  </a:outerShdw>
                </a:effectLst>
              </a:rPr>
              <a:t>Importance of Trumpets in Ancient Israel</a:t>
            </a:r>
          </a:p>
        </p:txBody>
      </p:sp>
      <p:sp>
        <p:nvSpPr>
          <p:cNvPr id="4" name="TextBox 3">
            <a:extLst>
              <a:ext uri="{FF2B5EF4-FFF2-40B4-BE49-F238E27FC236}">
                <a16:creationId xmlns:a16="http://schemas.microsoft.com/office/drawing/2014/main" id="{B47727A5-9C29-4FB3-9BE3-DB3D172BDD2F}"/>
              </a:ext>
            </a:extLst>
          </p:cNvPr>
          <p:cNvSpPr txBox="1"/>
          <p:nvPr/>
        </p:nvSpPr>
        <p:spPr>
          <a:xfrm>
            <a:off x="3816222" y="848427"/>
            <a:ext cx="8297246" cy="5693866"/>
          </a:xfrm>
          <a:prstGeom prst="rect">
            <a:avLst/>
          </a:prstGeom>
          <a:noFill/>
        </p:spPr>
        <p:txBody>
          <a:bodyPr wrap="square">
            <a:spAutoFit/>
          </a:bodyPr>
          <a:lstStyle/>
          <a:p>
            <a:r>
              <a:rPr lang="en-US" sz="2800" dirty="0"/>
              <a:t>“In all the journeyings of Israel, "the ark of the covenant of the Lord went before them, . . . to search out a resting place for them." Numbers 10:33. Borne by the sons of Kohath, the sacred chest containing God's holy law was to lead the van. </a:t>
            </a:r>
            <a:r>
              <a:rPr lang="en-US" sz="2800" b="1" dirty="0"/>
              <a:t>Before it went Moses and Aaron; and the priests, bearing silver trumpets, were stationed near. These priests received directions from Moses, which they communicated to the people by the trumpets. It was the duty of the leaders of each company to give definite directions concerning all the movements to be made, as indicated by the trumpets. Whoever neglected to comply with the directions given was punished with death</a:t>
            </a:r>
            <a:r>
              <a:rPr lang="en-US" sz="2800" dirty="0"/>
              <a:t>.” PP, 375-376</a:t>
            </a:r>
          </a:p>
        </p:txBody>
      </p:sp>
      <p:pic>
        <p:nvPicPr>
          <p:cNvPr id="5" name="Picture 4">
            <a:extLst>
              <a:ext uri="{FF2B5EF4-FFF2-40B4-BE49-F238E27FC236}">
                <a16:creationId xmlns:a16="http://schemas.microsoft.com/office/drawing/2014/main" id="{244AF32D-035B-4B28-81FE-02E7BD605793}"/>
              </a:ext>
            </a:extLst>
          </p:cNvPr>
          <p:cNvPicPr>
            <a:picLocks noChangeAspect="1"/>
          </p:cNvPicPr>
          <p:nvPr/>
        </p:nvPicPr>
        <p:blipFill>
          <a:blip r:embed="rId2"/>
          <a:stretch>
            <a:fillRect/>
          </a:stretch>
        </p:blipFill>
        <p:spPr>
          <a:xfrm>
            <a:off x="167951" y="848427"/>
            <a:ext cx="3535770" cy="3046445"/>
          </a:xfrm>
          <a:prstGeom prst="rect">
            <a:avLst/>
          </a:prstGeom>
        </p:spPr>
      </p:pic>
      <p:pic>
        <p:nvPicPr>
          <p:cNvPr id="6" name="Picture 5">
            <a:extLst>
              <a:ext uri="{FF2B5EF4-FFF2-40B4-BE49-F238E27FC236}">
                <a16:creationId xmlns:a16="http://schemas.microsoft.com/office/drawing/2014/main" id="{38316B03-3AC3-434A-B789-13306F1D18B8}"/>
              </a:ext>
            </a:extLst>
          </p:cNvPr>
          <p:cNvPicPr>
            <a:picLocks noChangeAspect="1"/>
          </p:cNvPicPr>
          <p:nvPr/>
        </p:nvPicPr>
        <p:blipFill>
          <a:blip r:embed="rId3"/>
          <a:stretch>
            <a:fillRect/>
          </a:stretch>
        </p:blipFill>
        <p:spPr>
          <a:xfrm>
            <a:off x="56250" y="3983221"/>
            <a:ext cx="3703721" cy="2026352"/>
          </a:xfrm>
          <a:prstGeom prst="rect">
            <a:avLst/>
          </a:prstGeom>
        </p:spPr>
      </p:pic>
    </p:spTree>
    <p:extLst>
      <p:ext uri="{BB962C8B-B14F-4D97-AF65-F5344CB8AC3E}">
        <p14:creationId xmlns:p14="http://schemas.microsoft.com/office/powerpoint/2010/main" val="1363190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46F1B-BEC2-4508-992B-7BE459E3E800}"/>
              </a:ext>
            </a:extLst>
          </p:cNvPr>
          <p:cNvSpPr>
            <a:spLocks noGrp="1"/>
          </p:cNvSpPr>
          <p:nvPr>
            <p:ph type="title"/>
          </p:nvPr>
        </p:nvSpPr>
        <p:spPr>
          <a:xfrm>
            <a:off x="838200" y="-288018"/>
            <a:ext cx="10515600" cy="1325563"/>
          </a:xfrm>
        </p:spPr>
        <p:txBody>
          <a:bodyPr/>
          <a:lstStyle/>
          <a:p>
            <a:pPr algn="ctr"/>
            <a:r>
              <a:rPr lang="en-US" dirty="0">
                <a:solidFill>
                  <a:srgbClr val="FFC000"/>
                </a:solidFill>
              </a:rPr>
              <a:t>Still Important Today!!!</a:t>
            </a:r>
          </a:p>
        </p:txBody>
      </p:sp>
      <p:sp>
        <p:nvSpPr>
          <p:cNvPr id="4" name="TextBox 3">
            <a:extLst>
              <a:ext uri="{FF2B5EF4-FFF2-40B4-BE49-F238E27FC236}">
                <a16:creationId xmlns:a16="http://schemas.microsoft.com/office/drawing/2014/main" id="{9376AE5A-E432-43CB-9710-769376465C5D}"/>
              </a:ext>
            </a:extLst>
          </p:cNvPr>
          <p:cNvSpPr txBox="1"/>
          <p:nvPr/>
        </p:nvSpPr>
        <p:spPr>
          <a:xfrm>
            <a:off x="4942891" y="733246"/>
            <a:ext cx="7084267" cy="6124754"/>
          </a:xfrm>
          <a:prstGeom prst="rect">
            <a:avLst/>
          </a:prstGeom>
          <a:noFill/>
        </p:spPr>
        <p:txBody>
          <a:bodyPr wrap="square">
            <a:spAutoFit/>
          </a:bodyPr>
          <a:lstStyle/>
          <a:p>
            <a:r>
              <a:rPr lang="en-US" sz="2800" dirty="0"/>
              <a:t>1 Cor. 14:7-9 “</a:t>
            </a:r>
            <a:r>
              <a:rPr lang="en-US" sz="2800" b="1" u="sng" dirty="0"/>
              <a:t>And even things without life giving sound, whether pipe or harp, except they give a distinction in the sounds, how shall it be known what is piped or harped? For if the trumpet give an uncertain sound, who shall prepare himself to the battle?</a:t>
            </a:r>
            <a:r>
              <a:rPr lang="en-US" sz="2800" dirty="0"/>
              <a:t> So likewise ye, except ye utter by the tongue words easy to be understood, how shall it be known what is spoken? for ye shall speak into the air.”</a:t>
            </a:r>
          </a:p>
          <a:p>
            <a:endParaRPr lang="en-US" sz="2800" dirty="0"/>
          </a:p>
          <a:p>
            <a:r>
              <a:rPr lang="en-US" sz="2800" dirty="0"/>
              <a:t>1 Cor. 13:1 “Though I speak with the tongues of men and of angels, and have not charity, </a:t>
            </a:r>
            <a:r>
              <a:rPr lang="en-US" sz="2800" b="1" u="sng" dirty="0"/>
              <a:t>I am become as sounding brass, or a tinkling cymbal.</a:t>
            </a:r>
            <a:r>
              <a:rPr lang="en-US" sz="2800" dirty="0"/>
              <a:t>”</a:t>
            </a:r>
          </a:p>
        </p:txBody>
      </p:sp>
      <p:pic>
        <p:nvPicPr>
          <p:cNvPr id="5" name="Picture 4">
            <a:extLst>
              <a:ext uri="{FF2B5EF4-FFF2-40B4-BE49-F238E27FC236}">
                <a16:creationId xmlns:a16="http://schemas.microsoft.com/office/drawing/2014/main" id="{296AA7DC-3AF4-40AC-9291-E21FEE5A9666}"/>
              </a:ext>
            </a:extLst>
          </p:cNvPr>
          <p:cNvPicPr>
            <a:picLocks noChangeAspect="1"/>
          </p:cNvPicPr>
          <p:nvPr/>
        </p:nvPicPr>
        <p:blipFill>
          <a:blip r:embed="rId2"/>
          <a:stretch>
            <a:fillRect/>
          </a:stretch>
        </p:blipFill>
        <p:spPr>
          <a:xfrm>
            <a:off x="253967" y="618737"/>
            <a:ext cx="4267650" cy="6124754"/>
          </a:xfrm>
          <a:prstGeom prst="rect">
            <a:avLst/>
          </a:prstGeom>
        </p:spPr>
      </p:pic>
    </p:spTree>
    <p:extLst>
      <p:ext uri="{BB962C8B-B14F-4D97-AF65-F5344CB8AC3E}">
        <p14:creationId xmlns:p14="http://schemas.microsoft.com/office/powerpoint/2010/main" val="1703306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C215E-BA28-42B2-8515-B522E5803967}"/>
              </a:ext>
            </a:extLst>
          </p:cNvPr>
          <p:cNvSpPr>
            <a:spLocks noGrp="1"/>
          </p:cNvSpPr>
          <p:nvPr>
            <p:ph type="title"/>
          </p:nvPr>
        </p:nvSpPr>
        <p:spPr>
          <a:xfrm>
            <a:off x="903514" y="-288018"/>
            <a:ext cx="10515600" cy="1325563"/>
          </a:xfrm>
        </p:spPr>
        <p:txBody>
          <a:bodyPr/>
          <a:lstStyle/>
          <a:p>
            <a:pPr algn="ctr"/>
            <a:r>
              <a:rPr lang="en-US" b="1" u="sng" dirty="0"/>
              <a:t>Ancient Examples: Judgment!</a:t>
            </a:r>
          </a:p>
        </p:txBody>
      </p:sp>
      <p:sp>
        <p:nvSpPr>
          <p:cNvPr id="4" name="TextBox 3">
            <a:extLst>
              <a:ext uri="{FF2B5EF4-FFF2-40B4-BE49-F238E27FC236}">
                <a16:creationId xmlns:a16="http://schemas.microsoft.com/office/drawing/2014/main" id="{02CCCE61-8DCD-4EAF-9CF3-8859B31C6E34}"/>
              </a:ext>
            </a:extLst>
          </p:cNvPr>
          <p:cNvSpPr txBox="1"/>
          <p:nvPr/>
        </p:nvSpPr>
        <p:spPr>
          <a:xfrm>
            <a:off x="202942" y="732082"/>
            <a:ext cx="6897654" cy="6001643"/>
          </a:xfrm>
          <a:prstGeom prst="rect">
            <a:avLst/>
          </a:prstGeom>
          <a:noFill/>
        </p:spPr>
        <p:txBody>
          <a:bodyPr wrap="square">
            <a:spAutoFit/>
          </a:bodyPr>
          <a:lstStyle/>
          <a:p>
            <a:r>
              <a:rPr lang="en-US" sz="2400" dirty="0"/>
              <a:t>Josh. 6:4-5, 20 “And seven priests shall bear before the ark </a:t>
            </a:r>
            <a:r>
              <a:rPr lang="en-US" sz="2400" b="1" u="sng" dirty="0"/>
              <a:t>seven trumpets of rams' horns: and the seventh day ye shall compass the city seven times, and the priests shall blow with the trumpets</a:t>
            </a:r>
            <a:r>
              <a:rPr lang="en-US" sz="2400" dirty="0"/>
              <a:t>. And it shall come to pass, that when they make a long blast with the ram's horn, and when ye hear the sound of the trumpet, all the people shall shout with a great shout; and the wall of the city shall fall down flat, and the people shall ascend up every man straight before him. . . . </a:t>
            </a:r>
            <a:r>
              <a:rPr lang="en-US" sz="2400" baseline="30000" dirty="0"/>
              <a:t> </a:t>
            </a:r>
            <a:r>
              <a:rPr lang="en-US" sz="2400" b="1" u="sng" dirty="0"/>
              <a:t>So the people shouted when the priests blew with the trumpets: and it came to pass, when the people heard the sound of the trumpet, and the people shouted with a great shout, that the wall fell down flat, so that the people went up into the city, every man straight before him, and they took the city</a:t>
            </a:r>
            <a:r>
              <a:rPr lang="en-US" sz="2400" dirty="0"/>
              <a:t>.”</a:t>
            </a:r>
          </a:p>
        </p:txBody>
      </p:sp>
      <p:pic>
        <p:nvPicPr>
          <p:cNvPr id="5" name="Picture 4">
            <a:extLst>
              <a:ext uri="{FF2B5EF4-FFF2-40B4-BE49-F238E27FC236}">
                <a16:creationId xmlns:a16="http://schemas.microsoft.com/office/drawing/2014/main" id="{36DAD1B4-B1B8-45F3-9498-E39242F3B587}"/>
              </a:ext>
            </a:extLst>
          </p:cNvPr>
          <p:cNvPicPr>
            <a:picLocks noChangeAspect="1"/>
          </p:cNvPicPr>
          <p:nvPr/>
        </p:nvPicPr>
        <p:blipFill>
          <a:blip r:embed="rId2"/>
          <a:stretch>
            <a:fillRect/>
          </a:stretch>
        </p:blipFill>
        <p:spPr>
          <a:xfrm>
            <a:off x="7474963" y="735769"/>
            <a:ext cx="4625673" cy="5997956"/>
          </a:xfrm>
          <a:prstGeom prst="rect">
            <a:avLst/>
          </a:prstGeom>
        </p:spPr>
      </p:pic>
    </p:spTree>
    <p:extLst>
      <p:ext uri="{BB962C8B-B14F-4D97-AF65-F5344CB8AC3E}">
        <p14:creationId xmlns:p14="http://schemas.microsoft.com/office/powerpoint/2010/main" val="1440998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425CC-9B1F-47EE-8026-7B653F3EA7C0}"/>
              </a:ext>
            </a:extLst>
          </p:cNvPr>
          <p:cNvSpPr>
            <a:spLocks noGrp="1"/>
          </p:cNvSpPr>
          <p:nvPr>
            <p:ph type="title"/>
          </p:nvPr>
        </p:nvSpPr>
        <p:spPr>
          <a:xfrm>
            <a:off x="1476375" y="-330200"/>
            <a:ext cx="10515600" cy="1325563"/>
          </a:xfrm>
        </p:spPr>
        <p:txBody>
          <a:bodyPr/>
          <a:lstStyle/>
          <a:p>
            <a:r>
              <a:rPr lang="en-US" b="1" u="sng" dirty="0">
                <a:effectLst>
                  <a:outerShdw blurRad="38100" dist="38100" dir="2700000" algn="tl">
                    <a:srgbClr val="000000">
                      <a:alpha val="43137"/>
                    </a:srgbClr>
                  </a:outerShdw>
                </a:effectLst>
              </a:rPr>
              <a:t>Gideon and the Judgment of Midian</a:t>
            </a:r>
          </a:p>
        </p:txBody>
      </p:sp>
      <p:sp>
        <p:nvSpPr>
          <p:cNvPr id="4" name="TextBox 3">
            <a:extLst>
              <a:ext uri="{FF2B5EF4-FFF2-40B4-BE49-F238E27FC236}">
                <a16:creationId xmlns:a16="http://schemas.microsoft.com/office/drawing/2014/main" id="{6EDC9A3A-B5D4-4D06-8CA5-916DC1F0AE51}"/>
              </a:ext>
            </a:extLst>
          </p:cNvPr>
          <p:cNvSpPr txBox="1"/>
          <p:nvPr/>
        </p:nvSpPr>
        <p:spPr>
          <a:xfrm>
            <a:off x="3558852" y="714017"/>
            <a:ext cx="8633148" cy="6124754"/>
          </a:xfrm>
          <a:prstGeom prst="rect">
            <a:avLst/>
          </a:prstGeom>
          <a:noFill/>
        </p:spPr>
        <p:txBody>
          <a:bodyPr wrap="square">
            <a:spAutoFit/>
          </a:bodyPr>
          <a:lstStyle/>
          <a:p>
            <a:r>
              <a:rPr lang="en-US" sz="2800" dirty="0"/>
              <a:t>Judges 7:18-21 “</a:t>
            </a:r>
            <a:r>
              <a:rPr lang="en-US" sz="2800" b="1" u="sng" dirty="0"/>
              <a:t>When I blow with a trumpet, I and all that are with me, then blow ye the trumpets also on every side of all the camp, and say, The sword of the Lord, and of Gideon</a:t>
            </a:r>
            <a:r>
              <a:rPr lang="en-US" sz="2800" dirty="0"/>
              <a:t>. So Gideon, and the hundred men that were with him, came unto the outside of the camp in the beginning of the middle watch; and they had but newly set the watch: </a:t>
            </a:r>
            <a:r>
              <a:rPr lang="en-US" sz="2800" b="1" u="sng" dirty="0"/>
              <a:t>and they blew the trumpets, and brake the pitchers that were in their hands. And the three companies blew the trumpets, and brake the pitchers, and held the lamps in their left hands, and the trumpets in their right hands to blow withal: and they cried, The sword of the Lord, and of Gideon</a:t>
            </a:r>
            <a:r>
              <a:rPr lang="en-US" sz="2800" dirty="0"/>
              <a:t>. And they stood every man in his place round about the camp; and all the host ran, and cried, and fled.”</a:t>
            </a:r>
          </a:p>
        </p:txBody>
      </p:sp>
      <p:pic>
        <p:nvPicPr>
          <p:cNvPr id="5" name="Picture 4">
            <a:extLst>
              <a:ext uri="{FF2B5EF4-FFF2-40B4-BE49-F238E27FC236}">
                <a16:creationId xmlns:a16="http://schemas.microsoft.com/office/drawing/2014/main" id="{A884EF5A-4F44-43C7-9DDC-6A736FA59A83}"/>
              </a:ext>
            </a:extLst>
          </p:cNvPr>
          <p:cNvPicPr>
            <a:picLocks noChangeAspect="1"/>
          </p:cNvPicPr>
          <p:nvPr/>
        </p:nvPicPr>
        <p:blipFill>
          <a:blip r:embed="rId2"/>
          <a:stretch>
            <a:fillRect/>
          </a:stretch>
        </p:blipFill>
        <p:spPr>
          <a:xfrm>
            <a:off x="85725" y="1599842"/>
            <a:ext cx="3392029" cy="4353104"/>
          </a:xfrm>
          <a:prstGeom prst="rect">
            <a:avLst/>
          </a:prstGeom>
        </p:spPr>
      </p:pic>
    </p:spTree>
    <p:extLst>
      <p:ext uri="{BB962C8B-B14F-4D97-AF65-F5344CB8AC3E}">
        <p14:creationId xmlns:p14="http://schemas.microsoft.com/office/powerpoint/2010/main" val="3514301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59685-178D-4889-ACBC-444570D57341}"/>
              </a:ext>
            </a:extLst>
          </p:cNvPr>
          <p:cNvSpPr>
            <a:spLocks noGrp="1"/>
          </p:cNvSpPr>
          <p:nvPr>
            <p:ph type="title"/>
          </p:nvPr>
        </p:nvSpPr>
        <p:spPr>
          <a:xfrm>
            <a:off x="838200" y="-344001"/>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Does God Need Numbers?</a:t>
            </a:r>
          </a:p>
        </p:txBody>
      </p:sp>
      <p:sp>
        <p:nvSpPr>
          <p:cNvPr id="4" name="TextBox 3">
            <a:extLst>
              <a:ext uri="{FF2B5EF4-FFF2-40B4-BE49-F238E27FC236}">
                <a16:creationId xmlns:a16="http://schemas.microsoft.com/office/drawing/2014/main" id="{4E1849F3-3DC8-4A72-9A13-CF6602E77D3A}"/>
              </a:ext>
            </a:extLst>
          </p:cNvPr>
          <p:cNvSpPr txBox="1"/>
          <p:nvPr/>
        </p:nvSpPr>
        <p:spPr>
          <a:xfrm>
            <a:off x="276225" y="619612"/>
            <a:ext cx="11785923" cy="2677656"/>
          </a:xfrm>
          <a:prstGeom prst="rect">
            <a:avLst/>
          </a:prstGeom>
          <a:noFill/>
        </p:spPr>
        <p:txBody>
          <a:bodyPr wrap="square">
            <a:spAutoFit/>
          </a:bodyPr>
          <a:lstStyle/>
          <a:p>
            <a:r>
              <a:rPr lang="en-US" sz="2800" dirty="0"/>
              <a:t>“In this signal defeat </a:t>
            </a:r>
            <a:r>
              <a:rPr lang="en-US" sz="2800" b="1" u="sng" dirty="0"/>
              <a:t>not less than one hundred and twenty thousand of the invaders perished. The power of the Midianites was broken, so that they were never again able to make war upon Israel. The tidings spread swiftly far and wide, that Israel's God had again fought for His people. No words can describe the terror of the surrounding nations when they learned what simple means had prevailed against the power of a bold, warlike people</a:t>
            </a:r>
            <a:r>
              <a:rPr lang="en-US" sz="2800" dirty="0"/>
              <a:t>.”—PP, p. 553</a:t>
            </a:r>
          </a:p>
        </p:txBody>
      </p:sp>
      <p:pic>
        <p:nvPicPr>
          <p:cNvPr id="5" name="Picture 4">
            <a:extLst>
              <a:ext uri="{FF2B5EF4-FFF2-40B4-BE49-F238E27FC236}">
                <a16:creationId xmlns:a16="http://schemas.microsoft.com/office/drawing/2014/main" id="{6790FC79-B363-4499-A82E-5B4D140A74C4}"/>
              </a:ext>
            </a:extLst>
          </p:cNvPr>
          <p:cNvPicPr>
            <a:picLocks noChangeAspect="1"/>
          </p:cNvPicPr>
          <p:nvPr/>
        </p:nvPicPr>
        <p:blipFill>
          <a:blip r:embed="rId2"/>
          <a:stretch>
            <a:fillRect/>
          </a:stretch>
        </p:blipFill>
        <p:spPr>
          <a:xfrm>
            <a:off x="2633662" y="3395662"/>
            <a:ext cx="6924675" cy="3462338"/>
          </a:xfrm>
          <a:prstGeom prst="rect">
            <a:avLst/>
          </a:prstGeom>
        </p:spPr>
      </p:pic>
    </p:spTree>
    <p:extLst>
      <p:ext uri="{BB962C8B-B14F-4D97-AF65-F5344CB8AC3E}">
        <p14:creationId xmlns:p14="http://schemas.microsoft.com/office/powerpoint/2010/main" val="658720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6FB0-83C3-4DAE-9494-F6D5D4E28EEA}"/>
              </a:ext>
            </a:extLst>
          </p:cNvPr>
          <p:cNvSpPr>
            <a:spLocks noGrp="1"/>
          </p:cNvSpPr>
          <p:nvPr>
            <p:ph type="title"/>
          </p:nvPr>
        </p:nvSpPr>
        <p:spPr>
          <a:xfrm>
            <a:off x="838200" y="-288018"/>
            <a:ext cx="10515600" cy="1325563"/>
          </a:xfrm>
        </p:spPr>
        <p:txBody>
          <a:bodyPr/>
          <a:lstStyle/>
          <a:p>
            <a:r>
              <a:rPr lang="en-US" b="1" u="sng" dirty="0">
                <a:effectLst>
                  <a:outerShdw blurRad="38100" dist="38100" dir="2700000" algn="tl">
                    <a:srgbClr val="000000">
                      <a:alpha val="43137"/>
                    </a:srgbClr>
                  </a:outerShdw>
                </a:effectLst>
              </a:rPr>
              <a:t>What We will Study Today:</a:t>
            </a:r>
          </a:p>
        </p:txBody>
      </p:sp>
      <p:sp>
        <p:nvSpPr>
          <p:cNvPr id="3" name="TextBox 2">
            <a:extLst>
              <a:ext uri="{FF2B5EF4-FFF2-40B4-BE49-F238E27FC236}">
                <a16:creationId xmlns:a16="http://schemas.microsoft.com/office/drawing/2014/main" id="{331FAB42-ADF9-4DEC-BEA5-41E187E7CD89}"/>
              </a:ext>
            </a:extLst>
          </p:cNvPr>
          <p:cNvSpPr txBox="1"/>
          <p:nvPr/>
        </p:nvSpPr>
        <p:spPr>
          <a:xfrm>
            <a:off x="6288833" y="1720840"/>
            <a:ext cx="5794310" cy="3416320"/>
          </a:xfrm>
          <a:prstGeom prst="rect">
            <a:avLst/>
          </a:prstGeom>
          <a:noFill/>
        </p:spPr>
        <p:txBody>
          <a:bodyPr wrap="square" rtlCol="0">
            <a:spAutoFit/>
          </a:bodyPr>
          <a:lstStyle/>
          <a:p>
            <a:pPr marL="342900" indent="-342900">
              <a:buAutoNum type="arabicPeriod"/>
            </a:pPr>
            <a:r>
              <a:rPr lang="en-US" sz="3600" dirty="0"/>
              <a:t>What Happened during this feast</a:t>
            </a:r>
          </a:p>
          <a:p>
            <a:pPr marL="342900" indent="-342900">
              <a:buAutoNum type="arabicPeriod"/>
            </a:pPr>
            <a:r>
              <a:rPr lang="en-US" sz="3600" dirty="0"/>
              <a:t>What it meant for ancient Israel and What it means for us today</a:t>
            </a:r>
          </a:p>
          <a:p>
            <a:pPr marL="342900" indent="-342900">
              <a:buAutoNum type="arabicPeriod"/>
            </a:pPr>
            <a:r>
              <a:rPr lang="en-US" sz="3600" dirty="0"/>
              <a:t>It’s prophetic fulfillment</a:t>
            </a:r>
          </a:p>
        </p:txBody>
      </p:sp>
      <p:pic>
        <p:nvPicPr>
          <p:cNvPr id="6" name="Picture 5">
            <a:extLst>
              <a:ext uri="{FF2B5EF4-FFF2-40B4-BE49-F238E27FC236}">
                <a16:creationId xmlns:a16="http://schemas.microsoft.com/office/drawing/2014/main" id="{B1A43084-18F4-46E7-8419-B92C0AC4B4F6}"/>
              </a:ext>
            </a:extLst>
          </p:cNvPr>
          <p:cNvPicPr>
            <a:picLocks noChangeAspect="1"/>
          </p:cNvPicPr>
          <p:nvPr/>
        </p:nvPicPr>
        <p:blipFill>
          <a:blip r:embed="rId2"/>
          <a:stretch>
            <a:fillRect/>
          </a:stretch>
        </p:blipFill>
        <p:spPr>
          <a:xfrm>
            <a:off x="238125" y="1720840"/>
            <a:ext cx="5699153" cy="4003685"/>
          </a:xfrm>
          <a:prstGeom prst="rect">
            <a:avLst/>
          </a:prstGeom>
        </p:spPr>
      </p:pic>
    </p:spTree>
    <p:extLst>
      <p:ext uri="{BB962C8B-B14F-4D97-AF65-F5344CB8AC3E}">
        <p14:creationId xmlns:p14="http://schemas.microsoft.com/office/powerpoint/2010/main" val="3626248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1A27-B07D-44F4-BB4C-052BAF2CF81C}"/>
              </a:ext>
            </a:extLst>
          </p:cNvPr>
          <p:cNvSpPr>
            <a:spLocks noGrp="1"/>
          </p:cNvSpPr>
          <p:nvPr>
            <p:ph type="title"/>
          </p:nvPr>
        </p:nvSpPr>
        <p:spPr>
          <a:xfrm>
            <a:off x="838200" y="-325340"/>
            <a:ext cx="10515600" cy="1325563"/>
          </a:xfrm>
        </p:spPr>
        <p:txBody>
          <a:bodyPr/>
          <a:lstStyle/>
          <a:p>
            <a:pPr algn="ctr"/>
            <a:r>
              <a:rPr lang="en-US" b="1" u="sng" dirty="0">
                <a:solidFill>
                  <a:srgbClr val="0070C0"/>
                </a:solidFill>
                <a:effectLst>
                  <a:outerShdw blurRad="38100" dist="38100" dir="2700000" algn="tl">
                    <a:srgbClr val="000000">
                      <a:alpha val="43137"/>
                    </a:srgbClr>
                  </a:outerShdw>
                </a:effectLst>
              </a:rPr>
              <a:t>Prophetic Trumpets</a:t>
            </a:r>
          </a:p>
        </p:txBody>
      </p:sp>
      <p:sp>
        <p:nvSpPr>
          <p:cNvPr id="4" name="TextBox 3">
            <a:extLst>
              <a:ext uri="{FF2B5EF4-FFF2-40B4-BE49-F238E27FC236}">
                <a16:creationId xmlns:a16="http://schemas.microsoft.com/office/drawing/2014/main" id="{95C03E6C-E1DE-40D8-B9D8-D0A9469464A7}"/>
              </a:ext>
            </a:extLst>
          </p:cNvPr>
          <p:cNvSpPr txBox="1"/>
          <p:nvPr/>
        </p:nvSpPr>
        <p:spPr>
          <a:xfrm>
            <a:off x="221603" y="1086644"/>
            <a:ext cx="6097554" cy="5262979"/>
          </a:xfrm>
          <a:prstGeom prst="rect">
            <a:avLst/>
          </a:prstGeom>
          <a:noFill/>
        </p:spPr>
        <p:txBody>
          <a:bodyPr wrap="square">
            <a:spAutoFit/>
          </a:bodyPr>
          <a:lstStyle/>
          <a:p>
            <a:r>
              <a:rPr lang="en-US" sz="2800" dirty="0"/>
              <a:t>Joel 2:1-2 “</a:t>
            </a:r>
            <a:r>
              <a:rPr lang="en-US" sz="2800" b="1" u="sng" dirty="0"/>
              <a:t>Blow ye the trumpet in Zion, and sound an alarm in my holy mountain</a:t>
            </a:r>
            <a:r>
              <a:rPr lang="en-US" sz="2800" dirty="0"/>
              <a:t>: let all the inhabitants of the land tremble: for the day of the Lord cometh, for it is nigh at hand; A day of darkness and of gloominess, a day of clouds and of thick darkness, as the morning spread upon the mountains: a great people and a strong; there hath not been ever the like, neither shall be any more after it, even to the years of many generations.”</a:t>
            </a:r>
          </a:p>
        </p:txBody>
      </p:sp>
      <p:pic>
        <p:nvPicPr>
          <p:cNvPr id="5" name="Picture 4">
            <a:extLst>
              <a:ext uri="{FF2B5EF4-FFF2-40B4-BE49-F238E27FC236}">
                <a16:creationId xmlns:a16="http://schemas.microsoft.com/office/drawing/2014/main" id="{7A71EE82-1A1D-4D46-B9C9-4BB69F45D122}"/>
              </a:ext>
            </a:extLst>
          </p:cNvPr>
          <p:cNvPicPr>
            <a:picLocks noChangeAspect="1"/>
          </p:cNvPicPr>
          <p:nvPr/>
        </p:nvPicPr>
        <p:blipFill>
          <a:blip r:embed="rId2"/>
          <a:stretch>
            <a:fillRect/>
          </a:stretch>
        </p:blipFill>
        <p:spPr>
          <a:xfrm>
            <a:off x="6482726" y="1726162"/>
            <a:ext cx="5248750" cy="3760237"/>
          </a:xfrm>
          <a:prstGeom prst="rect">
            <a:avLst/>
          </a:prstGeom>
        </p:spPr>
      </p:pic>
    </p:spTree>
    <p:extLst>
      <p:ext uri="{BB962C8B-B14F-4D97-AF65-F5344CB8AC3E}">
        <p14:creationId xmlns:p14="http://schemas.microsoft.com/office/powerpoint/2010/main" val="1268928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C556C-9A57-49B5-BAF1-6D5D5644C48A}"/>
              </a:ext>
            </a:extLst>
          </p:cNvPr>
          <p:cNvSpPr>
            <a:spLocks noGrp="1"/>
          </p:cNvSpPr>
          <p:nvPr>
            <p:ph type="title"/>
          </p:nvPr>
        </p:nvSpPr>
        <p:spPr>
          <a:xfrm>
            <a:off x="836646" y="-82744"/>
            <a:ext cx="10515600" cy="1325563"/>
          </a:xfrm>
        </p:spPr>
        <p:txBody>
          <a:bodyPr/>
          <a:lstStyle/>
          <a:p>
            <a:r>
              <a:rPr lang="en-US" b="1" u="sng" dirty="0">
                <a:solidFill>
                  <a:srgbClr val="C00000"/>
                </a:solidFill>
              </a:rPr>
              <a:t>Trumpets and Judgment</a:t>
            </a:r>
          </a:p>
        </p:txBody>
      </p:sp>
      <p:sp>
        <p:nvSpPr>
          <p:cNvPr id="4" name="TextBox 3">
            <a:extLst>
              <a:ext uri="{FF2B5EF4-FFF2-40B4-BE49-F238E27FC236}">
                <a16:creationId xmlns:a16="http://schemas.microsoft.com/office/drawing/2014/main" id="{DA07EFB1-D095-4AC1-9E14-B724AA521415}"/>
              </a:ext>
            </a:extLst>
          </p:cNvPr>
          <p:cNvSpPr txBox="1"/>
          <p:nvPr/>
        </p:nvSpPr>
        <p:spPr>
          <a:xfrm>
            <a:off x="6094446" y="1831920"/>
            <a:ext cx="6097554" cy="3539430"/>
          </a:xfrm>
          <a:prstGeom prst="rect">
            <a:avLst/>
          </a:prstGeom>
          <a:noFill/>
        </p:spPr>
        <p:txBody>
          <a:bodyPr wrap="square">
            <a:spAutoFit/>
          </a:bodyPr>
          <a:lstStyle/>
          <a:p>
            <a:r>
              <a:rPr lang="en-US" sz="3200" dirty="0"/>
              <a:t>Rev. 8:1-2 “And when he had opened the seventh seal, there was silence in heaven about the space of half an hour. </a:t>
            </a:r>
            <a:r>
              <a:rPr lang="en-US" sz="3200" b="1" u="sng" dirty="0"/>
              <a:t>And I saw the seven angels which stood before God; and to them were given seven trumpets</a:t>
            </a:r>
            <a:r>
              <a:rPr lang="en-US" sz="3200" dirty="0"/>
              <a:t>.”</a:t>
            </a:r>
          </a:p>
        </p:txBody>
      </p:sp>
      <p:pic>
        <p:nvPicPr>
          <p:cNvPr id="5" name="Picture 4">
            <a:extLst>
              <a:ext uri="{FF2B5EF4-FFF2-40B4-BE49-F238E27FC236}">
                <a16:creationId xmlns:a16="http://schemas.microsoft.com/office/drawing/2014/main" id="{D1FF0E9F-74A7-4378-A6EC-ABA5BF0DEF54}"/>
              </a:ext>
            </a:extLst>
          </p:cNvPr>
          <p:cNvPicPr>
            <a:picLocks noChangeAspect="1"/>
          </p:cNvPicPr>
          <p:nvPr/>
        </p:nvPicPr>
        <p:blipFill rotWithShape="1">
          <a:blip r:embed="rId2"/>
          <a:srcRect l="25847" t="-23208" r="12999" b="23208"/>
          <a:stretch/>
        </p:blipFill>
        <p:spPr>
          <a:xfrm>
            <a:off x="657224" y="1115882"/>
            <a:ext cx="4618563" cy="4255468"/>
          </a:xfrm>
          <a:prstGeom prst="rect">
            <a:avLst/>
          </a:prstGeom>
        </p:spPr>
      </p:pic>
    </p:spTree>
    <p:extLst>
      <p:ext uri="{BB962C8B-B14F-4D97-AF65-F5344CB8AC3E}">
        <p14:creationId xmlns:p14="http://schemas.microsoft.com/office/powerpoint/2010/main" val="1026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A131-B250-4076-9498-78EAE9E6CBB9}"/>
              </a:ext>
            </a:extLst>
          </p:cNvPr>
          <p:cNvSpPr>
            <a:spLocks noGrp="1"/>
          </p:cNvSpPr>
          <p:nvPr>
            <p:ph type="title"/>
          </p:nvPr>
        </p:nvSpPr>
        <p:spPr>
          <a:xfrm>
            <a:off x="838200" y="-334671"/>
            <a:ext cx="10515600" cy="1325563"/>
          </a:xfrm>
        </p:spPr>
        <p:txBody>
          <a:bodyPr/>
          <a:lstStyle/>
          <a:p>
            <a:r>
              <a:rPr lang="en-US" b="1" i="1" dirty="0">
                <a:solidFill>
                  <a:srgbClr val="FFC000"/>
                </a:solidFill>
              </a:rPr>
              <a:t>Trumpets….</a:t>
            </a:r>
          </a:p>
        </p:txBody>
      </p:sp>
      <p:sp>
        <p:nvSpPr>
          <p:cNvPr id="3" name="TextBox 2">
            <a:extLst>
              <a:ext uri="{FF2B5EF4-FFF2-40B4-BE49-F238E27FC236}">
                <a16:creationId xmlns:a16="http://schemas.microsoft.com/office/drawing/2014/main" id="{911EB6E9-F6F9-4745-8112-430BE236C67D}"/>
              </a:ext>
            </a:extLst>
          </p:cNvPr>
          <p:cNvSpPr txBox="1"/>
          <p:nvPr/>
        </p:nvSpPr>
        <p:spPr>
          <a:xfrm>
            <a:off x="5324671" y="225473"/>
            <a:ext cx="6714929" cy="6555641"/>
          </a:xfrm>
          <a:prstGeom prst="rect">
            <a:avLst/>
          </a:prstGeom>
          <a:noFill/>
        </p:spPr>
        <p:txBody>
          <a:bodyPr wrap="square" rtlCol="0">
            <a:spAutoFit/>
          </a:bodyPr>
          <a:lstStyle/>
          <a:p>
            <a:r>
              <a:rPr lang="en-US" sz="2800" dirty="0"/>
              <a:t>“</a:t>
            </a:r>
            <a:r>
              <a:rPr lang="en-US" sz="2800" b="1" u="sng" dirty="0"/>
              <a:t>The sound of the trumpet summoned Israel to meet with God. The voice of the archangel and the trump of God shall summon, from the whole earth, both the living and the dead to the presence of their Judge</a:t>
            </a:r>
            <a:r>
              <a:rPr lang="en-US" sz="2800" dirty="0"/>
              <a:t>.”—PP, 339</a:t>
            </a:r>
          </a:p>
          <a:p>
            <a:endParaRPr lang="en-US" sz="2800" dirty="0"/>
          </a:p>
          <a:p>
            <a:r>
              <a:rPr lang="en-US" sz="2800" dirty="0"/>
              <a:t>Num. 10:10 “Also in the </a:t>
            </a:r>
            <a:r>
              <a:rPr lang="en-US" sz="2800" b="1" u="sng" dirty="0"/>
              <a:t>day of your gladness, and in your solemn days</a:t>
            </a:r>
            <a:r>
              <a:rPr lang="en-US" sz="2800" dirty="0"/>
              <a:t>, and </a:t>
            </a:r>
            <a:r>
              <a:rPr lang="en-US" sz="2800" b="1" u="sng" dirty="0"/>
              <a:t>in the beginnings of your months</a:t>
            </a:r>
            <a:r>
              <a:rPr lang="en-US" sz="2800" dirty="0"/>
              <a:t>, ye shall blow with the trumpets over your burnt offerings, and over the sacrifices of your peace offerings; that they may be to you for a memorial before your God: I am the </a:t>
            </a:r>
            <a:r>
              <a:rPr lang="en-US" sz="2800" cap="small" dirty="0">
                <a:effectLst/>
              </a:rPr>
              <a:t>Lord</a:t>
            </a:r>
            <a:r>
              <a:rPr lang="en-US" sz="2800" dirty="0"/>
              <a:t> your God.”</a:t>
            </a:r>
          </a:p>
        </p:txBody>
      </p:sp>
      <p:pic>
        <p:nvPicPr>
          <p:cNvPr id="4" name="Picture 3">
            <a:extLst>
              <a:ext uri="{FF2B5EF4-FFF2-40B4-BE49-F238E27FC236}">
                <a16:creationId xmlns:a16="http://schemas.microsoft.com/office/drawing/2014/main" id="{B484CEA5-B277-4680-885B-BC279A051094}"/>
              </a:ext>
            </a:extLst>
          </p:cNvPr>
          <p:cNvPicPr>
            <a:picLocks noChangeAspect="1"/>
          </p:cNvPicPr>
          <p:nvPr/>
        </p:nvPicPr>
        <p:blipFill>
          <a:blip r:embed="rId2"/>
          <a:stretch>
            <a:fillRect/>
          </a:stretch>
        </p:blipFill>
        <p:spPr>
          <a:xfrm>
            <a:off x="152400" y="990892"/>
            <a:ext cx="4723242" cy="2589036"/>
          </a:xfrm>
          <a:prstGeom prst="rect">
            <a:avLst/>
          </a:prstGeom>
        </p:spPr>
      </p:pic>
      <p:pic>
        <p:nvPicPr>
          <p:cNvPr id="5" name="Picture 4">
            <a:extLst>
              <a:ext uri="{FF2B5EF4-FFF2-40B4-BE49-F238E27FC236}">
                <a16:creationId xmlns:a16="http://schemas.microsoft.com/office/drawing/2014/main" id="{4ACE6D60-0AE1-46E7-B881-634197E18990}"/>
              </a:ext>
            </a:extLst>
          </p:cNvPr>
          <p:cNvPicPr>
            <a:picLocks noChangeAspect="1"/>
          </p:cNvPicPr>
          <p:nvPr/>
        </p:nvPicPr>
        <p:blipFill>
          <a:blip r:embed="rId3"/>
          <a:stretch>
            <a:fillRect/>
          </a:stretch>
        </p:blipFill>
        <p:spPr>
          <a:xfrm>
            <a:off x="604352" y="3886200"/>
            <a:ext cx="3457575" cy="2514600"/>
          </a:xfrm>
          <a:prstGeom prst="rect">
            <a:avLst/>
          </a:prstGeom>
        </p:spPr>
      </p:pic>
    </p:spTree>
    <p:extLst>
      <p:ext uri="{BB962C8B-B14F-4D97-AF65-F5344CB8AC3E}">
        <p14:creationId xmlns:p14="http://schemas.microsoft.com/office/powerpoint/2010/main" val="220809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9DE48-659A-4621-A2BA-1C0FB8BBA44B}"/>
              </a:ext>
            </a:extLst>
          </p:cNvPr>
          <p:cNvSpPr>
            <a:spLocks noGrp="1"/>
          </p:cNvSpPr>
          <p:nvPr>
            <p:ph type="title"/>
          </p:nvPr>
        </p:nvSpPr>
        <p:spPr>
          <a:xfrm>
            <a:off x="763555" y="-278687"/>
            <a:ext cx="10515600" cy="1325563"/>
          </a:xfrm>
        </p:spPr>
        <p:txBody>
          <a:bodyPr/>
          <a:lstStyle/>
          <a:p>
            <a:r>
              <a:rPr lang="en-US" b="1" dirty="0">
                <a:solidFill>
                  <a:srgbClr val="FF0000"/>
                </a:solidFill>
              </a:rPr>
              <a:t>Give the Trumpet a Certain Sound!</a:t>
            </a:r>
          </a:p>
        </p:txBody>
      </p:sp>
      <p:sp>
        <p:nvSpPr>
          <p:cNvPr id="4" name="TextBox 3">
            <a:extLst>
              <a:ext uri="{FF2B5EF4-FFF2-40B4-BE49-F238E27FC236}">
                <a16:creationId xmlns:a16="http://schemas.microsoft.com/office/drawing/2014/main" id="{B7A33EEC-A1F8-41A4-B43B-742FFB731585}"/>
              </a:ext>
            </a:extLst>
          </p:cNvPr>
          <p:cNvSpPr txBox="1"/>
          <p:nvPr/>
        </p:nvSpPr>
        <p:spPr>
          <a:xfrm>
            <a:off x="195943" y="472886"/>
            <a:ext cx="11915192" cy="6124754"/>
          </a:xfrm>
          <a:prstGeom prst="rect">
            <a:avLst/>
          </a:prstGeom>
          <a:noFill/>
        </p:spPr>
        <p:txBody>
          <a:bodyPr wrap="square">
            <a:spAutoFit/>
          </a:bodyPr>
          <a:lstStyle/>
          <a:p>
            <a:r>
              <a:rPr lang="en-US" sz="2800" dirty="0"/>
              <a:t>“Brethren and sisters, the Lord wants to impart to us increased light. He desires that we shall have distinct </a:t>
            </a:r>
            <a:r>
              <a:rPr lang="en-US" sz="2800" dirty="0" err="1"/>
              <a:t>revealings</a:t>
            </a:r>
            <a:r>
              <a:rPr lang="en-US" sz="2800" dirty="0"/>
              <a:t> of his glory; that ministers and people shall become strong in his strength. When the angel was about to unfold to Daniel the intensely interesting prophecies to be recorded for us who are to witness their fulfillment, the angel said, "Be strong, yea, be strong." </a:t>
            </a:r>
            <a:r>
              <a:rPr lang="en-US" sz="2800" b="1" u="sng" dirty="0"/>
              <a:t>We are to receive the very same glory that was revealed to Daniel, because it is for God's people in these last days, that they may give the trumpet a certain sound</a:t>
            </a:r>
            <a:r>
              <a:rPr lang="en-US" sz="2800" b="1" dirty="0"/>
              <a:t>. God help us to work unitedly and as we never have worked before, is my prayer. There is need now of faithful </a:t>
            </a:r>
            <a:r>
              <a:rPr lang="en-US" sz="2800" b="1" dirty="0" err="1"/>
              <a:t>Calebs</a:t>
            </a:r>
            <a:r>
              <a:rPr lang="en-US" sz="2800" b="1" dirty="0"/>
              <a:t>, whose voices will be heard in clear, ringing notes, saying of the immortal inheritance, "Let us go up at once and possess it, for we are well able." </a:t>
            </a:r>
            <a:r>
              <a:rPr lang="en-US" sz="2800" b="1" u="sng" dirty="0"/>
              <a:t>We need now the courage of God's faithful servant of old; not one wavering, uncertain note should come from the watchers' trumpets</a:t>
            </a:r>
            <a:r>
              <a:rPr lang="en-US" sz="2800" dirty="0"/>
              <a:t>. They must be true to the sacred, solemn work that has been </a:t>
            </a:r>
            <a:r>
              <a:rPr lang="en-US" sz="2800" dirty="0" err="1"/>
              <a:t>intrusted</a:t>
            </a:r>
            <a:r>
              <a:rPr lang="en-US" sz="2800" dirty="0"/>
              <a:t> to them, and lead the flock of God in right pathways.”—R&amp;H, December 24, 1889  </a:t>
            </a:r>
          </a:p>
        </p:txBody>
      </p:sp>
    </p:spTree>
    <p:extLst>
      <p:ext uri="{BB962C8B-B14F-4D97-AF65-F5344CB8AC3E}">
        <p14:creationId xmlns:p14="http://schemas.microsoft.com/office/powerpoint/2010/main" val="2246794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C641D-9DBF-4ED9-A270-8CC0583675C3}"/>
              </a:ext>
            </a:extLst>
          </p:cNvPr>
          <p:cNvSpPr>
            <a:spLocks noGrp="1"/>
          </p:cNvSpPr>
          <p:nvPr>
            <p:ph type="title"/>
          </p:nvPr>
        </p:nvSpPr>
        <p:spPr>
          <a:xfrm>
            <a:off x="838200" y="-371993"/>
            <a:ext cx="10515600" cy="1325563"/>
          </a:xfrm>
        </p:spPr>
        <p:txBody>
          <a:bodyPr/>
          <a:lstStyle/>
          <a:p>
            <a:pPr algn="ctr"/>
            <a:r>
              <a:rPr lang="en-US" b="1" u="sng" dirty="0">
                <a:solidFill>
                  <a:srgbClr val="002060"/>
                </a:solidFill>
              </a:rPr>
              <a:t>A New Vital Force!</a:t>
            </a:r>
          </a:p>
        </p:txBody>
      </p:sp>
      <p:sp>
        <p:nvSpPr>
          <p:cNvPr id="3" name="TextBox 2">
            <a:extLst>
              <a:ext uri="{FF2B5EF4-FFF2-40B4-BE49-F238E27FC236}">
                <a16:creationId xmlns:a16="http://schemas.microsoft.com/office/drawing/2014/main" id="{4D5636DA-6A80-41A9-A02E-23E011C02907}"/>
              </a:ext>
            </a:extLst>
          </p:cNvPr>
          <p:cNvSpPr txBox="1"/>
          <p:nvPr/>
        </p:nvSpPr>
        <p:spPr>
          <a:xfrm>
            <a:off x="186612" y="662474"/>
            <a:ext cx="6461838" cy="6124754"/>
          </a:xfrm>
          <a:prstGeom prst="rect">
            <a:avLst/>
          </a:prstGeom>
          <a:noFill/>
        </p:spPr>
        <p:txBody>
          <a:bodyPr wrap="square" rtlCol="0">
            <a:spAutoFit/>
          </a:bodyPr>
          <a:lstStyle/>
          <a:p>
            <a:r>
              <a:rPr lang="en-US" sz="2800" dirty="0"/>
              <a:t>“</a:t>
            </a:r>
            <a:r>
              <a:rPr lang="en-US" sz="2800" b="1" u="sng" dirty="0"/>
              <a:t>The Lord will put new, vital force into His work as human agencies obey the command to go forth and proclaim the truth</a:t>
            </a:r>
            <a:r>
              <a:rPr lang="en-US" sz="2800" dirty="0"/>
              <a:t>. He who declared that His truth would shine forever will proclaim this truth through faithful messengers, who </a:t>
            </a:r>
            <a:r>
              <a:rPr lang="en-US" sz="2800" b="1" u="sng" dirty="0"/>
              <a:t>will give the trumpet a certain sound. The truth will be criticized, scorned, and derided; but the closer it is examined and tested the brighter it will shine</a:t>
            </a:r>
            <a:r>
              <a:rPr lang="en-US" sz="2800" dirty="0"/>
              <a:t>. As a people, we are to stand firm on the platform of eternal truth that has withstood test and trial. </a:t>
            </a:r>
            <a:r>
              <a:rPr lang="en-US" sz="2800" b="1" u="sng" dirty="0"/>
              <a:t>We are to hold to the pillars of our faith</a:t>
            </a:r>
            <a:r>
              <a:rPr lang="en-US" sz="2800" dirty="0"/>
              <a:t>.”—Special Testimonies, Series B, No. 2, p. 51</a:t>
            </a:r>
          </a:p>
        </p:txBody>
      </p:sp>
      <p:pic>
        <p:nvPicPr>
          <p:cNvPr id="5" name="Picture 4">
            <a:extLst>
              <a:ext uri="{FF2B5EF4-FFF2-40B4-BE49-F238E27FC236}">
                <a16:creationId xmlns:a16="http://schemas.microsoft.com/office/drawing/2014/main" id="{936DDECC-DEE8-48B4-8332-096FFEA6AA49}"/>
              </a:ext>
            </a:extLst>
          </p:cNvPr>
          <p:cNvPicPr>
            <a:picLocks noChangeAspect="1"/>
          </p:cNvPicPr>
          <p:nvPr/>
        </p:nvPicPr>
        <p:blipFill>
          <a:blip r:embed="rId2"/>
          <a:stretch>
            <a:fillRect/>
          </a:stretch>
        </p:blipFill>
        <p:spPr>
          <a:xfrm>
            <a:off x="6494106" y="1721498"/>
            <a:ext cx="5598368" cy="4198776"/>
          </a:xfrm>
          <a:prstGeom prst="rect">
            <a:avLst/>
          </a:prstGeom>
        </p:spPr>
      </p:pic>
    </p:spTree>
    <p:extLst>
      <p:ext uri="{BB962C8B-B14F-4D97-AF65-F5344CB8AC3E}">
        <p14:creationId xmlns:p14="http://schemas.microsoft.com/office/powerpoint/2010/main" val="751342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7176-D0F6-4DD0-B6AB-E73758BE8887}"/>
              </a:ext>
            </a:extLst>
          </p:cNvPr>
          <p:cNvSpPr>
            <a:spLocks noGrp="1"/>
          </p:cNvSpPr>
          <p:nvPr>
            <p:ph type="title"/>
          </p:nvPr>
        </p:nvSpPr>
        <p:spPr>
          <a:xfrm>
            <a:off x="838200" y="-362662"/>
            <a:ext cx="10515600" cy="1325563"/>
          </a:xfrm>
        </p:spPr>
        <p:txBody>
          <a:bodyPr/>
          <a:lstStyle/>
          <a:p>
            <a:pPr algn="ctr"/>
            <a:r>
              <a:rPr lang="en-US" b="1" u="sng" dirty="0">
                <a:solidFill>
                  <a:srgbClr val="002060"/>
                </a:solidFill>
              </a:rPr>
              <a:t>Comparison</a:t>
            </a:r>
          </a:p>
        </p:txBody>
      </p:sp>
      <p:sp>
        <p:nvSpPr>
          <p:cNvPr id="3" name="TextBox 2">
            <a:extLst>
              <a:ext uri="{FF2B5EF4-FFF2-40B4-BE49-F238E27FC236}">
                <a16:creationId xmlns:a16="http://schemas.microsoft.com/office/drawing/2014/main" id="{6DCAD4C7-449C-422A-ADA6-AB1142B54184}"/>
              </a:ext>
            </a:extLst>
          </p:cNvPr>
          <p:cNvSpPr txBox="1"/>
          <p:nvPr/>
        </p:nvSpPr>
        <p:spPr>
          <a:xfrm>
            <a:off x="0" y="557318"/>
            <a:ext cx="6204857"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u="sng" dirty="0">
                <a:solidFill>
                  <a:srgbClr val="0070C0"/>
                </a:solidFill>
                <a:latin typeface="Calibri" panose="020F0502020204030204"/>
              </a:rPr>
              <a:t>New Moon</a:t>
            </a:r>
            <a:r>
              <a:rPr kumimoji="0" lang="en-US" sz="2800" b="1" i="0" u="sng" strike="noStrike" kern="1200" cap="none" spc="0" normalizeH="0" baseline="0" noProof="0" dirty="0">
                <a:ln>
                  <a:noFill/>
                </a:ln>
                <a:solidFill>
                  <a:srgbClr val="0070C0"/>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Was a time of rejoicing and fellowship</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Was signaled by the blowing of the trumpet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solidFill>
                  <a:srgbClr val="0070C0"/>
                </a:solidFill>
                <a:latin typeface="Calibri" panose="020F0502020204030204"/>
              </a:rPr>
              <a:t>Included a sabbath/communion</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Included feasting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2800" dirty="0">
              <a:solidFill>
                <a:srgbClr val="0070C0"/>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2800" dirty="0">
              <a:solidFill>
                <a:srgbClr val="0070C0"/>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Burnt Offering</a:t>
            </a:r>
          </a:p>
        </p:txBody>
      </p:sp>
      <p:sp>
        <p:nvSpPr>
          <p:cNvPr id="5" name="TextBox 4">
            <a:extLst>
              <a:ext uri="{FF2B5EF4-FFF2-40B4-BE49-F238E27FC236}">
                <a16:creationId xmlns:a16="http://schemas.microsoft.com/office/drawing/2014/main" id="{F14F4355-F283-4FD7-BB70-CD66FE365A22}"/>
              </a:ext>
            </a:extLst>
          </p:cNvPr>
          <p:cNvSpPr txBox="1"/>
          <p:nvPr/>
        </p:nvSpPr>
        <p:spPr>
          <a:xfrm>
            <a:off x="6055568" y="557318"/>
            <a:ext cx="6136432"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Future New Moon: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solidFill>
                  <a:srgbClr val="FFC000"/>
                </a:solidFill>
                <a:effectLst>
                  <a:outerShdw blurRad="38100" dist="38100" dir="2700000" algn="tl">
                    <a:srgbClr val="000000">
                      <a:alpha val="43137"/>
                    </a:srgbClr>
                  </a:outerShdw>
                </a:effectLst>
                <a:latin typeface="Calibri" panose="020F0502020204030204"/>
              </a:rPr>
              <a:t>Will be a continual time of rejoicing and fellowship</a:t>
            </a:r>
            <a:endPar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The antitypical first true new moon spent with the Lord will be signaled by the trumpet blast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2800" dirty="0">
              <a:solidFill>
                <a:srgbClr val="FFC000"/>
              </a:solidFill>
              <a:effectLst>
                <a:outerShdw blurRad="38100" dist="38100" dir="2700000" algn="tl">
                  <a:srgbClr val="000000">
                    <a:alpha val="43137"/>
                  </a:srgbClr>
                </a:outerShdw>
              </a:effectLst>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All flesh will come before the Lord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2800" dirty="0">
              <a:solidFill>
                <a:srgbClr val="FFC000"/>
              </a:solidFill>
              <a:effectLst>
                <a:outerShdw blurRad="38100" dist="38100" dir="2700000" algn="tl">
                  <a:srgbClr val="000000">
                    <a:alpha val="43137"/>
                  </a:srgbClr>
                </a:outerShdw>
              </a:effectLst>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The Tree of Life will provide 12 fruits for all eternity—1 in each month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2800" dirty="0">
              <a:solidFill>
                <a:srgbClr val="FFC000"/>
              </a:solidFill>
              <a:effectLst>
                <a:outerShdw blurRad="38100" dist="38100" dir="2700000" algn="tl">
                  <a:srgbClr val="000000">
                    <a:alpha val="43137"/>
                  </a:srgbClr>
                </a:outerShdw>
              </a:effectLst>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Consecration</a:t>
            </a:r>
            <a:r>
              <a:rPr kumimoji="0" lang="en-US" sz="28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/Dedication to God</a:t>
            </a:r>
            <a:endPar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936383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2C0B-0325-4425-B565-136F654AAB4A}"/>
              </a:ext>
            </a:extLst>
          </p:cNvPr>
          <p:cNvSpPr>
            <a:spLocks noGrp="1"/>
          </p:cNvSpPr>
          <p:nvPr>
            <p:ph type="title"/>
          </p:nvPr>
        </p:nvSpPr>
        <p:spPr>
          <a:xfrm>
            <a:off x="653143" y="-344002"/>
            <a:ext cx="11428445" cy="1325563"/>
          </a:xfrm>
        </p:spPr>
        <p:txBody>
          <a:bodyPr/>
          <a:lstStyle/>
          <a:p>
            <a:r>
              <a:rPr lang="en-US" b="1" dirty="0">
                <a:solidFill>
                  <a:srgbClr val="FF0000"/>
                </a:solidFill>
                <a:effectLst>
                  <a:outerShdw blurRad="38100" dist="38100" dir="2700000" algn="tl">
                    <a:srgbClr val="000000">
                      <a:alpha val="43137"/>
                    </a:srgbClr>
                  </a:outerShdw>
                </a:effectLst>
              </a:rPr>
              <a:t>Difference Between the Spring and the Fall Feasts</a:t>
            </a:r>
          </a:p>
        </p:txBody>
      </p:sp>
      <p:sp>
        <p:nvSpPr>
          <p:cNvPr id="3" name="TextBox 2">
            <a:extLst>
              <a:ext uri="{FF2B5EF4-FFF2-40B4-BE49-F238E27FC236}">
                <a16:creationId xmlns:a16="http://schemas.microsoft.com/office/drawing/2014/main" id="{23C1E714-D5BB-4788-A2DE-725F58C54D9C}"/>
              </a:ext>
            </a:extLst>
          </p:cNvPr>
          <p:cNvSpPr txBox="1"/>
          <p:nvPr/>
        </p:nvSpPr>
        <p:spPr>
          <a:xfrm>
            <a:off x="233264" y="662473"/>
            <a:ext cx="6839339" cy="6124754"/>
          </a:xfrm>
          <a:prstGeom prst="rect">
            <a:avLst/>
          </a:prstGeom>
          <a:noFill/>
        </p:spPr>
        <p:txBody>
          <a:bodyPr wrap="square" rtlCol="0">
            <a:spAutoFit/>
          </a:bodyPr>
          <a:lstStyle/>
          <a:p>
            <a:r>
              <a:rPr lang="en-US" sz="2800" b="1" dirty="0"/>
              <a:t>Spring: </a:t>
            </a:r>
            <a:r>
              <a:rPr lang="en-US" sz="2800" dirty="0"/>
              <a:t>The Spring Feasts in prophecy surrounded the 1st Coming of the Son of God, each element highlighted the ministry, death, burial, resurrection of Christ and the beginning of His ministration in the Sanctuary above—these feasts revolve around the literal and spiritual harvest time</a:t>
            </a:r>
          </a:p>
          <a:p>
            <a:endParaRPr lang="en-US" sz="2800" b="1" dirty="0"/>
          </a:p>
          <a:p>
            <a:r>
              <a:rPr lang="en-US" sz="2800" b="1" dirty="0"/>
              <a:t>Fall: </a:t>
            </a:r>
            <a:r>
              <a:rPr lang="en-US" sz="2800" dirty="0"/>
              <a:t>The Fall Feasts in prophecy surround the 2</a:t>
            </a:r>
            <a:r>
              <a:rPr lang="en-US" sz="2800" baseline="30000" dirty="0"/>
              <a:t>nd</a:t>
            </a:r>
            <a:r>
              <a:rPr lang="en-US" sz="2800" dirty="0"/>
              <a:t> Coming of the Son of God, each element highlights the ministry, Judgment, and Return of Christ and the closing of His ministration in the Sanctuary above—these feasts revolve around the literal and spiritual harvest time</a:t>
            </a:r>
            <a:endParaRPr lang="en-US" sz="2800" b="1" dirty="0"/>
          </a:p>
        </p:txBody>
      </p:sp>
      <p:pic>
        <p:nvPicPr>
          <p:cNvPr id="4" name="Picture 3">
            <a:extLst>
              <a:ext uri="{FF2B5EF4-FFF2-40B4-BE49-F238E27FC236}">
                <a16:creationId xmlns:a16="http://schemas.microsoft.com/office/drawing/2014/main" id="{2A16E51D-3ADE-43C5-BD5B-69A18D497237}"/>
              </a:ext>
            </a:extLst>
          </p:cNvPr>
          <p:cNvPicPr>
            <a:picLocks noChangeAspect="1"/>
          </p:cNvPicPr>
          <p:nvPr/>
        </p:nvPicPr>
        <p:blipFill>
          <a:blip r:embed="rId2"/>
          <a:stretch>
            <a:fillRect/>
          </a:stretch>
        </p:blipFill>
        <p:spPr>
          <a:xfrm>
            <a:off x="7400633" y="662473"/>
            <a:ext cx="4352925" cy="2901950"/>
          </a:xfrm>
          <a:prstGeom prst="rect">
            <a:avLst/>
          </a:prstGeom>
        </p:spPr>
      </p:pic>
      <p:pic>
        <p:nvPicPr>
          <p:cNvPr id="5" name="Picture 4">
            <a:extLst>
              <a:ext uri="{FF2B5EF4-FFF2-40B4-BE49-F238E27FC236}">
                <a16:creationId xmlns:a16="http://schemas.microsoft.com/office/drawing/2014/main" id="{6601AF7E-E8DA-4BF1-94BF-719C3CA5CB40}"/>
              </a:ext>
            </a:extLst>
          </p:cNvPr>
          <p:cNvPicPr>
            <a:picLocks noChangeAspect="1"/>
          </p:cNvPicPr>
          <p:nvPr/>
        </p:nvPicPr>
        <p:blipFill>
          <a:blip r:embed="rId3"/>
          <a:stretch>
            <a:fillRect/>
          </a:stretch>
        </p:blipFill>
        <p:spPr>
          <a:xfrm>
            <a:off x="7829257" y="3724850"/>
            <a:ext cx="3495675" cy="2796540"/>
          </a:xfrm>
          <a:prstGeom prst="rect">
            <a:avLst/>
          </a:prstGeom>
        </p:spPr>
      </p:pic>
    </p:spTree>
    <p:extLst>
      <p:ext uri="{BB962C8B-B14F-4D97-AF65-F5344CB8AC3E}">
        <p14:creationId xmlns:p14="http://schemas.microsoft.com/office/powerpoint/2010/main" val="358678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DF7A1-FE2D-4187-BEB9-604E986C1742}"/>
              </a:ext>
            </a:extLst>
          </p:cNvPr>
          <p:cNvPicPr>
            <a:picLocks noChangeAspect="1"/>
          </p:cNvPicPr>
          <p:nvPr/>
        </p:nvPicPr>
        <p:blipFill>
          <a:blip r:embed="rId2"/>
          <a:stretch>
            <a:fillRect/>
          </a:stretch>
        </p:blipFill>
        <p:spPr>
          <a:xfrm>
            <a:off x="543266" y="1"/>
            <a:ext cx="11105466" cy="6858000"/>
          </a:xfrm>
          <a:prstGeom prst="rect">
            <a:avLst/>
          </a:prstGeom>
        </p:spPr>
      </p:pic>
    </p:spTree>
    <p:extLst>
      <p:ext uri="{BB962C8B-B14F-4D97-AF65-F5344CB8AC3E}">
        <p14:creationId xmlns:p14="http://schemas.microsoft.com/office/powerpoint/2010/main" val="3049423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9736-D52D-484C-BDD4-56DEC713D33D}"/>
              </a:ext>
            </a:extLst>
          </p:cNvPr>
          <p:cNvSpPr>
            <a:spLocks noGrp="1"/>
          </p:cNvSpPr>
          <p:nvPr>
            <p:ph type="title"/>
          </p:nvPr>
        </p:nvSpPr>
        <p:spPr>
          <a:xfrm>
            <a:off x="-2198720" y="0"/>
            <a:ext cx="10515600" cy="1325563"/>
          </a:xfrm>
        </p:spPr>
        <p:txBody>
          <a:bodyPr/>
          <a:lstStyle/>
          <a:p>
            <a:pPr algn="ctr"/>
            <a:r>
              <a:rPr lang="en-US" b="1" dirty="0">
                <a:solidFill>
                  <a:srgbClr val="00B050"/>
                </a:solidFill>
              </a:rPr>
              <a:t>What Began a Month?</a:t>
            </a:r>
          </a:p>
        </p:txBody>
      </p:sp>
      <p:sp>
        <p:nvSpPr>
          <p:cNvPr id="4" name="TextBox 3">
            <a:extLst>
              <a:ext uri="{FF2B5EF4-FFF2-40B4-BE49-F238E27FC236}">
                <a16:creationId xmlns:a16="http://schemas.microsoft.com/office/drawing/2014/main" id="{5C80F493-E63C-49D7-9DEB-E09DE787DFF2}"/>
              </a:ext>
            </a:extLst>
          </p:cNvPr>
          <p:cNvSpPr txBox="1"/>
          <p:nvPr/>
        </p:nvSpPr>
        <p:spPr>
          <a:xfrm>
            <a:off x="296247" y="1998599"/>
            <a:ext cx="6097554" cy="3046988"/>
          </a:xfrm>
          <a:prstGeom prst="rect">
            <a:avLst/>
          </a:prstGeom>
          <a:noFill/>
        </p:spPr>
        <p:txBody>
          <a:bodyPr wrap="square">
            <a:spAutoFit/>
          </a:bodyPr>
          <a:lstStyle/>
          <a:p>
            <a:r>
              <a:rPr lang="en-US" sz="3200" dirty="0"/>
              <a:t>Gen. 1:14 “And God said, Let there be lights in the firmament of the heaven to divide the day from the night; and let them be </a:t>
            </a:r>
            <a:r>
              <a:rPr lang="en-US" sz="3200" b="1" u="sng" dirty="0"/>
              <a:t>for signs, and for seasons, and for days, and years</a:t>
            </a:r>
            <a:r>
              <a:rPr lang="en-US" sz="3200" dirty="0"/>
              <a:t>”</a:t>
            </a:r>
          </a:p>
        </p:txBody>
      </p:sp>
      <p:pic>
        <p:nvPicPr>
          <p:cNvPr id="5" name="Picture 4">
            <a:extLst>
              <a:ext uri="{FF2B5EF4-FFF2-40B4-BE49-F238E27FC236}">
                <a16:creationId xmlns:a16="http://schemas.microsoft.com/office/drawing/2014/main" id="{37436EDE-1864-40A6-AFC9-E29C2732EFC1}"/>
              </a:ext>
            </a:extLst>
          </p:cNvPr>
          <p:cNvPicPr>
            <a:picLocks noChangeAspect="1"/>
          </p:cNvPicPr>
          <p:nvPr/>
        </p:nvPicPr>
        <p:blipFill>
          <a:blip r:embed="rId2"/>
          <a:stretch>
            <a:fillRect/>
          </a:stretch>
        </p:blipFill>
        <p:spPr>
          <a:xfrm>
            <a:off x="6393801" y="0"/>
            <a:ext cx="5798199" cy="6650534"/>
          </a:xfrm>
          <a:prstGeom prst="rect">
            <a:avLst/>
          </a:prstGeom>
        </p:spPr>
      </p:pic>
    </p:spTree>
    <p:extLst>
      <p:ext uri="{BB962C8B-B14F-4D97-AF65-F5344CB8AC3E}">
        <p14:creationId xmlns:p14="http://schemas.microsoft.com/office/powerpoint/2010/main" val="233869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95C1-2059-4E9B-81C2-33937A2659CC}"/>
              </a:ext>
            </a:extLst>
          </p:cNvPr>
          <p:cNvSpPr>
            <a:spLocks noGrp="1"/>
          </p:cNvSpPr>
          <p:nvPr>
            <p:ph type="title"/>
          </p:nvPr>
        </p:nvSpPr>
        <p:spPr>
          <a:xfrm>
            <a:off x="968829" y="-278687"/>
            <a:ext cx="10515600" cy="1325563"/>
          </a:xfrm>
        </p:spPr>
        <p:txBody>
          <a:bodyPr/>
          <a:lstStyle/>
          <a:p>
            <a:r>
              <a:rPr lang="en-US" dirty="0">
                <a:effectLst>
                  <a:outerShdw blurRad="38100" dist="38100" dir="2700000" algn="tl">
                    <a:srgbClr val="000000">
                      <a:alpha val="43137"/>
                    </a:srgbClr>
                  </a:outerShdw>
                </a:effectLst>
              </a:rPr>
              <a:t>What Happened on a “New Moon”?</a:t>
            </a:r>
          </a:p>
        </p:txBody>
      </p:sp>
      <p:sp>
        <p:nvSpPr>
          <p:cNvPr id="4" name="TextBox 3">
            <a:extLst>
              <a:ext uri="{FF2B5EF4-FFF2-40B4-BE49-F238E27FC236}">
                <a16:creationId xmlns:a16="http://schemas.microsoft.com/office/drawing/2014/main" id="{2E923659-C075-49AD-B223-B33D203217CD}"/>
              </a:ext>
            </a:extLst>
          </p:cNvPr>
          <p:cNvSpPr txBox="1"/>
          <p:nvPr/>
        </p:nvSpPr>
        <p:spPr>
          <a:xfrm>
            <a:off x="436207" y="1046876"/>
            <a:ext cx="6097554" cy="5693866"/>
          </a:xfrm>
          <a:prstGeom prst="rect">
            <a:avLst/>
          </a:prstGeom>
          <a:noFill/>
        </p:spPr>
        <p:txBody>
          <a:bodyPr wrap="square">
            <a:spAutoFit/>
          </a:bodyPr>
          <a:lstStyle/>
          <a:p>
            <a:r>
              <a:rPr lang="en-US" sz="2800" dirty="0"/>
              <a:t>1 Chron. 29:30-32 “And to stand every morning to thank and praise the Lord, and likewise at even: </a:t>
            </a:r>
            <a:r>
              <a:rPr lang="en-US" sz="2800" b="1" u="sng" dirty="0"/>
              <a:t>And to offer all burnt sacrifices unto the Lord in the sabbaths, in the new moons, and on the set feasts, by number, according to the order commanded unto them, continually before the Lord</a:t>
            </a:r>
            <a:r>
              <a:rPr lang="en-US" sz="2800" dirty="0"/>
              <a:t>: And that they should keep the charge of the tabernacle of the congregation, and the charge of the holy place, and the charge of the sons of Aaron their brethren, in the service of the house of the Lord.”</a:t>
            </a:r>
          </a:p>
        </p:txBody>
      </p:sp>
      <p:pic>
        <p:nvPicPr>
          <p:cNvPr id="5" name="Picture 4">
            <a:extLst>
              <a:ext uri="{FF2B5EF4-FFF2-40B4-BE49-F238E27FC236}">
                <a16:creationId xmlns:a16="http://schemas.microsoft.com/office/drawing/2014/main" id="{71021EF0-2E64-4920-8511-69A7D3101F08}"/>
              </a:ext>
            </a:extLst>
          </p:cNvPr>
          <p:cNvPicPr>
            <a:picLocks noChangeAspect="1"/>
          </p:cNvPicPr>
          <p:nvPr/>
        </p:nvPicPr>
        <p:blipFill>
          <a:blip r:embed="rId2"/>
          <a:stretch>
            <a:fillRect/>
          </a:stretch>
        </p:blipFill>
        <p:spPr>
          <a:xfrm>
            <a:off x="6819900" y="1288208"/>
            <a:ext cx="5067300" cy="5067300"/>
          </a:xfrm>
          <a:prstGeom prst="rect">
            <a:avLst/>
          </a:prstGeom>
        </p:spPr>
      </p:pic>
    </p:spTree>
    <p:extLst>
      <p:ext uri="{BB962C8B-B14F-4D97-AF65-F5344CB8AC3E}">
        <p14:creationId xmlns:p14="http://schemas.microsoft.com/office/powerpoint/2010/main" val="644706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0BFAB6-7049-46CE-B197-23BDA5C828BF}"/>
              </a:ext>
            </a:extLst>
          </p:cNvPr>
          <p:cNvSpPr txBox="1"/>
          <p:nvPr/>
        </p:nvSpPr>
        <p:spPr>
          <a:xfrm>
            <a:off x="352231" y="1186648"/>
            <a:ext cx="6097554" cy="3970318"/>
          </a:xfrm>
          <a:prstGeom prst="rect">
            <a:avLst/>
          </a:prstGeom>
          <a:noFill/>
        </p:spPr>
        <p:txBody>
          <a:bodyPr wrap="square">
            <a:spAutoFit/>
          </a:bodyPr>
          <a:lstStyle/>
          <a:p>
            <a:r>
              <a:rPr lang="en-US" sz="2800" dirty="0"/>
              <a:t> 1 Sam. 20:5, 24 “And David said unto Jonathan, Behold, </a:t>
            </a:r>
            <a:r>
              <a:rPr lang="en-US" sz="2800" b="1" u="sng" dirty="0"/>
              <a:t>to morrow is the new moon, and I should not fail to sit with the king at meat</a:t>
            </a:r>
            <a:r>
              <a:rPr lang="en-US" sz="2800" dirty="0"/>
              <a:t>: but let me go, that I may hide myself in the field unto the third day at even. . . . So David hid himself in the field: and when the </a:t>
            </a:r>
            <a:r>
              <a:rPr lang="en-US" sz="2800" b="1" u="sng" dirty="0"/>
              <a:t>new moon was come, the king sat him down to eat meat</a:t>
            </a:r>
            <a:r>
              <a:rPr lang="en-US" sz="2800" dirty="0"/>
              <a:t>.”</a:t>
            </a:r>
          </a:p>
        </p:txBody>
      </p:sp>
      <p:pic>
        <p:nvPicPr>
          <p:cNvPr id="5" name="Picture 4">
            <a:extLst>
              <a:ext uri="{FF2B5EF4-FFF2-40B4-BE49-F238E27FC236}">
                <a16:creationId xmlns:a16="http://schemas.microsoft.com/office/drawing/2014/main" id="{D9447A52-5F70-4E19-B1D6-165B603AD9C7}"/>
              </a:ext>
            </a:extLst>
          </p:cNvPr>
          <p:cNvPicPr>
            <a:picLocks noChangeAspect="1"/>
          </p:cNvPicPr>
          <p:nvPr/>
        </p:nvPicPr>
        <p:blipFill>
          <a:blip r:embed="rId2"/>
          <a:stretch>
            <a:fillRect/>
          </a:stretch>
        </p:blipFill>
        <p:spPr>
          <a:xfrm>
            <a:off x="6728635" y="1533047"/>
            <a:ext cx="5021432" cy="3761227"/>
          </a:xfrm>
          <a:prstGeom prst="rect">
            <a:avLst/>
          </a:prstGeom>
        </p:spPr>
      </p:pic>
    </p:spTree>
    <p:extLst>
      <p:ext uri="{BB962C8B-B14F-4D97-AF65-F5344CB8AC3E}">
        <p14:creationId xmlns:p14="http://schemas.microsoft.com/office/powerpoint/2010/main" val="19000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AF62-0BF7-4A03-8AA3-F507510B1CCF}"/>
              </a:ext>
            </a:extLst>
          </p:cNvPr>
          <p:cNvSpPr>
            <a:spLocks noGrp="1"/>
          </p:cNvSpPr>
          <p:nvPr>
            <p:ph type="title"/>
          </p:nvPr>
        </p:nvSpPr>
        <p:spPr>
          <a:xfrm>
            <a:off x="838200" y="-278687"/>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Spiritual Assistance!</a:t>
            </a:r>
          </a:p>
        </p:txBody>
      </p:sp>
      <p:sp>
        <p:nvSpPr>
          <p:cNvPr id="4" name="TextBox 3">
            <a:extLst>
              <a:ext uri="{FF2B5EF4-FFF2-40B4-BE49-F238E27FC236}">
                <a16:creationId xmlns:a16="http://schemas.microsoft.com/office/drawing/2014/main" id="{6B3ADD93-AF8F-4746-BD2A-B4802FF07D84}"/>
              </a:ext>
            </a:extLst>
          </p:cNvPr>
          <p:cNvSpPr txBox="1"/>
          <p:nvPr/>
        </p:nvSpPr>
        <p:spPr>
          <a:xfrm>
            <a:off x="174950" y="838811"/>
            <a:ext cx="7560128" cy="5693866"/>
          </a:xfrm>
          <a:prstGeom prst="rect">
            <a:avLst/>
          </a:prstGeom>
          <a:noFill/>
        </p:spPr>
        <p:txBody>
          <a:bodyPr wrap="square">
            <a:spAutoFit/>
          </a:bodyPr>
          <a:lstStyle/>
          <a:p>
            <a:r>
              <a:rPr lang="en-US" sz="2800" dirty="0"/>
              <a:t>2 Kings 4:20-24 “And when he had taken him, and brought him to his mother, he sat on her knees till noon, and then died. And she went up, and laid him on the bed of the man of God, and shut the door upon him, and went out. And she called unto her husband, and said, Send me, I pray thee, one of the young men, and one of the asses, that I may run to the man of God, and come again. </a:t>
            </a:r>
            <a:r>
              <a:rPr lang="en-US" sz="2800" b="1" u="sng" dirty="0"/>
              <a:t>And he said, Wherefore wilt thou go to him to day? it is neither new moon, nor sabbath. And she said, It shall be well</a:t>
            </a:r>
            <a:r>
              <a:rPr lang="en-US" sz="2800" dirty="0"/>
              <a:t>. Then she saddled an ass, and said to her servant, Drive, and go forward; slack not thy riding for me, except I bid thee.”</a:t>
            </a:r>
          </a:p>
        </p:txBody>
      </p:sp>
      <p:pic>
        <p:nvPicPr>
          <p:cNvPr id="5" name="Picture 4">
            <a:extLst>
              <a:ext uri="{FF2B5EF4-FFF2-40B4-BE49-F238E27FC236}">
                <a16:creationId xmlns:a16="http://schemas.microsoft.com/office/drawing/2014/main" id="{05352B52-2CEF-4562-83EE-ABD9835DA045}"/>
              </a:ext>
            </a:extLst>
          </p:cNvPr>
          <p:cNvPicPr>
            <a:picLocks noChangeAspect="1"/>
          </p:cNvPicPr>
          <p:nvPr/>
        </p:nvPicPr>
        <p:blipFill>
          <a:blip r:embed="rId2"/>
          <a:stretch>
            <a:fillRect/>
          </a:stretch>
        </p:blipFill>
        <p:spPr>
          <a:xfrm>
            <a:off x="7902250" y="3544688"/>
            <a:ext cx="4114800" cy="3162300"/>
          </a:xfrm>
          <a:prstGeom prst="rect">
            <a:avLst/>
          </a:prstGeom>
        </p:spPr>
      </p:pic>
      <p:pic>
        <p:nvPicPr>
          <p:cNvPr id="6" name="Picture 5">
            <a:extLst>
              <a:ext uri="{FF2B5EF4-FFF2-40B4-BE49-F238E27FC236}">
                <a16:creationId xmlns:a16="http://schemas.microsoft.com/office/drawing/2014/main" id="{8F2E10C9-A982-47F0-8A58-61BC4C3DB870}"/>
              </a:ext>
            </a:extLst>
          </p:cNvPr>
          <p:cNvPicPr>
            <a:picLocks noChangeAspect="1"/>
          </p:cNvPicPr>
          <p:nvPr/>
        </p:nvPicPr>
        <p:blipFill rotWithShape="1">
          <a:blip r:embed="rId3"/>
          <a:srcRect t="33114"/>
          <a:stretch/>
        </p:blipFill>
        <p:spPr>
          <a:xfrm>
            <a:off x="7902250" y="1168174"/>
            <a:ext cx="3976718" cy="1994904"/>
          </a:xfrm>
          <a:prstGeom prst="rect">
            <a:avLst/>
          </a:prstGeom>
        </p:spPr>
      </p:pic>
    </p:spTree>
    <p:extLst>
      <p:ext uri="{BB962C8B-B14F-4D97-AF65-F5344CB8AC3E}">
        <p14:creationId xmlns:p14="http://schemas.microsoft.com/office/powerpoint/2010/main" val="347160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A5C5-18FA-4848-86F4-E5E0FD8A45D3}"/>
              </a:ext>
            </a:extLst>
          </p:cNvPr>
          <p:cNvSpPr>
            <a:spLocks noGrp="1"/>
          </p:cNvSpPr>
          <p:nvPr>
            <p:ph type="title"/>
          </p:nvPr>
        </p:nvSpPr>
        <p:spPr>
          <a:xfrm>
            <a:off x="838200" y="-194712"/>
            <a:ext cx="10515600" cy="1325563"/>
          </a:xfrm>
        </p:spPr>
        <p:txBody>
          <a:bodyPr/>
          <a:lstStyle/>
          <a:p>
            <a:r>
              <a:rPr lang="en-US" i="1" u="sng" dirty="0">
                <a:solidFill>
                  <a:srgbClr val="FFC000"/>
                </a:solidFill>
                <a:effectLst>
                  <a:outerShdw blurRad="38100" dist="38100" dir="2700000" algn="tl">
                    <a:srgbClr val="000000">
                      <a:alpha val="43137"/>
                    </a:srgbClr>
                  </a:outerShdw>
                </a:effectLst>
              </a:rPr>
              <a:t>A sabbath?</a:t>
            </a:r>
          </a:p>
        </p:txBody>
      </p:sp>
      <p:sp>
        <p:nvSpPr>
          <p:cNvPr id="4" name="TextBox 3">
            <a:extLst>
              <a:ext uri="{FF2B5EF4-FFF2-40B4-BE49-F238E27FC236}">
                <a16:creationId xmlns:a16="http://schemas.microsoft.com/office/drawing/2014/main" id="{CC1A6F20-9036-43AE-B5F9-E488D6BE64CA}"/>
              </a:ext>
            </a:extLst>
          </p:cNvPr>
          <p:cNvSpPr txBox="1"/>
          <p:nvPr/>
        </p:nvSpPr>
        <p:spPr>
          <a:xfrm>
            <a:off x="5614695" y="896540"/>
            <a:ext cx="6097554" cy="5693866"/>
          </a:xfrm>
          <a:prstGeom prst="rect">
            <a:avLst/>
          </a:prstGeom>
          <a:noFill/>
        </p:spPr>
        <p:txBody>
          <a:bodyPr wrap="square">
            <a:spAutoFit/>
          </a:bodyPr>
          <a:lstStyle/>
          <a:p>
            <a:r>
              <a:rPr lang="en-US" sz="2800" dirty="0"/>
              <a:t>Amos 8:4-7 “Hear this, O ye that swallow up the needy, even to make the poor of the land to fail, Saying, </a:t>
            </a:r>
            <a:r>
              <a:rPr lang="en-US" sz="2800" b="1" u="sng" dirty="0"/>
              <a:t>When will the new moon be gone, that we may sell corn? and the sabbath, that we may set forth wheat</a:t>
            </a:r>
            <a:r>
              <a:rPr lang="en-US" sz="2800" dirty="0"/>
              <a:t>, making the ephah small, and the shekel great, and falsifying the balances by deceit? That we may buy the poor for silver, and the needy for a pair of shoes; yea, and sell the refuse of the wheat? The Lord hath sworn by the excellency of Jacob, Surely I will never forget any of their works.”</a:t>
            </a:r>
          </a:p>
        </p:txBody>
      </p:sp>
      <p:pic>
        <p:nvPicPr>
          <p:cNvPr id="5" name="Picture 4">
            <a:extLst>
              <a:ext uri="{FF2B5EF4-FFF2-40B4-BE49-F238E27FC236}">
                <a16:creationId xmlns:a16="http://schemas.microsoft.com/office/drawing/2014/main" id="{3C580B75-3BFF-4763-B840-CB2EDB313F9A}"/>
              </a:ext>
            </a:extLst>
          </p:cNvPr>
          <p:cNvPicPr>
            <a:picLocks noChangeAspect="1"/>
          </p:cNvPicPr>
          <p:nvPr/>
        </p:nvPicPr>
        <p:blipFill>
          <a:blip r:embed="rId2"/>
          <a:stretch>
            <a:fillRect/>
          </a:stretch>
        </p:blipFill>
        <p:spPr>
          <a:xfrm>
            <a:off x="585787" y="1895474"/>
            <a:ext cx="4865548" cy="2533651"/>
          </a:xfrm>
          <a:prstGeom prst="rect">
            <a:avLst/>
          </a:prstGeom>
        </p:spPr>
      </p:pic>
    </p:spTree>
    <p:extLst>
      <p:ext uri="{BB962C8B-B14F-4D97-AF65-F5344CB8AC3E}">
        <p14:creationId xmlns:p14="http://schemas.microsoft.com/office/powerpoint/2010/main" val="2402808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9A884-E6B4-4EBA-B458-77FB502E86C5}"/>
              </a:ext>
            </a:extLst>
          </p:cNvPr>
          <p:cNvSpPr>
            <a:spLocks noGrp="1"/>
          </p:cNvSpPr>
          <p:nvPr>
            <p:ph type="title"/>
          </p:nvPr>
        </p:nvSpPr>
        <p:spPr>
          <a:xfrm>
            <a:off x="4225213" y="-138727"/>
            <a:ext cx="10515600" cy="1325563"/>
          </a:xfrm>
        </p:spPr>
        <p:txBody>
          <a:bodyPr/>
          <a:lstStyle/>
          <a:p>
            <a:pPr algn="ctr"/>
            <a:r>
              <a:rPr lang="en-US" dirty="0">
                <a:solidFill>
                  <a:srgbClr val="FF0000"/>
                </a:solidFill>
              </a:rPr>
              <a:t>Lunar Sabbaths?</a:t>
            </a:r>
          </a:p>
        </p:txBody>
      </p:sp>
      <p:sp>
        <p:nvSpPr>
          <p:cNvPr id="3" name="TextBox 2">
            <a:extLst>
              <a:ext uri="{FF2B5EF4-FFF2-40B4-BE49-F238E27FC236}">
                <a16:creationId xmlns:a16="http://schemas.microsoft.com/office/drawing/2014/main" id="{C327F191-8B21-41E7-A40C-3F3092BDF3D2}"/>
              </a:ext>
            </a:extLst>
          </p:cNvPr>
          <p:cNvSpPr txBox="1"/>
          <p:nvPr/>
        </p:nvSpPr>
        <p:spPr>
          <a:xfrm>
            <a:off x="0" y="0"/>
            <a:ext cx="7651102" cy="6986528"/>
          </a:xfrm>
          <a:prstGeom prst="rect">
            <a:avLst/>
          </a:prstGeom>
          <a:noFill/>
        </p:spPr>
        <p:txBody>
          <a:bodyPr wrap="square" rtlCol="0">
            <a:spAutoFit/>
          </a:bodyPr>
          <a:lstStyle/>
          <a:p>
            <a:r>
              <a:rPr lang="en-US" sz="2800" dirty="0"/>
              <a:t>Lunar Sabbatarians suggest new light on the topic of new moons to be kept in a literal sense. There is no consensus on this subject, but it goes something like this:</a:t>
            </a:r>
          </a:p>
          <a:p>
            <a:r>
              <a:rPr lang="en-US" sz="2800" dirty="0"/>
              <a:t>	“Because new moons were ‘sabbath’ days, 	true Christians should be keeping every new 	moon as a sabbath day as well.” </a:t>
            </a:r>
          </a:p>
          <a:p>
            <a:endParaRPr lang="en-US" sz="2800" dirty="0"/>
          </a:p>
          <a:p>
            <a:r>
              <a:rPr lang="en-US" sz="2800" dirty="0"/>
              <a:t>Others say or add to this, saying:</a:t>
            </a:r>
          </a:p>
          <a:p>
            <a:r>
              <a:rPr lang="en-US" sz="2800" dirty="0"/>
              <a:t>	“You need to be keeping every 7</a:t>
            </a:r>
            <a:r>
              <a:rPr lang="en-US" sz="2800" baseline="30000" dirty="0"/>
              <a:t>th</a:t>
            </a:r>
            <a:r>
              <a:rPr lang="en-US" sz="2800" dirty="0"/>
              <a:t> day 	starting in the new moon”—(sometimes this 	is in addition to the 7</a:t>
            </a:r>
            <a:r>
              <a:rPr lang="en-US" sz="2800" baseline="30000" dirty="0"/>
              <a:t>th</a:t>
            </a:r>
            <a:r>
              <a:rPr lang="en-US" sz="2800" dirty="0"/>
              <a:t> Day Sabbath, but very 	often it is the replacement for it.)</a:t>
            </a:r>
          </a:p>
          <a:p>
            <a:r>
              <a:rPr lang="en-US" sz="2800" dirty="0"/>
              <a:t>Proponents of this belief insist that this is “new light” for the last days that Mrs. White did not understand in her day.</a:t>
            </a:r>
          </a:p>
        </p:txBody>
      </p:sp>
      <p:pic>
        <p:nvPicPr>
          <p:cNvPr id="4" name="Picture 3">
            <a:extLst>
              <a:ext uri="{FF2B5EF4-FFF2-40B4-BE49-F238E27FC236}">
                <a16:creationId xmlns:a16="http://schemas.microsoft.com/office/drawing/2014/main" id="{7F87D340-6E57-4E8B-998A-42629DF3B97B}"/>
              </a:ext>
            </a:extLst>
          </p:cNvPr>
          <p:cNvPicPr>
            <a:picLocks noChangeAspect="1"/>
          </p:cNvPicPr>
          <p:nvPr/>
        </p:nvPicPr>
        <p:blipFill rotWithShape="1">
          <a:blip r:embed="rId2"/>
          <a:srcRect b="25833"/>
          <a:stretch/>
        </p:blipFill>
        <p:spPr>
          <a:xfrm>
            <a:off x="7559500" y="917980"/>
            <a:ext cx="4515092" cy="2112468"/>
          </a:xfrm>
          <a:prstGeom prst="rect">
            <a:avLst/>
          </a:prstGeom>
        </p:spPr>
      </p:pic>
      <p:pic>
        <p:nvPicPr>
          <p:cNvPr id="5" name="Picture 4">
            <a:extLst>
              <a:ext uri="{FF2B5EF4-FFF2-40B4-BE49-F238E27FC236}">
                <a16:creationId xmlns:a16="http://schemas.microsoft.com/office/drawing/2014/main" id="{715ECC44-1542-4603-9B72-E59AFD7A1FE8}"/>
              </a:ext>
            </a:extLst>
          </p:cNvPr>
          <p:cNvPicPr>
            <a:picLocks noChangeAspect="1"/>
          </p:cNvPicPr>
          <p:nvPr/>
        </p:nvPicPr>
        <p:blipFill>
          <a:blip r:embed="rId3"/>
          <a:stretch>
            <a:fillRect/>
          </a:stretch>
        </p:blipFill>
        <p:spPr>
          <a:xfrm>
            <a:off x="8813488" y="3181350"/>
            <a:ext cx="2382469" cy="3676650"/>
          </a:xfrm>
          <a:prstGeom prst="rect">
            <a:avLst/>
          </a:prstGeom>
        </p:spPr>
      </p:pic>
    </p:spTree>
    <p:extLst>
      <p:ext uri="{BB962C8B-B14F-4D97-AF65-F5344CB8AC3E}">
        <p14:creationId xmlns:p14="http://schemas.microsoft.com/office/powerpoint/2010/main" val="2034254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2882</Words>
  <Application>Microsoft Office PowerPoint</Application>
  <PresentationFormat>Widescreen</PresentationFormat>
  <Paragraphs>85</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The Sanctuary pt 49: New Moons</vt:lpstr>
      <vt:lpstr>What We will Study Today:</vt:lpstr>
      <vt:lpstr>PowerPoint Presentation</vt:lpstr>
      <vt:lpstr>What Began a Month?</vt:lpstr>
      <vt:lpstr>What Happened on a “New Moon”?</vt:lpstr>
      <vt:lpstr>PowerPoint Presentation</vt:lpstr>
      <vt:lpstr>Spiritual Assistance!</vt:lpstr>
      <vt:lpstr>A sabbath?</vt:lpstr>
      <vt:lpstr>Lunar Sabbaths?</vt:lpstr>
      <vt:lpstr>Mrs. White on “New Light”</vt:lpstr>
      <vt:lpstr>Ceremonies Ended in Christ’s Fulfillment</vt:lpstr>
      <vt:lpstr>The Future New Moons</vt:lpstr>
      <vt:lpstr>How Was the “New Moon” Signaled?</vt:lpstr>
      <vt:lpstr>The Silver Trumpets</vt:lpstr>
      <vt:lpstr>Importance of Trumpets in Ancient Israel</vt:lpstr>
      <vt:lpstr>Still Important Today!!!</vt:lpstr>
      <vt:lpstr>Ancient Examples: Judgment!</vt:lpstr>
      <vt:lpstr>Gideon and the Judgment of Midian</vt:lpstr>
      <vt:lpstr>Does God Need Numbers?</vt:lpstr>
      <vt:lpstr>Prophetic Trumpets</vt:lpstr>
      <vt:lpstr>Trumpets and Judgment</vt:lpstr>
      <vt:lpstr>Trumpets….</vt:lpstr>
      <vt:lpstr>Give the Trumpet a Certain Sound!</vt:lpstr>
      <vt:lpstr>A New Vital Force!</vt:lpstr>
      <vt:lpstr>Comparison</vt:lpstr>
      <vt:lpstr>Difference Between the Spring and the Fall Feasts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6</cp:revision>
  <dcterms:created xsi:type="dcterms:W3CDTF">2022-03-16T22:50:32Z</dcterms:created>
  <dcterms:modified xsi:type="dcterms:W3CDTF">2022-04-08T01:05:20Z</dcterms:modified>
</cp:coreProperties>
</file>