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 id="262" r:id="rId8"/>
    <p:sldId id="263" r:id="rId9"/>
    <p:sldId id="264" r:id="rId10"/>
    <p:sldId id="265" r:id="rId11"/>
    <p:sldId id="266" r:id="rId12"/>
    <p:sldId id="267" r:id="rId13"/>
    <p:sldId id="270" r:id="rId14"/>
    <p:sldId id="268" r:id="rId15"/>
    <p:sldId id="269"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52679B-00BE-4178-BE9E-BA340F3BB357}" type="datetimeFigureOut">
              <a:rPr lang="en-US" smtClean="0"/>
              <a:pPr/>
              <a:t>4/19/2010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FCA8B-2775-42D4-9963-51D76CD5F35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52679B-00BE-4178-BE9E-BA340F3BB357}" type="datetimeFigureOut">
              <a:rPr lang="en-US" smtClean="0"/>
              <a:pPr/>
              <a:t>4/19/2010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FCA8B-2775-42D4-9963-51D76CD5F3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52679B-00BE-4178-BE9E-BA340F3BB357}" type="datetimeFigureOut">
              <a:rPr lang="en-US" smtClean="0"/>
              <a:pPr/>
              <a:t>4/19/2010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FCA8B-2775-42D4-9963-51D76CD5F3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52679B-00BE-4178-BE9E-BA340F3BB357}" type="datetimeFigureOut">
              <a:rPr lang="en-US" smtClean="0"/>
              <a:pPr/>
              <a:t>4/19/2010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FCA8B-2775-42D4-9963-51D76CD5F3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52679B-00BE-4178-BE9E-BA340F3BB357}" type="datetimeFigureOut">
              <a:rPr lang="en-US" smtClean="0"/>
              <a:pPr/>
              <a:t>4/19/2010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FCA8B-2775-42D4-9963-51D76CD5F35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52679B-00BE-4178-BE9E-BA340F3BB357}" type="datetimeFigureOut">
              <a:rPr lang="en-US" smtClean="0"/>
              <a:pPr/>
              <a:t>4/19/2010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FCA8B-2775-42D4-9963-51D76CD5F3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52679B-00BE-4178-BE9E-BA340F3BB357}" type="datetimeFigureOut">
              <a:rPr lang="en-US" smtClean="0"/>
              <a:pPr/>
              <a:t>4/19/2010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2FCA8B-2775-42D4-9963-51D76CD5F3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52679B-00BE-4178-BE9E-BA340F3BB357}" type="datetimeFigureOut">
              <a:rPr lang="en-US" smtClean="0"/>
              <a:pPr/>
              <a:t>4/19/2010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2FCA8B-2775-42D4-9963-51D76CD5F3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52679B-00BE-4178-BE9E-BA340F3BB357}" type="datetimeFigureOut">
              <a:rPr lang="en-US" smtClean="0"/>
              <a:pPr/>
              <a:t>4/19/2010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2FCA8B-2775-42D4-9963-51D76CD5F3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2679B-00BE-4178-BE9E-BA340F3BB357}" type="datetimeFigureOut">
              <a:rPr lang="en-US" smtClean="0"/>
              <a:pPr/>
              <a:t>4/19/2010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FCA8B-2775-42D4-9963-51D76CD5F3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2679B-00BE-4178-BE9E-BA340F3BB357}" type="datetimeFigureOut">
              <a:rPr lang="en-US" smtClean="0"/>
              <a:pPr/>
              <a:t>4/19/2010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FCA8B-2775-42D4-9963-51D76CD5F35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52679B-00BE-4178-BE9E-BA340F3BB357}" type="datetimeFigureOut">
              <a:rPr lang="en-US" smtClean="0"/>
              <a:pPr/>
              <a:t>4/19/2010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2FCA8B-2775-42D4-9963-51D76CD5F3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Sky_god" TargetMode="External"/><Relationship Id="rId2" Type="http://schemas.openxmlformats.org/officeDocument/2006/relationships/hyperlink" Target="http://en.wikipedia.org/wiki/Hada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00B050"/>
                </a:solidFill>
                <a:latin typeface="Algerian" pitchFamily="82" charset="0"/>
              </a:rPr>
              <a:t>The ‘Puzzling’ Prophet?</a:t>
            </a:r>
            <a:endParaRPr lang="en-US" u="sng" dirty="0">
              <a:solidFill>
                <a:srgbClr val="00B050"/>
              </a:solidFill>
              <a:latin typeface="Algerian" pitchFamily="82" charset="0"/>
            </a:endParaRPr>
          </a:p>
        </p:txBody>
      </p:sp>
      <p:sp>
        <p:nvSpPr>
          <p:cNvPr id="3" name="Subtitle 2"/>
          <p:cNvSpPr>
            <a:spLocks noGrp="1"/>
          </p:cNvSpPr>
          <p:nvPr>
            <p:ph type="subTitle" idx="1"/>
          </p:nvPr>
        </p:nvSpPr>
        <p:spPr/>
        <p:txBody>
          <a:bodyPr/>
          <a:lstStyle/>
          <a:p>
            <a:r>
              <a:rPr lang="en-US" u="sng" dirty="0" smtClean="0">
                <a:solidFill>
                  <a:srgbClr val="C00000"/>
                </a:solidFill>
                <a:latin typeface="Aharoni" pitchFamily="2" charset="-79"/>
                <a:cs typeface="Aharoni" pitchFamily="2" charset="-79"/>
              </a:rPr>
              <a:t>Connecting the Pieces</a:t>
            </a:r>
            <a:endParaRPr lang="en-US" u="sng" dirty="0">
              <a:solidFill>
                <a:srgbClr val="C00000"/>
              </a:solidFill>
              <a:latin typeface="Aharoni" pitchFamily="2" charset="-79"/>
              <a:cs typeface="Aharoni"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half" idx="2"/>
          </p:nvPr>
        </p:nvPicPr>
        <p:blipFill>
          <a:blip r:embed="rId2" cstate="print"/>
          <a:srcRect/>
          <a:stretch>
            <a:fillRect/>
          </a:stretch>
        </p:blipFill>
        <p:spPr bwMode="auto">
          <a:xfrm>
            <a:off x="4343400" y="0"/>
            <a:ext cx="4800600" cy="6858000"/>
          </a:xfrm>
          <a:prstGeom prst="rect">
            <a:avLst/>
          </a:prstGeom>
          <a:noFill/>
          <a:ln w="9525">
            <a:noFill/>
            <a:miter lim="800000"/>
            <a:headEnd/>
            <a:tailEnd/>
          </a:ln>
        </p:spPr>
      </p:pic>
      <p:sp>
        <p:nvSpPr>
          <p:cNvPr id="2" name="Title 1"/>
          <p:cNvSpPr>
            <a:spLocks noGrp="1"/>
          </p:cNvSpPr>
          <p:nvPr>
            <p:ph type="title"/>
          </p:nvPr>
        </p:nvSpPr>
        <p:spPr>
          <a:xfrm>
            <a:off x="4267200" y="0"/>
            <a:ext cx="4419600" cy="1752600"/>
          </a:xfrm>
        </p:spPr>
        <p:txBody>
          <a:bodyPr>
            <a:normAutofit/>
          </a:bodyPr>
          <a:lstStyle/>
          <a:p>
            <a:r>
              <a:rPr lang="en-US" u="sng" dirty="0" smtClean="0">
                <a:solidFill>
                  <a:srgbClr val="C00000"/>
                </a:solidFill>
                <a:latin typeface="Arial Black" pitchFamily="34" charset="0"/>
              </a:rPr>
              <a:t>Elijah’s Message</a:t>
            </a:r>
            <a:endParaRPr lang="en-US" u="sng" dirty="0">
              <a:solidFill>
                <a:srgbClr val="C00000"/>
              </a:solidFill>
              <a:latin typeface="Arial Black" pitchFamily="34" charset="0"/>
            </a:endParaRPr>
          </a:p>
        </p:txBody>
      </p:sp>
      <p:sp>
        <p:nvSpPr>
          <p:cNvPr id="3" name="Content Placeholder 2"/>
          <p:cNvSpPr>
            <a:spLocks noGrp="1"/>
          </p:cNvSpPr>
          <p:nvPr>
            <p:ph sz="half" idx="1"/>
          </p:nvPr>
        </p:nvSpPr>
        <p:spPr>
          <a:xfrm>
            <a:off x="0" y="0"/>
            <a:ext cx="4495800" cy="6858000"/>
          </a:xfrm>
        </p:spPr>
        <p:txBody>
          <a:bodyPr>
            <a:noAutofit/>
          </a:bodyPr>
          <a:lstStyle/>
          <a:p>
            <a:r>
              <a:rPr lang="en-US" sz="3200" dirty="0" smtClean="0"/>
              <a:t>“And it came to pass, when Ahab saw Elijah, that Ahab said unto him, Art thou he that troubleth Israel?  And he answered, I have not troubled Israel; but thou, and thy father's house, </a:t>
            </a:r>
            <a:r>
              <a:rPr lang="en-US" sz="3200" u="sng" dirty="0" smtClean="0"/>
              <a:t>in that ye have forsaken the commandments of the LORD, and thou hast followed Baalim.</a:t>
            </a:r>
            <a:r>
              <a:rPr lang="en-US" sz="3200" dirty="0" smtClean="0"/>
              <a:t>”  1Kings 18:17,18</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70C0"/>
                </a:solidFill>
              </a:rPr>
              <a:t>Elijah’s Message, Pt. 1</a:t>
            </a:r>
            <a:endParaRPr lang="en-US" u="sng" dirty="0">
              <a:solidFill>
                <a:srgbClr val="0070C0"/>
              </a:solidFill>
            </a:endParaRPr>
          </a:p>
        </p:txBody>
      </p:sp>
      <p:sp>
        <p:nvSpPr>
          <p:cNvPr id="3" name="Content Placeholder 2"/>
          <p:cNvSpPr>
            <a:spLocks noGrp="1"/>
          </p:cNvSpPr>
          <p:nvPr>
            <p:ph idx="1"/>
          </p:nvPr>
        </p:nvSpPr>
        <p:spPr>
          <a:xfrm>
            <a:off x="0" y="762000"/>
            <a:ext cx="9144000" cy="6096000"/>
          </a:xfrm>
        </p:spPr>
        <p:txBody>
          <a:bodyPr>
            <a:normAutofit fontScale="77500" lnSpcReduction="20000"/>
          </a:bodyPr>
          <a:lstStyle/>
          <a:p>
            <a:r>
              <a:rPr lang="en-US" dirty="0" smtClean="0"/>
              <a:t>The first part of Elijah’s message was the exaltation of the law of God.  He told Ahab that the law of God had been forsaken and that it must be exalted again in Israel. </a:t>
            </a:r>
          </a:p>
          <a:p>
            <a:r>
              <a:rPr lang="en-US" dirty="0" smtClean="0"/>
              <a:t>When Elijah exalted the ten commandments, he also declared that Israel was following Baalim.  </a:t>
            </a:r>
          </a:p>
          <a:p>
            <a:r>
              <a:rPr lang="en-US" dirty="0" smtClean="0"/>
              <a:t>“"Ba‛al" can refer to any god and even to human officials; in some texts it is used as a substitute for </a:t>
            </a:r>
            <a:r>
              <a:rPr lang="en-US" dirty="0" smtClean="0">
                <a:hlinkClick r:id="rId2" tooltip="Hadad"/>
              </a:rPr>
              <a:t>Hadad</a:t>
            </a:r>
            <a:r>
              <a:rPr lang="en-US" dirty="0" smtClean="0"/>
              <a:t>, a god of the rain, thunder, fertility and agriculture, and the </a:t>
            </a:r>
            <a:r>
              <a:rPr lang="en-US" dirty="0" smtClean="0">
                <a:hlinkClick r:id="rId3" tooltip="Sky god"/>
              </a:rPr>
              <a:t>lord of Heaven</a:t>
            </a:r>
            <a:r>
              <a:rPr lang="en-US" dirty="0" smtClean="0"/>
              <a:t>.”  Wikipedia Encyclopedia</a:t>
            </a:r>
          </a:p>
          <a:p>
            <a:r>
              <a:rPr lang="en-US" dirty="0" smtClean="0"/>
              <a:t>As we can see from this this definition, Baal sent the rain and was responsible for things growing.  He was the life giver, the creator.  </a:t>
            </a:r>
          </a:p>
          <a:p>
            <a:r>
              <a:rPr lang="en-US" dirty="0" smtClean="0"/>
              <a:t>While Elijah exalted the 10 commandments, he demanded that Israel stop worshipping Baal, the false creator.  In the light of the 10 commandments, which commandment would be especially denied with the exaltation of Baal, the false creator?</a:t>
            </a:r>
          </a:p>
          <a:p>
            <a:r>
              <a:rPr lang="en-US" dirty="0" smtClean="0"/>
              <a:t>Which commandment exalts God as the Creator/Life-giver?</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The Sabbath</a:t>
            </a:r>
            <a:endParaRPr lang="en-US" u="sng" dirty="0">
              <a:solidFill>
                <a:srgbClr val="C00000"/>
              </a:solidFill>
            </a:endParaRPr>
          </a:p>
        </p:txBody>
      </p:sp>
      <p:sp>
        <p:nvSpPr>
          <p:cNvPr id="4" name="Content Placeholder 3"/>
          <p:cNvSpPr>
            <a:spLocks noGrp="1"/>
          </p:cNvSpPr>
          <p:nvPr>
            <p:ph sz="half" idx="2"/>
          </p:nvPr>
        </p:nvSpPr>
        <p:spPr>
          <a:xfrm>
            <a:off x="4572000" y="1600200"/>
            <a:ext cx="4572000" cy="5257800"/>
          </a:xfrm>
        </p:spPr>
        <p:txBody>
          <a:bodyPr>
            <a:normAutofit fontScale="92500"/>
          </a:bodyPr>
          <a:lstStyle/>
          <a:p>
            <a:r>
              <a:rPr lang="en-US" dirty="0" smtClean="0"/>
              <a:t>“For in six days the LORD made heaven and earth, the sea, and all that in them is, and rested the seventh day: wherefore the LORD blessed the sabbath day, and hallowed it.”  Ex. 20:11  The seventh day Sabbath especially reveals God as the Creator.  It was the Sabbath that Elijah especially exalted in contrast to the worship of Baal!</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1447800"/>
            <a:ext cx="4876800" cy="5410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2060"/>
                </a:solidFill>
              </a:rPr>
              <a:t>Exaltation of the 10 Commandments</a:t>
            </a:r>
            <a:endParaRPr lang="en-US" u="sng" dirty="0">
              <a:solidFill>
                <a:srgbClr val="002060"/>
              </a:solidFill>
            </a:endParaRPr>
          </a:p>
        </p:txBody>
      </p:sp>
      <p:sp>
        <p:nvSpPr>
          <p:cNvPr id="3" name="Content Placeholder 2"/>
          <p:cNvSpPr>
            <a:spLocks noGrp="1"/>
          </p:cNvSpPr>
          <p:nvPr>
            <p:ph idx="1"/>
          </p:nvPr>
        </p:nvSpPr>
        <p:spPr>
          <a:xfrm>
            <a:off x="0" y="1219200"/>
            <a:ext cx="9144000" cy="5638800"/>
          </a:xfrm>
        </p:spPr>
        <p:txBody>
          <a:bodyPr>
            <a:normAutofit fontScale="85000" lnSpcReduction="20000"/>
          </a:bodyPr>
          <a:lstStyle/>
          <a:p>
            <a:r>
              <a:rPr lang="en-US" dirty="0" smtClean="0"/>
              <a:t>Both Elijah #2, John the Baptist and the mysterious Elijah #3 have also exalted the 10 commandments.</a:t>
            </a:r>
          </a:p>
          <a:p>
            <a:r>
              <a:rPr lang="en-US" dirty="0" smtClean="0"/>
              <a:t>“In those days came John the Baptist, preaching in the wilderness of Judaea, And saying, Repent ye: for the kingdom of heaven is at hand.”  Matthew 3:2 </a:t>
            </a:r>
          </a:p>
          <a:p>
            <a:r>
              <a:rPr lang="en-US" dirty="0" smtClean="0"/>
              <a:t> By telling people to repent, John demanded a turning from sin and obedience to God’s law.</a:t>
            </a:r>
          </a:p>
          <a:p>
            <a:r>
              <a:rPr lang="en-US" dirty="0" smtClean="0"/>
              <a:t>“And I saw another angel fly in the midst of heaven, having the everlasting gospel to preach unto them that dwell on the earth, and to every nation, and kindred, and tongue, and people, Saying with a loud voice, Fear God,…”  Rev. 14:6,7  </a:t>
            </a:r>
          </a:p>
          <a:p>
            <a:r>
              <a:rPr lang="en-US" dirty="0" smtClean="0"/>
              <a:t>By calling the world to Fear God, Elijah #3 has pointed people to obedience to God’s law.  “Fear God, and keep His commandments, for this is the whole duty of man.”  Eccl. 12:13</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Part 2 of Elijah’s Message</a:t>
            </a:r>
            <a:endParaRPr lang="en-US" u="sng" dirty="0">
              <a:solidFill>
                <a:srgbClr val="002060"/>
              </a:solidFill>
            </a:endParaRPr>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“And Elijah came unto all the people, and said, How long halt ye between two opinions? if the LORD be God, follow him: but if Baal, then follow him. And the people answered him not a word.”  1Kings 18:21</a:t>
            </a:r>
          </a:p>
          <a:p>
            <a:r>
              <a:rPr lang="en-US" dirty="0" smtClean="0"/>
              <a:t>Fence sitting, church playing, pew warming, playing games with God; these weren’t acceptable in Elijah’s day, nor is it acceptable now!  Elijah demanded more than lip service Christianity.  So does the message of Elijah “2 and Elijah #3!</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u="sng" dirty="0" smtClean="0">
                <a:solidFill>
                  <a:srgbClr val="002060"/>
                </a:solidFill>
              </a:rPr>
              <a:t>No Messing Around</a:t>
            </a:r>
            <a:endParaRPr lang="en-US" u="sng" dirty="0">
              <a:solidFill>
                <a:srgbClr val="002060"/>
              </a:solidFill>
            </a:endParaRPr>
          </a:p>
        </p:txBody>
      </p:sp>
      <p:sp>
        <p:nvSpPr>
          <p:cNvPr id="3" name="Content Placeholder 2"/>
          <p:cNvSpPr>
            <a:spLocks noGrp="1"/>
          </p:cNvSpPr>
          <p:nvPr>
            <p:ph sz="half" idx="1"/>
          </p:nvPr>
        </p:nvSpPr>
        <p:spPr>
          <a:xfrm>
            <a:off x="0" y="762000"/>
            <a:ext cx="4495800" cy="6096000"/>
          </a:xfrm>
        </p:spPr>
        <p:txBody>
          <a:bodyPr>
            <a:normAutofit fontScale="70000" lnSpcReduction="20000"/>
          </a:bodyPr>
          <a:lstStyle/>
          <a:p>
            <a:r>
              <a:rPr lang="en-US" sz="3400" dirty="0" smtClean="0"/>
              <a:t>“But when he saw many of the Pharisees and Sadducees come to his baptism, he said unto them, O generation of vipers, who hath warned you to flee from the wrath to come? Bring forth therefore fruits meet for repentance: And think not to say within yourselves, We have Abraham to our father: for I say unto you, that God is able of these stones to raise up children unto Abraham. And now also the axe is laid unto the root of the trees: therefore every tree which bringeth not forth good fruit is hewn down, and cast into the fire.”  Matthew 3:7-10</a:t>
            </a:r>
          </a:p>
          <a:p>
            <a:endParaRPr lang="en-US" dirty="0"/>
          </a:p>
        </p:txBody>
      </p:sp>
      <p:sp>
        <p:nvSpPr>
          <p:cNvPr id="4" name="Content Placeholder 3"/>
          <p:cNvSpPr>
            <a:spLocks noGrp="1"/>
          </p:cNvSpPr>
          <p:nvPr>
            <p:ph sz="half" idx="2"/>
          </p:nvPr>
        </p:nvSpPr>
        <p:spPr>
          <a:xfrm>
            <a:off x="4572000" y="457200"/>
            <a:ext cx="4572000" cy="6400800"/>
          </a:xfrm>
        </p:spPr>
        <p:txBody>
          <a:bodyPr>
            <a:noAutofit/>
          </a:bodyPr>
          <a:lstStyle/>
          <a:p>
            <a:r>
              <a:rPr lang="en-US" sz="2200" smtClean="0"/>
              <a:t>“ So </a:t>
            </a:r>
            <a:r>
              <a:rPr lang="en-US" sz="2200" dirty="0" smtClean="0"/>
              <a:t>then because thou art lukewarm, and neither cold nor hot, I will spue thee out of my mouth.  Because thou sayest, I am rich, and increased with goods, and have need of nothing; and knowest not that thou art wretched, and miserable, and poor, and blind, and naked: I counsel thee to buy of me gold tried in the fire, that thou mayest be rich; and white raiment, that thou mayest be clothed, and that the shame of thy nakedness do not appear; and anoint thine eyes with eyesalve, that thou mayest see.  As many as I love, I rebuke and chasten: be zealous therefore, and repent.”  Rev. 3:15-19</a:t>
            </a:r>
            <a:endParaRPr lang="en-US"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The 3 Elijah’s</a:t>
            </a:r>
            <a:endParaRPr lang="en-US" u="sng" dirty="0">
              <a:solidFill>
                <a:srgbClr val="FF0000"/>
              </a:solidFill>
            </a:endParaRPr>
          </a:p>
        </p:txBody>
      </p:sp>
      <p:sp>
        <p:nvSpPr>
          <p:cNvPr id="3" name="Content Placeholder 2"/>
          <p:cNvSpPr>
            <a:spLocks noGrp="1"/>
          </p:cNvSpPr>
          <p:nvPr>
            <p:ph sz="half" idx="1"/>
          </p:nvPr>
        </p:nvSpPr>
        <p:spPr>
          <a:xfrm>
            <a:off x="0" y="1219200"/>
            <a:ext cx="4495800" cy="5638800"/>
          </a:xfrm>
        </p:spPr>
        <p:txBody>
          <a:bodyPr>
            <a:noAutofit/>
          </a:bodyPr>
          <a:lstStyle/>
          <a:p>
            <a:r>
              <a:rPr lang="en-US" sz="3200" dirty="0" smtClean="0"/>
              <a:t>1.  They all have pointed their listeners back to obedience to all of God’s commandments.</a:t>
            </a:r>
          </a:p>
          <a:p>
            <a:r>
              <a:rPr lang="en-US" sz="3200" dirty="0" smtClean="0"/>
              <a:t>2.  They have all exalted the 7</a:t>
            </a:r>
            <a:r>
              <a:rPr lang="en-US" sz="3200" baseline="30000" dirty="0" smtClean="0"/>
              <a:t>th</a:t>
            </a:r>
            <a:r>
              <a:rPr lang="en-US" sz="3200" dirty="0" smtClean="0"/>
              <a:t> day Sabbath.</a:t>
            </a:r>
          </a:p>
          <a:p>
            <a:r>
              <a:rPr lang="en-US" sz="3200" dirty="0" smtClean="0"/>
              <a:t>3.  They have demanded more of people than lip service Christianity.</a:t>
            </a:r>
            <a:endParaRPr lang="en-US" sz="3200"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1219200"/>
            <a:ext cx="4572000" cy="5638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chemeClr val="accent4">
                    <a:lumMod val="75000"/>
                  </a:schemeClr>
                </a:solidFill>
              </a:rPr>
              <a:t>The Final Part of Elijah’s message</a:t>
            </a:r>
            <a:endParaRPr lang="en-US" u="sng" dirty="0">
              <a:solidFill>
                <a:schemeClr val="accent4">
                  <a:lumMod val="75000"/>
                </a:schemeClr>
              </a:solidFill>
            </a:endParaRPr>
          </a:p>
        </p:txBody>
      </p:sp>
      <p:sp>
        <p:nvSpPr>
          <p:cNvPr id="4" name="Content Placeholder 3"/>
          <p:cNvSpPr>
            <a:spLocks noGrp="1"/>
          </p:cNvSpPr>
          <p:nvPr>
            <p:ph sz="half" idx="2"/>
          </p:nvPr>
        </p:nvSpPr>
        <p:spPr>
          <a:xfrm>
            <a:off x="4572000" y="762000"/>
            <a:ext cx="4572000" cy="6096000"/>
          </a:xfrm>
        </p:spPr>
        <p:txBody>
          <a:bodyPr>
            <a:normAutofit fontScale="77500" lnSpcReduction="20000"/>
          </a:bodyPr>
          <a:lstStyle/>
          <a:p>
            <a:r>
              <a:rPr lang="en-US" dirty="0" smtClean="0"/>
              <a:t>“And it came to pass, when midday was past, and they prophesied until the time of the offering of the evening sacrifice, that there was neither voice, nor any to answer, nor any that regarded.  And Elijah said unto all the people, Come near unto me. And all the people came near unto him. And he repaired the altar of the LORD that was broken down.  And Elijah took twelve stones, according to the number of the tribes of the sons of Jacob, unto whom the word of the LORD came, saying, Israel shall be thy name:  And with the stones he built an altar in the name of the LORD: and he made a trench about the altar, as great as would contain two measures of seed.”  1 Kings 18:29-32</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762000"/>
            <a:ext cx="4876800" cy="6096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accent6">
                    <a:lumMod val="75000"/>
                  </a:schemeClr>
                </a:solidFill>
              </a:rPr>
              <a:t>Restore the Sanctuary</a:t>
            </a:r>
            <a:endParaRPr lang="en-US" u="sng" dirty="0">
              <a:solidFill>
                <a:schemeClr val="accent6">
                  <a:lumMod val="75000"/>
                </a:schemeClr>
              </a:solidFill>
            </a:endParaRPr>
          </a:p>
        </p:txBody>
      </p:sp>
      <p:sp>
        <p:nvSpPr>
          <p:cNvPr id="3" name="Content Placeholder 2"/>
          <p:cNvSpPr>
            <a:spLocks noGrp="1"/>
          </p:cNvSpPr>
          <p:nvPr>
            <p:ph sz="half" idx="1"/>
          </p:nvPr>
        </p:nvSpPr>
        <p:spPr>
          <a:xfrm>
            <a:off x="0" y="1371600"/>
            <a:ext cx="4495800" cy="5486400"/>
          </a:xfrm>
        </p:spPr>
        <p:txBody>
          <a:bodyPr>
            <a:normAutofit lnSpcReduction="10000"/>
          </a:bodyPr>
          <a:lstStyle/>
          <a:p>
            <a:r>
              <a:rPr lang="en-US" dirty="0" smtClean="0"/>
              <a:t>The last part of Elijah’s message was not something he said as much as what he did.  He restored the altar of sacrifice, showing reverence and awe for God’s instituted service of sacrifice as depicted by the altar of sacrifice in the courtyard in the sanctuary in Jerusalem.  He restored respect to God’s temple service and rite.</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419600" y="1447800"/>
            <a:ext cx="4724399" cy="5410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Elijah #2 and #3 did the Same!</a:t>
            </a:r>
            <a:endParaRPr lang="en-US" u="sng" dirty="0">
              <a:solidFill>
                <a:srgbClr val="C00000"/>
              </a:solidFill>
            </a:endParaRPr>
          </a:p>
        </p:txBody>
      </p:sp>
      <p:sp>
        <p:nvSpPr>
          <p:cNvPr id="3" name="Content Placeholder 2"/>
          <p:cNvSpPr>
            <a:spLocks noGrp="1"/>
          </p:cNvSpPr>
          <p:nvPr>
            <p:ph sz="half" idx="1"/>
          </p:nvPr>
        </p:nvSpPr>
        <p:spPr>
          <a:xfrm>
            <a:off x="0" y="1219200"/>
            <a:ext cx="4495800" cy="5638800"/>
          </a:xfrm>
        </p:spPr>
        <p:txBody>
          <a:bodyPr>
            <a:normAutofit fontScale="85000" lnSpcReduction="10000"/>
          </a:bodyPr>
          <a:lstStyle/>
          <a:p>
            <a:r>
              <a:rPr lang="en-US" dirty="0" smtClean="0"/>
              <a:t>John pointed people back to the sanctuary when he cried, “The next day John seeth Jesus coming unto him, and saith, Behold the Lamb of God, which taketh away the sin of the world.”  Jn. 1:29  Both Elijah #1 and #2 pointed people to Christ in the sanctuary.  Elijah #3 would do the same; however, Elijah #3 would point people to where Christ would be in the sanctuary at the end of time when Elijah #3 would appear!</a:t>
            </a:r>
          </a:p>
          <a:p>
            <a:r>
              <a:rPr lang="en-US" dirty="0" smtClean="0"/>
              <a:t>Where in the sanctuary would that be?</a:t>
            </a:r>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419600" y="1219200"/>
            <a:ext cx="4724400" cy="5638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accent6">
                    <a:lumMod val="50000"/>
                  </a:schemeClr>
                </a:solidFill>
              </a:rPr>
              <a:t>Elijah Would Come</a:t>
            </a:r>
            <a:endParaRPr lang="en-US" u="sng" dirty="0">
              <a:solidFill>
                <a:schemeClr val="accent6">
                  <a:lumMod val="50000"/>
                </a:schemeClr>
              </a:solidFill>
            </a:endParaRPr>
          </a:p>
        </p:txBody>
      </p:sp>
      <p:sp>
        <p:nvSpPr>
          <p:cNvPr id="3" name="Content Placeholder 2"/>
          <p:cNvSpPr>
            <a:spLocks noGrp="1"/>
          </p:cNvSpPr>
          <p:nvPr>
            <p:ph sz="half" idx="1"/>
          </p:nvPr>
        </p:nvSpPr>
        <p:spPr/>
        <p:txBody>
          <a:bodyPr>
            <a:normAutofit fontScale="92500" lnSpcReduction="20000"/>
          </a:bodyPr>
          <a:lstStyle/>
          <a:p>
            <a:r>
              <a:rPr lang="en-US" dirty="0" smtClean="0"/>
              <a:t>“</a:t>
            </a:r>
            <a:r>
              <a:rPr lang="en-US" u="sng" dirty="0" smtClean="0"/>
              <a:t>Behold, I will send you Elijah the prophet before the coming of the great and dreadful day of the LORD:  </a:t>
            </a:r>
            <a:r>
              <a:rPr lang="en-US" dirty="0" smtClean="0"/>
              <a:t>And he shall turn the heart of the fathers to the children, and the heart of the children to their fathers, lest I come and smite the earth with a curse.”  Malachi 4:5,6</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Before the coming of Christ,  Elijah would appear.  Two questions immediately present themselves to our minds.</a:t>
            </a:r>
          </a:p>
          <a:p>
            <a:r>
              <a:rPr lang="en-US" dirty="0" smtClean="0"/>
              <a:t>1. Is this Elijah in person or is it someone who would come with a mission and a message similar to his?</a:t>
            </a:r>
          </a:p>
          <a:p>
            <a:r>
              <a:rPr lang="en-US" dirty="0" smtClean="0"/>
              <a:t>2.  What is the dreadful day of the Lord?</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u="sng" dirty="0" smtClean="0"/>
              <a:t>The Elijah Message</a:t>
            </a:r>
            <a:endParaRPr lang="en-US" u="sng" dirty="0"/>
          </a:p>
        </p:txBody>
      </p:sp>
      <p:sp>
        <p:nvSpPr>
          <p:cNvPr id="3" name="Content Placeholder 2"/>
          <p:cNvSpPr>
            <a:spLocks noGrp="1"/>
          </p:cNvSpPr>
          <p:nvPr>
            <p:ph sz="half" idx="1"/>
          </p:nvPr>
        </p:nvSpPr>
        <p:spPr>
          <a:xfrm>
            <a:off x="0" y="838200"/>
            <a:ext cx="4572000" cy="6019800"/>
          </a:xfrm>
        </p:spPr>
        <p:txBody>
          <a:bodyPr>
            <a:normAutofit/>
          </a:bodyPr>
          <a:lstStyle/>
          <a:p>
            <a:r>
              <a:rPr lang="en-US" dirty="0" smtClean="0"/>
              <a:t>1.  They all have pointed their listeners back to obedience to all of God’s commandments.</a:t>
            </a:r>
          </a:p>
          <a:p>
            <a:r>
              <a:rPr lang="en-US" dirty="0" smtClean="0"/>
              <a:t>2.  They have all exalted the 7</a:t>
            </a:r>
            <a:r>
              <a:rPr lang="en-US" baseline="30000" dirty="0" smtClean="0"/>
              <a:t>th</a:t>
            </a:r>
            <a:r>
              <a:rPr lang="en-US" dirty="0" smtClean="0"/>
              <a:t> day Sabbath.</a:t>
            </a:r>
          </a:p>
          <a:p>
            <a:r>
              <a:rPr lang="en-US" dirty="0" smtClean="0"/>
              <a:t>3.  They have demanded more of people than lip service Christianity.</a:t>
            </a:r>
          </a:p>
          <a:p>
            <a:r>
              <a:rPr lang="en-US" dirty="0" smtClean="0"/>
              <a:t>4.  They would point people to Christ in the sanctuary and restore its import among God’s people.</a:t>
            </a:r>
          </a:p>
          <a:p>
            <a:endParaRPr lang="en-US" dirty="0"/>
          </a:p>
        </p:txBody>
      </p:sp>
      <p:sp>
        <p:nvSpPr>
          <p:cNvPr id="4" name="Content Placeholder 3"/>
          <p:cNvSpPr>
            <a:spLocks noGrp="1"/>
          </p:cNvSpPr>
          <p:nvPr>
            <p:ph sz="half" idx="2"/>
          </p:nvPr>
        </p:nvSpPr>
        <p:spPr>
          <a:xfrm>
            <a:off x="4648200" y="838200"/>
            <a:ext cx="4495800" cy="6019800"/>
          </a:xfrm>
        </p:spPr>
        <p:txBody>
          <a:bodyPr>
            <a:normAutofit/>
          </a:bodyPr>
          <a:lstStyle/>
          <a:p>
            <a:r>
              <a:rPr lang="en-US" dirty="0" smtClean="0"/>
              <a:t>Someone would come before Christ’s 2</a:t>
            </a:r>
            <a:r>
              <a:rPr lang="en-US" baseline="30000" dirty="0" smtClean="0"/>
              <a:t>nd</a:t>
            </a:r>
            <a:r>
              <a:rPr lang="en-US" dirty="0" smtClean="0"/>
              <a:t> Coming to proclaim these messages.  Someone would come whose purpose would be “to make ready a people prepared for the Lord.”  Luke 1:17</a:t>
            </a:r>
          </a:p>
          <a:p>
            <a:r>
              <a:rPr lang="en-US" dirty="0" smtClean="0"/>
              <a:t>Someone HAS come………………………………………………………………………….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70C0"/>
                </a:solidFill>
              </a:rPr>
              <a:t>Ellen White is Elijah #3</a:t>
            </a:r>
            <a:endParaRPr lang="en-US" u="sng" dirty="0">
              <a:solidFill>
                <a:srgbClr val="0070C0"/>
              </a:solidFill>
            </a:endParaRPr>
          </a:p>
        </p:txBody>
      </p:sp>
      <p:sp>
        <p:nvSpPr>
          <p:cNvPr id="4" name="Content Placeholder 3"/>
          <p:cNvSpPr>
            <a:spLocks noGrp="1"/>
          </p:cNvSpPr>
          <p:nvPr>
            <p:ph sz="half" idx="2"/>
          </p:nvPr>
        </p:nvSpPr>
        <p:spPr>
          <a:xfrm>
            <a:off x="4648200" y="685800"/>
            <a:ext cx="4495800" cy="6172200"/>
          </a:xfrm>
        </p:spPr>
        <p:txBody>
          <a:bodyPr>
            <a:normAutofit/>
          </a:bodyPr>
          <a:lstStyle/>
          <a:p>
            <a:r>
              <a:rPr lang="en-US" dirty="0" smtClean="0"/>
              <a:t>Ellen White gave the Elijah message before the coming of the great and dreadful day of the Lord.  She gave these messages to prepare a people for the Lord’s soon return.</a:t>
            </a:r>
          </a:p>
          <a:p>
            <a:r>
              <a:rPr lang="en-US" dirty="0" smtClean="0"/>
              <a:t>We are called upon as God’s people today, as the Elijah people, to carry these messages to victory.  What is our answer?</a:t>
            </a:r>
            <a:endParaRPr lang="en-US" dirty="0"/>
          </a:p>
        </p:txBody>
      </p:sp>
      <p:pic>
        <p:nvPicPr>
          <p:cNvPr id="5123" name="Picture 3"/>
          <p:cNvPicPr>
            <a:picLocks noGrp="1" noChangeAspect="1" noChangeArrowheads="1"/>
          </p:cNvPicPr>
          <p:nvPr>
            <p:ph sz="half" idx="1"/>
          </p:nvPr>
        </p:nvPicPr>
        <p:blipFill>
          <a:blip r:embed="rId2" cstate="print"/>
          <a:srcRect/>
          <a:stretch>
            <a:fillRect/>
          </a:stretch>
        </p:blipFill>
        <p:spPr bwMode="auto">
          <a:xfrm>
            <a:off x="0" y="762000"/>
            <a:ext cx="4572000" cy="5867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2" cstate="print"/>
          <a:srcRect/>
          <a:stretch>
            <a:fillRect/>
          </a:stretch>
        </p:blipFill>
        <p:spPr bwMode="auto">
          <a:xfrm>
            <a:off x="4571999" y="1447800"/>
            <a:ext cx="4572001" cy="54102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u="sng" dirty="0" smtClean="0">
                <a:solidFill>
                  <a:srgbClr val="FF0000"/>
                </a:solidFill>
                <a:latin typeface="Algerian" pitchFamily="82" charset="0"/>
              </a:rPr>
              <a:t>The Hairy Man with strange clothes</a:t>
            </a:r>
            <a:endParaRPr lang="en-US" u="sng" dirty="0">
              <a:solidFill>
                <a:srgbClr val="FF0000"/>
              </a:solidFill>
              <a:latin typeface="Algerian" pitchFamily="82" charset="0"/>
            </a:endParaRPr>
          </a:p>
        </p:txBody>
      </p:sp>
      <p:sp>
        <p:nvSpPr>
          <p:cNvPr id="3" name="Content Placeholder 2"/>
          <p:cNvSpPr>
            <a:spLocks noGrp="1"/>
          </p:cNvSpPr>
          <p:nvPr>
            <p:ph sz="half" idx="1"/>
          </p:nvPr>
        </p:nvSpPr>
        <p:spPr/>
        <p:txBody>
          <a:bodyPr/>
          <a:lstStyle/>
          <a:p>
            <a:r>
              <a:rPr lang="en-US" dirty="0" smtClean="0"/>
              <a:t>Many years ago, I went to a stage play at the junior college I was attending.  It was on the apocalypse.  At one point…………….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John Said No: Jesus Said Yes!</a:t>
            </a:r>
            <a:endParaRPr lang="en-US" u="sng" dirty="0">
              <a:solidFill>
                <a:srgbClr val="002060"/>
              </a:solidFill>
            </a:endParaRPr>
          </a:p>
        </p:txBody>
      </p:sp>
      <p:sp>
        <p:nvSpPr>
          <p:cNvPr id="3" name="Content Placeholder 2"/>
          <p:cNvSpPr>
            <a:spLocks noGrp="1"/>
          </p:cNvSpPr>
          <p:nvPr>
            <p:ph sz="half" idx="1"/>
          </p:nvPr>
        </p:nvSpPr>
        <p:spPr/>
        <p:txBody>
          <a:bodyPr>
            <a:noAutofit/>
          </a:bodyPr>
          <a:lstStyle/>
          <a:p>
            <a:r>
              <a:rPr lang="en-US" sz="2400" dirty="0" smtClean="0"/>
              <a:t>“And this is the record of John, when the Jews sent priests and Levites from Jerusalem to ask him, Who art thou?  And he confessed, and denied not; but confessed, I am not the Christ.  </a:t>
            </a:r>
            <a:r>
              <a:rPr lang="en-US" sz="2400" u="sng" dirty="0" smtClean="0">
                <a:solidFill>
                  <a:srgbClr val="002060"/>
                </a:solidFill>
              </a:rPr>
              <a:t>And they asked him, What then? Art thou Elias? And he saith, I am not</a:t>
            </a:r>
            <a:r>
              <a:rPr lang="en-US" sz="2400" dirty="0" smtClean="0"/>
              <a:t>. Art thou that prophet? And he answered, No.”  John 1:19-21 </a:t>
            </a:r>
          </a:p>
          <a:p>
            <a:endParaRPr lang="en-US" sz="2400" dirty="0"/>
          </a:p>
        </p:txBody>
      </p:sp>
      <p:sp>
        <p:nvSpPr>
          <p:cNvPr id="4" name="Content Placeholder 3"/>
          <p:cNvSpPr>
            <a:spLocks noGrp="1"/>
          </p:cNvSpPr>
          <p:nvPr>
            <p:ph sz="half" idx="2"/>
          </p:nvPr>
        </p:nvSpPr>
        <p:spPr/>
        <p:txBody>
          <a:bodyPr>
            <a:normAutofit fontScale="85000" lnSpcReduction="20000"/>
          </a:bodyPr>
          <a:lstStyle/>
          <a:p>
            <a:r>
              <a:rPr lang="en-US" sz="3300" dirty="0" smtClean="0"/>
              <a:t>“And from the days of John the Baptist until now the kingdom of heaven suffereth violence, and the violent take it by force. </a:t>
            </a:r>
            <a:r>
              <a:rPr lang="en-US" sz="3300" u="sng" dirty="0" smtClean="0">
                <a:solidFill>
                  <a:srgbClr val="002060"/>
                </a:solidFill>
              </a:rPr>
              <a:t>For all the prophets and the law prophesied until John.  And if ye will receive it, this is Elias, which was for to come.”</a:t>
            </a:r>
            <a:r>
              <a:rPr lang="en-US" sz="3300" dirty="0" smtClean="0"/>
              <a:t> Matthew 11:12-14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2" cstate="print"/>
          <a:srcRect/>
          <a:stretch>
            <a:fillRect/>
          </a:stretch>
        </p:blipFill>
        <p:spPr bwMode="auto">
          <a:xfrm>
            <a:off x="4572000" y="685800"/>
            <a:ext cx="4572000" cy="6172200"/>
          </a:xfrm>
          <a:prstGeom prst="rect">
            <a:avLst/>
          </a:prstGeom>
          <a:noFill/>
          <a:ln w="9525">
            <a:noFill/>
            <a:miter lim="800000"/>
            <a:headEnd/>
            <a:tailEnd/>
          </a:ln>
        </p:spPr>
      </p:pic>
      <p:sp>
        <p:nvSpPr>
          <p:cNvPr id="2" name="Title 1"/>
          <p:cNvSpPr>
            <a:spLocks noGrp="1"/>
          </p:cNvSpPr>
          <p:nvPr>
            <p:ph type="title"/>
          </p:nvPr>
        </p:nvSpPr>
        <p:spPr>
          <a:xfrm>
            <a:off x="457200" y="0"/>
            <a:ext cx="8229600" cy="838200"/>
          </a:xfrm>
        </p:spPr>
        <p:txBody>
          <a:bodyPr/>
          <a:lstStyle/>
          <a:p>
            <a:r>
              <a:rPr lang="en-US" u="sng" dirty="0" smtClean="0">
                <a:solidFill>
                  <a:srgbClr val="FF0000"/>
                </a:solidFill>
                <a:latin typeface="Algerian" pitchFamily="82" charset="0"/>
              </a:rPr>
              <a:t>Emphasizing the Point</a:t>
            </a:r>
            <a:endParaRPr lang="en-US" u="sng" dirty="0">
              <a:solidFill>
                <a:srgbClr val="FF0000"/>
              </a:solidFill>
              <a:latin typeface="Algerian" pitchFamily="82" charset="0"/>
            </a:endParaRPr>
          </a:p>
        </p:txBody>
      </p:sp>
      <p:sp>
        <p:nvSpPr>
          <p:cNvPr id="3" name="Content Placeholder 2"/>
          <p:cNvSpPr>
            <a:spLocks noGrp="1"/>
          </p:cNvSpPr>
          <p:nvPr>
            <p:ph sz="half" idx="1"/>
          </p:nvPr>
        </p:nvSpPr>
        <p:spPr>
          <a:xfrm>
            <a:off x="0" y="762000"/>
            <a:ext cx="4572000" cy="6096000"/>
          </a:xfrm>
        </p:spPr>
        <p:txBody>
          <a:bodyPr>
            <a:normAutofit fontScale="92500" lnSpcReduction="10000"/>
          </a:bodyPr>
          <a:lstStyle/>
          <a:p>
            <a:r>
              <a:rPr lang="en-US" dirty="0" smtClean="0"/>
              <a:t>“And his disciples asked him, saying, Why then say the scribes that Elias must first come?  And Jesus answered and said unto them, Elias truly shall first come, and restore all things.  But I say unto you, </a:t>
            </a:r>
            <a:r>
              <a:rPr lang="en-US" u="sng" dirty="0" smtClean="0"/>
              <a:t>That Elias is come already, and they knew him not, but have done unto him whatsoever they listed. Likewise shall also the Son of man suffer of them.  Then the disciples understood that he spake unto them of John the Baptist.”</a:t>
            </a:r>
            <a:r>
              <a:rPr lang="en-US" dirty="0" smtClean="0"/>
              <a:t>  Matthew 17:10-13</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2060"/>
                </a:solidFill>
              </a:rPr>
              <a:t>No Contradiction at All</a:t>
            </a:r>
            <a:endParaRPr lang="en-US" u="sng" dirty="0">
              <a:solidFill>
                <a:srgbClr val="002060"/>
              </a:solidFill>
            </a:endParaRPr>
          </a:p>
        </p:txBody>
      </p:sp>
      <p:sp>
        <p:nvSpPr>
          <p:cNvPr id="3" name="Content Placeholder 2"/>
          <p:cNvSpPr>
            <a:spLocks noGrp="1"/>
          </p:cNvSpPr>
          <p:nvPr>
            <p:ph sz="half" idx="1"/>
          </p:nvPr>
        </p:nvSpPr>
        <p:spPr>
          <a:xfrm>
            <a:off x="0" y="685800"/>
            <a:ext cx="4495800" cy="6172200"/>
          </a:xfrm>
        </p:spPr>
        <p:txBody>
          <a:bodyPr>
            <a:noAutofit/>
          </a:bodyPr>
          <a:lstStyle/>
          <a:p>
            <a:r>
              <a:rPr lang="en-US" sz="2000" dirty="0" smtClean="0"/>
              <a:t>“But the angel said unto him, Fear not, Zacharias: for thy prayer is heard; and thy wife Elisabeth shall bear thee a son, and thou shalt call his name John.  And thou shalt have joy and gladness; and many shall rejoice at his birth.  For he shall be great in the sight of the Lord, and shall drink neither wine nor strong drink; and he shall be filled with the Holy Ghost, even from his mother's womb.  And many of the children of Israel shall he turn to the Lord their God</a:t>
            </a:r>
            <a:r>
              <a:rPr lang="en-US" sz="2000" u="sng" dirty="0" smtClean="0">
                <a:solidFill>
                  <a:srgbClr val="002060"/>
                </a:solidFill>
              </a:rPr>
              <a:t>.  And he shall go before him in the spirit and power of Elias, to turn the hearts of the fathers to the children, and the disobedient to the wisdom of the just; to make ready a people prepared for the Lord.”  </a:t>
            </a:r>
            <a:r>
              <a:rPr lang="en-US" sz="2000" dirty="0" smtClean="0"/>
              <a:t>Luke 1:13-17</a:t>
            </a:r>
            <a:endParaRPr lang="en-US" sz="2000" dirty="0"/>
          </a:p>
        </p:txBody>
      </p:sp>
      <p:sp>
        <p:nvSpPr>
          <p:cNvPr id="4" name="Content Placeholder 3"/>
          <p:cNvSpPr>
            <a:spLocks noGrp="1"/>
          </p:cNvSpPr>
          <p:nvPr>
            <p:ph sz="half" idx="2"/>
          </p:nvPr>
        </p:nvSpPr>
        <p:spPr>
          <a:xfrm>
            <a:off x="4648200" y="762000"/>
            <a:ext cx="4495800" cy="6096000"/>
          </a:xfrm>
        </p:spPr>
        <p:txBody>
          <a:bodyPr>
            <a:normAutofit/>
          </a:bodyPr>
          <a:lstStyle/>
          <a:p>
            <a:r>
              <a:rPr lang="en-US" sz="3300" dirty="0" smtClean="0"/>
              <a:t>John the Baptist was not Elijah in the flesh.  However, he was Elijah in mission and message.  He came to bring God’s professed people back to Heaven’s standard and preached the same message that Elijah did!</a:t>
            </a:r>
            <a:endParaRPr lang="en-US" sz="3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2"/>
          </p:nvPr>
        </p:nvPicPr>
        <p:blipFill>
          <a:blip r:embed="rId2" cstate="print"/>
          <a:srcRect/>
          <a:stretch>
            <a:fillRect/>
          </a:stretch>
        </p:blipFill>
        <p:spPr bwMode="auto">
          <a:xfrm>
            <a:off x="-1" y="914400"/>
            <a:ext cx="4800601" cy="59436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u="sng" dirty="0" smtClean="0">
                <a:latin typeface="Arial Black" pitchFamily="34" charset="0"/>
              </a:rPr>
              <a:t>The Dreadful Day of the Lord</a:t>
            </a:r>
            <a:endParaRPr lang="en-US" u="sng" dirty="0">
              <a:latin typeface="Arial Black" pitchFamily="34" charset="0"/>
            </a:endParaRPr>
          </a:p>
        </p:txBody>
      </p:sp>
      <p:sp>
        <p:nvSpPr>
          <p:cNvPr id="3" name="Content Placeholder 2"/>
          <p:cNvSpPr>
            <a:spLocks noGrp="1"/>
          </p:cNvSpPr>
          <p:nvPr>
            <p:ph sz="half" idx="1"/>
          </p:nvPr>
        </p:nvSpPr>
        <p:spPr>
          <a:xfrm>
            <a:off x="4572000" y="1524000"/>
            <a:ext cx="4343400" cy="5334000"/>
          </a:xfrm>
        </p:spPr>
        <p:txBody>
          <a:bodyPr>
            <a:noAutofit/>
          </a:bodyPr>
          <a:lstStyle/>
          <a:p>
            <a:r>
              <a:rPr lang="en-US" sz="2000" u="sng" dirty="0" smtClean="0"/>
              <a:t>The First Coming of Christ ?</a:t>
            </a:r>
          </a:p>
          <a:p>
            <a:r>
              <a:rPr lang="en-US" sz="2000" dirty="0" smtClean="0"/>
              <a:t>“And there were in the same country shepherds abiding in the field, keeping watch over their flock by night.  And, lo, the angel of the Lord came upon them, and the glory of the Lord shone round about them: and they were sore afraid.  And the angel said unto them, Fear not: for, behold, I bring you good tidings of great joy, which shall be to all people. For unto you is born this day in the city of David a Saviour, which is Christ the Lord.”  Luke  2:8-11</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2"/>
          </p:nvPr>
        </p:nvPicPr>
        <p:blipFill>
          <a:blip r:embed="rId2" cstate="print"/>
          <a:srcRect/>
          <a:stretch>
            <a:fillRect/>
          </a:stretch>
        </p:blipFill>
        <p:spPr bwMode="auto">
          <a:xfrm>
            <a:off x="4572000" y="1447800"/>
            <a:ext cx="4572000" cy="5410199"/>
          </a:xfrm>
          <a:prstGeom prst="rect">
            <a:avLst/>
          </a:prstGeom>
          <a:noFill/>
          <a:ln w="9525">
            <a:noFill/>
            <a:miter lim="800000"/>
            <a:headEnd/>
            <a:tailEnd/>
          </a:ln>
        </p:spPr>
      </p:pic>
      <p:sp>
        <p:nvSpPr>
          <p:cNvPr id="2" name="Title 1"/>
          <p:cNvSpPr>
            <a:spLocks noGrp="1"/>
          </p:cNvSpPr>
          <p:nvPr>
            <p:ph type="title"/>
          </p:nvPr>
        </p:nvSpPr>
        <p:spPr>
          <a:xfrm>
            <a:off x="457200" y="274638"/>
            <a:ext cx="8229600" cy="868362"/>
          </a:xfrm>
        </p:spPr>
        <p:txBody>
          <a:bodyPr>
            <a:normAutofit fontScale="90000"/>
          </a:bodyPr>
          <a:lstStyle/>
          <a:p>
            <a:r>
              <a:rPr lang="en-US" u="sng" dirty="0" smtClean="0">
                <a:latin typeface="Algerian" pitchFamily="82" charset="0"/>
              </a:rPr>
              <a:t>The Dreadful Day: The Second Coming </a:t>
            </a:r>
            <a:endParaRPr lang="en-US" u="sng" dirty="0">
              <a:latin typeface="Algerian" pitchFamily="82" charset="0"/>
            </a:endParaRPr>
          </a:p>
        </p:txBody>
      </p:sp>
      <p:sp>
        <p:nvSpPr>
          <p:cNvPr id="3" name="Content Placeholder 2"/>
          <p:cNvSpPr>
            <a:spLocks noGrp="1"/>
          </p:cNvSpPr>
          <p:nvPr>
            <p:ph sz="half" idx="1"/>
          </p:nvPr>
        </p:nvSpPr>
        <p:spPr>
          <a:xfrm>
            <a:off x="457200" y="1295400"/>
            <a:ext cx="4114800" cy="4830763"/>
          </a:xfrm>
        </p:spPr>
        <p:txBody>
          <a:bodyPr>
            <a:noAutofit/>
          </a:bodyPr>
          <a:lstStyle/>
          <a:p>
            <a:r>
              <a:rPr lang="en-US" sz="1800" dirty="0" smtClean="0"/>
              <a:t>“let all the inhabitants of the land tremble: for the day of the LORD cometh, for it is nigh at hand;  A day of darkness and of gloominess, a day of clouds and of thick darkness, as the morning spread upon the mountains: a great people and a strong; there hath not been ever the like, neither shall be any more after it, even to the years of many generations.”  Joel 2:1,2</a:t>
            </a:r>
          </a:p>
          <a:p>
            <a:r>
              <a:rPr lang="en-US" sz="1800" dirty="0" smtClean="0"/>
              <a:t>“The great day of the LORD is near, it is near, and hasteth greatly, even the voice of the day of the LORD: the mighty man shall cry there bitterly.  That day is a day of wrath, a day of trouble and distress, a day of wasteness and desolation, a day of darkness and gloominess, a day of clouds and thick darkness,”  Zeph. 1:14,15</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2"/>
          </p:nvPr>
        </p:nvPicPr>
        <p:blipFill>
          <a:blip r:embed="rId2" cstate="print"/>
          <a:srcRect/>
          <a:stretch>
            <a:fillRect/>
          </a:stretch>
        </p:blipFill>
        <p:spPr bwMode="auto">
          <a:xfrm>
            <a:off x="0" y="0"/>
            <a:ext cx="4876800" cy="6857999"/>
          </a:xfrm>
          <a:prstGeom prst="rect">
            <a:avLst/>
          </a:prstGeom>
          <a:noFill/>
          <a:ln w="9525">
            <a:noFill/>
            <a:miter lim="800000"/>
            <a:headEnd/>
            <a:tailEnd/>
          </a:ln>
        </p:spPr>
      </p:pic>
      <p:sp>
        <p:nvSpPr>
          <p:cNvPr id="2" name="Title 1"/>
          <p:cNvSpPr>
            <a:spLocks noGrp="1"/>
          </p:cNvSpPr>
          <p:nvPr>
            <p:ph type="title"/>
          </p:nvPr>
        </p:nvSpPr>
        <p:spPr>
          <a:xfrm>
            <a:off x="4572000" y="0"/>
            <a:ext cx="4724400" cy="1143000"/>
          </a:xfrm>
        </p:spPr>
        <p:txBody>
          <a:bodyPr>
            <a:normAutofit fontScale="90000"/>
          </a:bodyPr>
          <a:lstStyle/>
          <a:p>
            <a:r>
              <a:rPr lang="en-US" u="sng" dirty="0" smtClean="0">
                <a:solidFill>
                  <a:srgbClr val="002060"/>
                </a:solidFill>
                <a:latin typeface="Algerian" pitchFamily="82" charset="0"/>
              </a:rPr>
              <a:t>Elijah would Come</a:t>
            </a:r>
            <a:endParaRPr lang="en-US" u="sng" dirty="0">
              <a:solidFill>
                <a:srgbClr val="002060"/>
              </a:solidFill>
              <a:latin typeface="Algerian" pitchFamily="82" charset="0"/>
            </a:endParaRPr>
          </a:p>
        </p:txBody>
      </p:sp>
      <p:sp>
        <p:nvSpPr>
          <p:cNvPr id="3" name="Content Placeholder 2"/>
          <p:cNvSpPr>
            <a:spLocks noGrp="1"/>
          </p:cNvSpPr>
          <p:nvPr>
            <p:ph sz="half" idx="1"/>
          </p:nvPr>
        </p:nvSpPr>
        <p:spPr>
          <a:xfrm>
            <a:off x="4572000" y="1143000"/>
            <a:ext cx="4572000" cy="5715000"/>
          </a:xfrm>
        </p:spPr>
        <p:txBody>
          <a:bodyPr>
            <a:normAutofit fontScale="85000" lnSpcReduction="10000"/>
          </a:bodyPr>
          <a:lstStyle/>
          <a:p>
            <a:r>
              <a:rPr lang="en-US" sz="4000" dirty="0" smtClean="0"/>
              <a:t>Before the Second Coming of Jesus Christ, someone would come to perform the same mission that Elijah and John the Baptist had.  In performing that mission, the person would preach the same message that the Elijah and John the Baptist preached!</a:t>
            </a:r>
            <a:endParaRPr lang="en-US" sz="4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2310</Words>
  <Application>Microsoft Office PowerPoint</Application>
  <PresentationFormat>On-screen Show (4:3)</PresentationFormat>
  <Paragraphs>69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The ‘Puzzling’ Prophet?</vt:lpstr>
      <vt:lpstr>Elijah Would Come</vt:lpstr>
      <vt:lpstr>The Hairy Man with strange clothes</vt:lpstr>
      <vt:lpstr>John Said No: Jesus Said Yes!</vt:lpstr>
      <vt:lpstr>Emphasizing the Point</vt:lpstr>
      <vt:lpstr>No Contradiction at All</vt:lpstr>
      <vt:lpstr>The Dreadful Day of the Lord</vt:lpstr>
      <vt:lpstr>The Dreadful Day: The Second Coming </vt:lpstr>
      <vt:lpstr>Elijah would Come</vt:lpstr>
      <vt:lpstr>Elijah’s Message</vt:lpstr>
      <vt:lpstr>Elijah’s Message, Pt. 1</vt:lpstr>
      <vt:lpstr>The Sabbath</vt:lpstr>
      <vt:lpstr>Exaltation of the 10 Commandments</vt:lpstr>
      <vt:lpstr>Part 2 of Elijah’s Message</vt:lpstr>
      <vt:lpstr>No Messing Around</vt:lpstr>
      <vt:lpstr>The 3 Elijah’s</vt:lpstr>
      <vt:lpstr>The Final Part of Elijah’s message</vt:lpstr>
      <vt:lpstr>Restore the Sanctuary</vt:lpstr>
      <vt:lpstr>Elijah #2 and #3 did the Same!</vt:lpstr>
      <vt:lpstr>The Elijah Message</vt:lpstr>
      <vt:lpstr>Ellen White is Elijah #3</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‘Puzzling’ Prophet?</dc:title>
  <dc:creator>Dad</dc:creator>
  <cp:lastModifiedBy>Dad</cp:lastModifiedBy>
  <cp:revision>6</cp:revision>
  <dcterms:created xsi:type="dcterms:W3CDTF">2009-10-25T19:59:15Z</dcterms:created>
  <dcterms:modified xsi:type="dcterms:W3CDTF">2010-04-20T01:07:21Z</dcterms:modified>
</cp:coreProperties>
</file>