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72"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23" autoAdjust="0"/>
    <p:restoredTop sz="86420" autoAdjust="0"/>
  </p:normalViewPr>
  <p:slideViewPr>
    <p:cSldViewPr>
      <p:cViewPr varScale="1">
        <p:scale>
          <a:sx n="74" d="100"/>
          <a:sy n="74" d="100"/>
        </p:scale>
        <p:origin x="-846"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859AD3-05B8-4D1B-9249-DB06B437ADB9}"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59AD3-05B8-4D1B-9249-DB06B437ADB9}"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59AD3-05B8-4D1B-9249-DB06B437ADB9}"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59AD3-05B8-4D1B-9249-DB06B437ADB9}"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59AD3-05B8-4D1B-9249-DB06B437ADB9}"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59AD3-05B8-4D1B-9249-DB06B437ADB9}"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859AD3-05B8-4D1B-9249-DB06B437ADB9}" type="datetimeFigureOut">
              <a:rPr lang="en-US" smtClean="0"/>
              <a:pPr/>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59AD3-05B8-4D1B-9249-DB06B437ADB9}" type="datetimeFigureOut">
              <a:rPr lang="en-US" smtClean="0"/>
              <a:pPr/>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59AD3-05B8-4D1B-9249-DB06B437ADB9}" type="datetimeFigureOut">
              <a:rPr lang="en-US" smtClean="0"/>
              <a:pPr/>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59AD3-05B8-4D1B-9249-DB06B437ADB9}"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59AD3-05B8-4D1B-9249-DB06B437ADB9}"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8E7BD-C5AD-4FD4-84AE-8108CD83C1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59AD3-05B8-4D1B-9249-DB06B437ADB9}" type="datetimeFigureOut">
              <a:rPr lang="en-US" smtClean="0"/>
              <a:pPr/>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8E7BD-C5AD-4FD4-84AE-8108CD83C1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r>
              <a:rPr lang="en-US" b="1" i="1" u="sng" dirty="0" smtClean="0">
                <a:solidFill>
                  <a:srgbClr val="FF0000"/>
                </a:solidFill>
              </a:rPr>
              <a:t>Revelation, </a:t>
            </a:r>
            <a:r>
              <a:rPr lang="en-US" b="1" i="1" u="sng" dirty="0" err="1" smtClean="0">
                <a:solidFill>
                  <a:srgbClr val="FF0000"/>
                </a:solidFill>
              </a:rPr>
              <a:t>ch</a:t>
            </a:r>
            <a:r>
              <a:rPr lang="en-US" b="1" i="1" u="sng" dirty="0" smtClean="0">
                <a:solidFill>
                  <a:srgbClr val="FF0000"/>
                </a:solidFill>
              </a:rPr>
              <a:t>. 11 ‘French Revolution’</a:t>
            </a:r>
            <a:endParaRPr lang="en-US" b="1" i="1" u="sng" dirty="0">
              <a:solidFill>
                <a:srgbClr val="FF0000"/>
              </a:solidFill>
            </a:endParaRPr>
          </a:p>
        </p:txBody>
      </p:sp>
      <p:sp>
        <p:nvSpPr>
          <p:cNvPr id="3" name="Subtitle 2"/>
          <p:cNvSpPr>
            <a:spLocks noGrp="1"/>
          </p:cNvSpPr>
          <p:nvPr>
            <p:ph type="subTitle" idx="1"/>
          </p:nvPr>
        </p:nvSpPr>
        <p:spPr/>
        <p:txBody>
          <a:bodyPr>
            <a:normAutofit/>
          </a:bodyPr>
          <a:lstStyle/>
          <a:p>
            <a:r>
              <a:rPr lang="en-US" sz="5400" b="1" i="1" u="sng" dirty="0" smtClean="0">
                <a:solidFill>
                  <a:srgbClr val="0070C0"/>
                </a:solidFill>
              </a:rPr>
              <a:t>Coming Soon</a:t>
            </a:r>
            <a:endParaRPr lang="en-US" sz="5400" b="1" i="1"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End of the 1700’s</a:t>
            </a:r>
            <a:endParaRPr lang="en-US" b="1" i="1" u="sng" dirty="0">
              <a:solidFill>
                <a:srgbClr val="FF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724400" cy="6095999"/>
          </a:xfrm>
        </p:spPr>
      </p:pic>
      <p:sp>
        <p:nvSpPr>
          <p:cNvPr id="4" name="Content Placeholder 3"/>
          <p:cNvSpPr>
            <a:spLocks noGrp="1"/>
          </p:cNvSpPr>
          <p:nvPr>
            <p:ph sz="half" idx="2"/>
          </p:nvPr>
        </p:nvSpPr>
        <p:spPr>
          <a:xfrm>
            <a:off x="4495800" y="685800"/>
            <a:ext cx="4648200" cy="6172200"/>
          </a:xfrm>
        </p:spPr>
        <p:txBody>
          <a:bodyPr>
            <a:normAutofit/>
          </a:bodyPr>
          <a:lstStyle/>
          <a:p>
            <a:r>
              <a:rPr lang="en-US" sz="3200" dirty="0" smtClean="0"/>
              <a:t>The papacy was soon to receive a deadly wound in 1798.  Just prior to this time, a nation of Europe, that rejected the Protestant Reformation, would make open and avowed war on the Bible.  Can you think of a nation that did just that?</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One Nation Fills the Bill</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648200" cy="6096000"/>
          </a:xfrm>
        </p:spPr>
        <p:txBody>
          <a:bodyPr>
            <a:normAutofit/>
          </a:bodyPr>
          <a:lstStyle/>
          <a:p>
            <a:r>
              <a:rPr lang="en-US" sz="3200" dirty="0" smtClean="0"/>
              <a:t>France meets every specification of this prophecy.  She rejected </a:t>
            </a:r>
          </a:p>
          <a:p>
            <a:r>
              <a:rPr lang="en-US" sz="3200" dirty="0" smtClean="0"/>
              <a:t>the Protestant Reformation and it was right toward the end of the 1700’s that France made open war on the Bible.  This took place during the French Revolution!</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838200"/>
            <a:ext cx="4648200" cy="60198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Repetition</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endParaRPr lang="en-US" dirty="0" smtClean="0"/>
          </a:p>
          <a:p>
            <a:r>
              <a:rPr lang="en-US" dirty="0" smtClean="0"/>
              <a:t>“Multitudes are thus led to believe that desire is the highest law, that license is liberty, and that man is accountable only to himself. With such teaching given at the very outset of life, when impulse is strongest, and the demand for self-restraint and purity is most urgent, where are the safeguards of virtue? what is to prevent the world from becoming a second Sodom? </a:t>
            </a:r>
          </a:p>
          <a:p>
            <a:r>
              <a:rPr lang="en-US" dirty="0" smtClean="0"/>
              <a:t>At the same time anarchy is seeking to sweep away all law, not only divine, but human. The centralizing of wealth and power; the vast combinations for the enriching of the few at the expense of the many; the combinations of the poorer classes for the defense of their interests and claims; the spirit of unrest, of riot and bloodshed; the world-wide dissemination of the same teachings that led to the French Revolution--all are tending to involve the whole world in a struggle similar to that which convulsed France.”  COL. Pg. 228 </a:t>
            </a:r>
          </a:p>
          <a:p>
            <a:r>
              <a:rPr lang="en-US" dirty="0" smtClean="0"/>
              <a:t>“Paris became one vast almshouse, and it is estimated that, at the breaking out of the Revolution, two hundred thousand paupers claimed charity from the hands of the king. The Jesuits alone flourished in the decaying nation, and ruled with dreadful tyranny over churches and schools, the prisons and the galleys."  GC, pg. 279</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0"/>
            <a:ext cx="4419600" cy="762000"/>
          </a:xfrm>
        </p:spPr>
        <p:txBody>
          <a:bodyPr/>
          <a:lstStyle/>
          <a:p>
            <a:r>
              <a:rPr lang="en-US" b="1" i="1" u="sng" dirty="0" smtClean="0">
                <a:solidFill>
                  <a:srgbClr val="FF0000"/>
                </a:solidFill>
              </a:rPr>
              <a:t>War on the Bible</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0"/>
            <a:ext cx="4952999" cy="6857999"/>
          </a:xfrm>
        </p:spPr>
      </p:pic>
      <p:sp>
        <p:nvSpPr>
          <p:cNvPr id="4" name="Content Placeholder 3"/>
          <p:cNvSpPr>
            <a:spLocks noGrp="1"/>
          </p:cNvSpPr>
          <p:nvPr>
            <p:ph sz="half" idx="2"/>
          </p:nvPr>
        </p:nvSpPr>
        <p:spPr>
          <a:xfrm>
            <a:off x="4648200" y="685800"/>
            <a:ext cx="4495800" cy="6172200"/>
          </a:xfrm>
        </p:spPr>
        <p:txBody>
          <a:bodyPr/>
          <a:lstStyle/>
          <a:p>
            <a:r>
              <a:rPr lang="en-US" sz="3600" dirty="0" smtClean="0"/>
              <a:t>“And their dead bodies </a:t>
            </a:r>
            <a:r>
              <a:rPr lang="en-US" sz="3600" i="1" dirty="0" smtClean="0"/>
              <a:t>shall lie</a:t>
            </a:r>
            <a:r>
              <a:rPr lang="en-US" sz="3600" dirty="0" smtClean="0"/>
              <a:t> in the street of the great city, which spiritually is called Sodom and Egypt, where also our Lord was crucified.”  Revelation 11:8</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a:bodyPr>
          <a:lstStyle/>
          <a:p>
            <a:r>
              <a:rPr lang="en-US" dirty="0" smtClean="0"/>
              <a:t>Egypt-pure atheism.  Denied the existence of God.  “And Pharaoh said, Who </a:t>
            </a:r>
            <a:r>
              <a:rPr lang="en-US" i="1" dirty="0" smtClean="0"/>
              <a:t>is</a:t>
            </a:r>
            <a:r>
              <a:rPr lang="en-US" dirty="0" smtClean="0"/>
              <a:t> the LORD, that I should obey his voice to let Israel go? I know not the LORD, neither will I let Israel go.”  Ex. 5:2</a:t>
            </a:r>
          </a:p>
          <a:p>
            <a:r>
              <a:rPr lang="en-US" dirty="0" smtClean="0"/>
              <a:t>Sodom-total licentiousness.  Immoral, wicked to the extreme.  “But before they lay down, the men of the city, </a:t>
            </a:r>
            <a:r>
              <a:rPr lang="en-US" i="1" dirty="0" smtClean="0"/>
              <a:t>even</a:t>
            </a:r>
            <a:r>
              <a:rPr lang="en-US" dirty="0" smtClean="0"/>
              <a:t> the men of Sodom, compassed the house round, both old and young, all the people from every quarter: And they called unto Lot, and said unto him, Where </a:t>
            </a:r>
            <a:r>
              <a:rPr lang="en-US" i="1" dirty="0" smtClean="0"/>
              <a:t>are</a:t>
            </a:r>
            <a:r>
              <a:rPr lang="en-US" dirty="0" smtClean="0"/>
              <a:t> the men which came in to thee this night? bring them out unto us, that we may know them.”  Gen. 19:4,5</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i="1" u="sng" dirty="0" smtClean="0">
                <a:solidFill>
                  <a:srgbClr val="FF0000"/>
                </a:solidFill>
                <a:latin typeface="Algerian" pitchFamily="82" charset="0"/>
              </a:rPr>
              <a:t>France’s Characteristics</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533400"/>
            <a:ext cx="9144000" cy="6324600"/>
          </a:xfrm>
        </p:spPr>
        <p:txBody>
          <a:bodyPr>
            <a:normAutofit fontScale="85000" lnSpcReduction="20000"/>
          </a:bodyPr>
          <a:lstStyle/>
          <a:p>
            <a:r>
              <a:rPr lang="en-US" dirty="0" smtClean="0"/>
              <a:t>"The great city" in whose streets the witnesses are slain, and where their dead bodies lie, is "spiritually" Egypt. Of all nations presented in Bible history, Egypt most boldly denied the existence of the living God and resisted His commands. No monarch ever ventured upon more open and highhanded rebellion against the authority of Heaven than did the king of Egypt. When the message was brought him by Moses, in the name of the Lord, Pharaoh proudly answered: "Who is Jehovah, that I should hearken unto His voice to let Israel go? I know not Jehovah, and moreover I will not let Israel go." Exodus 5:2, A.R.V. This is atheism, and the nation represented by Egypt would give voice to a similar denial of the claims of the living God and would manifest a like spirit of unbelief and defiance. "The great city" is also compared, "spiritually," to Sodom. The corruption of Sodom in breaking the law of God was especially manifested in licentiousness. And this sin was also to be a pre-eminent characteristic of the nation that should fulfill the specifications of this scripture.”  GC, pg. 269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3 and a Half Years Banished!</a:t>
            </a:r>
            <a:endParaRPr lang="en-US" b="1" i="1" u="sng" dirty="0">
              <a:solidFill>
                <a:srgbClr val="0070C0"/>
              </a:solidFill>
            </a:endParaRPr>
          </a:p>
        </p:txBody>
      </p:sp>
      <p:sp>
        <p:nvSpPr>
          <p:cNvPr id="3" name="Content Placeholder 2"/>
          <p:cNvSpPr>
            <a:spLocks noGrp="1"/>
          </p:cNvSpPr>
          <p:nvPr>
            <p:ph sz="half" idx="1"/>
          </p:nvPr>
        </p:nvSpPr>
        <p:spPr>
          <a:xfrm>
            <a:off x="0" y="762000"/>
            <a:ext cx="4648200" cy="6096000"/>
          </a:xfrm>
        </p:spPr>
        <p:txBody>
          <a:bodyPr>
            <a:normAutofit fontScale="70000" lnSpcReduction="20000"/>
          </a:bodyPr>
          <a:lstStyle/>
          <a:p>
            <a:r>
              <a:rPr lang="en-US" sz="4000" baseline="30000" dirty="0" smtClean="0"/>
              <a:t>“</a:t>
            </a:r>
            <a:r>
              <a:rPr lang="en-US" sz="4000" dirty="0" smtClean="0"/>
              <a:t>And they of the people and kindreds and tongues and nations shall see their dead bodies </a:t>
            </a:r>
            <a:r>
              <a:rPr lang="en-US" sz="4000" b="1" i="1" u="sng" dirty="0" smtClean="0">
                <a:solidFill>
                  <a:srgbClr val="FF0000"/>
                </a:solidFill>
              </a:rPr>
              <a:t>three days and an half, </a:t>
            </a:r>
            <a:r>
              <a:rPr lang="en-US" sz="4000" dirty="0" smtClean="0"/>
              <a:t>and shall not suffer their dead bodies to be put in graves. And they that dwell upon the earth shall rejoice over them, and make merry, and shall send gifts one to another; because these two prophets tormented them that dwelt on the earth.”  Rev. 11:9,10</a:t>
            </a:r>
          </a:p>
          <a:p>
            <a:endParaRPr lang="en-US" dirty="0"/>
          </a:p>
        </p:txBody>
      </p:sp>
      <p:sp>
        <p:nvSpPr>
          <p:cNvPr id="4" name="Content Placeholder 3"/>
          <p:cNvSpPr>
            <a:spLocks noGrp="1"/>
          </p:cNvSpPr>
          <p:nvPr>
            <p:ph sz="half" idx="2"/>
          </p:nvPr>
        </p:nvSpPr>
        <p:spPr>
          <a:xfrm>
            <a:off x="4648200" y="685800"/>
            <a:ext cx="4495800" cy="6172200"/>
          </a:xfrm>
        </p:spPr>
        <p:txBody>
          <a:bodyPr>
            <a:normAutofit fontScale="70000" lnSpcReduction="20000"/>
          </a:bodyPr>
          <a:lstStyle/>
          <a:p>
            <a:r>
              <a:rPr lang="en-US" dirty="0" smtClean="0"/>
              <a:t>“The atheistical power that ruled in France during the Revolution and the Reign of Terror, did wage such a war against God and His holy word as the world had never witnessed. The worship of the Deity was abolished by the National Assembly. Bibles were collected and publicly burned with every possible manifestation of scorn. The law of God was trampled underfoot. The institutions of the Bible were abolished. The weekly rest day was set aside, and in its stead every tenth day was devoted to reveling and blasphemy. Baptism and the Communion were prohibited. And announcements posted conspicuously over the burial places declared death to be an eternal sleep.”  GC, pgs. 273,274</a:t>
            </a:r>
          </a:p>
          <a:p>
            <a:r>
              <a:rPr lang="en-US" dirty="0" smtClean="0"/>
              <a:t> This went on from November of 1793 until June of 1797.  It was  3 and a half years!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838200"/>
          </a:xfrm>
        </p:spPr>
        <p:txBody>
          <a:bodyPr/>
          <a:lstStyle/>
          <a:p>
            <a:r>
              <a:rPr lang="en-US" b="1" i="1" u="sng" dirty="0" smtClean="0">
                <a:solidFill>
                  <a:srgbClr val="FF0000"/>
                </a:solidFill>
                <a:latin typeface="Algerian" pitchFamily="82" charset="0"/>
              </a:rPr>
              <a:t>Anarchy</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fontScale="77500" lnSpcReduction="20000"/>
          </a:bodyPr>
          <a:lstStyle/>
          <a:p>
            <a:r>
              <a:rPr lang="en-US" dirty="0" smtClean="0"/>
              <a:t>“Violence and lust held undisputed sway.  King, clergy, and nobles were compelled to submit to the atrocities of an excited and maddened people. Their thirst for vengeance was only stimulated by the execution of the king; and those who had decreed his death soon followed him to the scaffold. A general slaughter of all suspected of hostility to the Revolution was determined. The prisons were crowded, at one time containing more than two hundred thousand captives. The cities of the kingdom were filled with scenes of horror. One party of revolutionists was against another party, and France became a vast field for contending masses, swayed by the fury of their passions. “  GC, pg. 282, 283</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685800"/>
            <a:ext cx="4648200" cy="6172199"/>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latin typeface="Algerian" pitchFamily="82" charset="0"/>
              </a:rPr>
              <a:t>Exalted Again!</a:t>
            </a:r>
            <a:endParaRPr lang="en-US" b="1" i="1" u="sng" dirty="0">
              <a:solidFill>
                <a:srgbClr val="7030A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953000" cy="6096000"/>
          </a:xfrm>
        </p:spPr>
      </p:pic>
      <p:sp>
        <p:nvSpPr>
          <p:cNvPr id="4" name="Content Placeholder 3"/>
          <p:cNvSpPr>
            <a:spLocks noGrp="1"/>
          </p:cNvSpPr>
          <p:nvPr>
            <p:ph sz="half" idx="2"/>
          </p:nvPr>
        </p:nvSpPr>
        <p:spPr>
          <a:xfrm>
            <a:off x="4648200" y="685800"/>
            <a:ext cx="4495800" cy="6172200"/>
          </a:xfrm>
        </p:spPr>
        <p:txBody>
          <a:bodyPr>
            <a:normAutofit/>
          </a:bodyPr>
          <a:lstStyle/>
          <a:p>
            <a:r>
              <a:rPr lang="en-US" dirty="0" smtClean="0"/>
              <a:t>“And after three days and an half the Spirit of life from God entered into them, and they stood upon their feet; and great fear fell upon them which saw them. And they heard a great voice from heaven saying unto them, Come up hither. And they ascended up to heaven in a cloud; and their enemies beheld them.”  Rev. 11:11,12</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rPr>
              <a:t>Bible Societies</a:t>
            </a:r>
            <a:endParaRPr lang="en-US" b="1" i="1" u="sng" dirty="0">
              <a:solidFill>
                <a:srgbClr val="7030A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“Since France made war upon God's two witnesses, they have been honored as never before. In 1804 the British and Foreign Bible Society was organized. This was followed by similar organizations, with numerous branches, upon the continent of Europe. In 1816 the American Bible Society was founded. When the British Society was formed, the Bible had been printed and circulated in fifty tongues. It has since been translated into many hundreds of languages and dialects.” GC, pg. </a:t>
            </a:r>
            <a:r>
              <a:rPr lang="en-US" smtClean="0"/>
              <a:t>287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Warnings and Judgments</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Autofit/>
          </a:bodyPr>
          <a:lstStyle/>
          <a:p>
            <a:r>
              <a:rPr lang="en-US" sz="4000" dirty="0" smtClean="0"/>
              <a:t>Since Revelation 11: 1-14 falls in between the 6</a:t>
            </a:r>
            <a:r>
              <a:rPr lang="en-US" sz="4000" baseline="30000" dirty="0" smtClean="0"/>
              <a:t>th</a:t>
            </a:r>
            <a:r>
              <a:rPr lang="en-US" sz="4000" dirty="0" smtClean="0"/>
              <a:t> and 7</a:t>
            </a:r>
            <a:r>
              <a:rPr lang="en-US" sz="4000" baseline="30000" dirty="0" smtClean="0"/>
              <a:t>th</a:t>
            </a:r>
            <a:r>
              <a:rPr lang="en-US" sz="4000" dirty="0" smtClean="0"/>
              <a:t> trumpets, and the 7 trumpets are all about warnings and judgments on apostate peoples, it should come as no surprise that Rev. 11:1-14 also has to do with judgments that fell on a nation for their utter disregard for the Bible and the efforts of God to reach them with the truth through the Protestant Reformation.</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4038600" cy="762000"/>
          </a:xfrm>
        </p:spPr>
        <p:txBody>
          <a:bodyPr/>
          <a:lstStyle/>
          <a:p>
            <a:r>
              <a:rPr lang="en-US" b="1" i="1" u="sng" dirty="0" smtClean="0">
                <a:solidFill>
                  <a:srgbClr val="C00000"/>
                </a:solidFill>
                <a:latin typeface="Algerian" pitchFamily="82" charset="0"/>
              </a:rPr>
              <a:t>Judgment</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838200"/>
            <a:ext cx="4495800" cy="6019800"/>
          </a:xfrm>
        </p:spPr>
        <p:txBody>
          <a:bodyPr>
            <a:normAutofit fontScale="92500" lnSpcReduction="20000"/>
          </a:bodyPr>
          <a:lstStyle/>
          <a:p>
            <a:r>
              <a:rPr lang="en-US" sz="4300" dirty="0" smtClean="0"/>
              <a:t>“And </a:t>
            </a:r>
            <a:r>
              <a:rPr lang="en-US" sz="4300" dirty="0"/>
              <a:t>there was given me a reed like unto a rod: and the angel stood, saying, Rise, and </a:t>
            </a:r>
            <a:r>
              <a:rPr lang="en-US" sz="4300" b="1" i="1" u="sng" dirty="0">
                <a:solidFill>
                  <a:srgbClr val="0070C0"/>
                </a:solidFill>
              </a:rPr>
              <a:t>measure the temple of God, and the altar, and them that worship therein</a:t>
            </a:r>
            <a:r>
              <a:rPr lang="en-US" sz="4300" b="1" i="1" u="sng" dirty="0" smtClean="0">
                <a:solidFill>
                  <a:srgbClr val="0070C0"/>
                </a:solidFill>
              </a:rPr>
              <a:t>.</a:t>
            </a:r>
            <a:r>
              <a:rPr lang="en-US" sz="4300" dirty="0" smtClean="0"/>
              <a:t>”  Rev. 11:1</a:t>
            </a:r>
            <a:endParaRPr lang="en-US" sz="4300" dirty="0"/>
          </a:p>
          <a:p>
            <a:endParaRPr lang="en-US" dirty="0"/>
          </a:p>
        </p:txBody>
      </p:sp>
      <p:sp>
        <p:nvSpPr>
          <p:cNvPr id="4" name="Content Placeholder 3"/>
          <p:cNvSpPr>
            <a:spLocks noGrp="1"/>
          </p:cNvSpPr>
          <p:nvPr>
            <p:ph sz="half" idx="2"/>
          </p:nvPr>
        </p:nvSpPr>
        <p:spPr>
          <a:xfrm>
            <a:off x="4419600" y="0"/>
            <a:ext cx="4724400" cy="6858000"/>
          </a:xfrm>
        </p:spPr>
        <p:txBody>
          <a:bodyPr>
            <a:normAutofit fontScale="92500" lnSpcReduction="20000"/>
          </a:bodyPr>
          <a:lstStyle/>
          <a:p>
            <a:r>
              <a:rPr lang="en-US" dirty="0" smtClean="0"/>
              <a:t>“The grand judgment is taking place, and has been going on for some time. Now the Lord says, Measure the temple and the worshipers thereof. Remember when you are walking the streets about your business, God is measuring you; when you are attending your household duties, when you engage in conversation, God is measuring you. Remember that your words and actions are being daguerreotyped [photographed] in the books of heaven, as the face is reproduced by the artist on the polished plate.”  7BC 972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rPr>
              <a:t>1260 years of Papal Control</a:t>
            </a:r>
            <a:endParaRPr lang="en-US" b="1" i="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“But the court which is without the temple leave out, and measure it not; for it is given unto the Gentiles: and the holy city shall they tread under foot </a:t>
            </a:r>
            <a:r>
              <a:rPr lang="en-US" b="1" i="1" u="sng" dirty="0" smtClean="0"/>
              <a:t>forty and two months</a:t>
            </a:r>
            <a:r>
              <a:rPr lang="en-US" dirty="0" smtClean="0"/>
              <a:t>.</a:t>
            </a:r>
            <a:r>
              <a:rPr lang="en-US" dirty="0"/>
              <a:t> </a:t>
            </a:r>
            <a:r>
              <a:rPr lang="en-US" dirty="0" smtClean="0"/>
              <a:t>And I will give </a:t>
            </a:r>
            <a:r>
              <a:rPr lang="en-US" i="1" dirty="0" smtClean="0"/>
              <a:t>power</a:t>
            </a:r>
            <a:r>
              <a:rPr lang="en-US" dirty="0" smtClean="0"/>
              <a:t> unto my two witnesses, and they shall prophesy </a:t>
            </a:r>
            <a:r>
              <a:rPr lang="en-US" b="1" i="1" u="sng" dirty="0" smtClean="0"/>
              <a:t>a thousand two hundred and threescore days</a:t>
            </a:r>
            <a:r>
              <a:rPr lang="en-US" dirty="0" smtClean="0"/>
              <a:t>, clothed in sackcloth.”  Rev. 11:2,3  </a:t>
            </a:r>
          </a:p>
          <a:p>
            <a:r>
              <a:rPr lang="en-US" dirty="0" smtClean="0"/>
              <a:t>The Gentiles (papacy) assaulted the holy city (the church) for 1260 years.  The time began in 538 AD and went till 1798.  What were God’s two witnesses that testify of God’s character and declare prophecy?  The two witnesses represent the Old and New Testament .  For most of the 1260 years, the Bible was circulated thru underground methods.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724400" cy="1417638"/>
          </a:xfrm>
        </p:spPr>
        <p:txBody>
          <a:bodyPr>
            <a:normAutofit fontScale="90000"/>
          </a:bodyPr>
          <a:lstStyle/>
          <a:p>
            <a:r>
              <a:rPr lang="en-US" i="1" u="sng" dirty="0" smtClean="0">
                <a:solidFill>
                  <a:srgbClr val="C00000"/>
                </a:solidFill>
              </a:rPr>
              <a:t>Old and New Testament</a:t>
            </a:r>
            <a:endParaRPr lang="en-US" i="1" u="sng" dirty="0">
              <a:solidFill>
                <a:srgbClr val="C0000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1447800"/>
            <a:ext cx="4648199" cy="5410200"/>
          </a:xfrm>
        </p:spPr>
      </p:pic>
      <p:sp>
        <p:nvSpPr>
          <p:cNvPr id="4" name="Content Placeholder 3"/>
          <p:cNvSpPr>
            <a:spLocks noGrp="1"/>
          </p:cNvSpPr>
          <p:nvPr>
            <p:ph sz="half" idx="2"/>
          </p:nvPr>
        </p:nvSpPr>
        <p:spPr>
          <a:xfrm>
            <a:off x="4648200" y="0"/>
            <a:ext cx="4495800" cy="6858000"/>
          </a:xfrm>
        </p:spPr>
        <p:txBody>
          <a:bodyPr>
            <a:normAutofit fontScale="92500" lnSpcReduction="10000"/>
          </a:bodyPr>
          <a:lstStyle/>
          <a:p>
            <a:r>
              <a:rPr lang="en-US" dirty="0" smtClean="0"/>
              <a:t>”These are the two olive trees, and the two candlesticks standing before the God of the earth.</a:t>
            </a:r>
            <a:r>
              <a:rPr lang="en-US" dirty="0"/>
              <a:t> </a:t>
            </a:r>
            <a:r>
              <a:rPr lang="en-US" dirty="0" smtClean="0"/>
              <a:t>And if any man will hurt them, fire proceedeth out of their mouth, and devoureth their enemies: and if any man will hurt them, he must in this manner be killed.</a:t>
            </a:r>
            <a:r>
              <a:rPr lang="en-US" dirty="0"/>
              <a:t> </a:t>
            </a:r>
            <a:r>
              <a:rPr lang="en-US" dirty="0" smtClean="0"/>
              <a:t> These have power to shut heaven, that it rain not in the days of their prophecy: and have power over waters to turn them to blood, and to smite the earth with all plagues, as often as they will.”  Rev. 11:4-6</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itchFamily="82" charset="0"/>
              </a:rPr>
              <a:t>Something in Twos!</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4000" dirty="0" smtClean="0"/>
              <a:t>1. two witnesses (verse 3)</a:t>
            </a:r>
          </a:p>
          <a:p>
            <a:r>
              <a:rPr lang="en-US" sz="4000" dirty="0" smtClean="0"/>
              <a:t>2. two olive trees (verse 4)</a:t>
            </a:r>
          </a:p>
          <a:p>
            <a:r>
              <a:rPr lang="en-US" sz="4000" dirty="0" smtClean="0"/>
              <a:t>3. two candlesticks (verse 4)</a:t>
            </a:r>
          </a:p>
          <a:p>
            <a:r>
              <a:rPr lang="en-US" sz="4000" dirty="0" smtClean="0"/>
              <a:t>4. two prophets (verse 10)</a:t>
            </a:r>
          </a:p>
          <a:p>
            <a:r>
              <a:rPr lang="en-US" sz="4000" dirty="0" smtClean="0"/>
              <a:t>All of these two’s play a very prominent role in Rev. 11.  All of these two’s are the same thing.  By analyzing these twins, we can understand what these twos are.</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90600"/>
          </a:xfrm>
        </p:spPr>
        <p:txBody>
          <a:bodyPr>
            <a:normAutofit fontScale="90000"/>
          </a:bodyPr>
          <a:lstStyle/>
          <a:p>
            <a:r>
              <a:rPr lang="en-US" i="1" u="sng" dirty="0" smtClean="0">
                <a:solidFill>
                  <a:srgbClr val="0070C0"/>
                </a:solidFill>
                <a:latin typeface="Algerian" pitchFamily="82" charset="0"/>
              </a:rPr>
              <a:t>Characteristics of 2 Witnesses</a:t>
            </a:r>
            <a:endParaRPr lang="en-US"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1.  testify of God’s character.</a:t>
            </a:r>
          </a:p>
          <a:p>
            <a:r>
              <a:rPr lang="en-US" dirty="0" smtClean="0"/>
              <a:t>2.  give prophecy.</a:t>
            </a:r>
          </a:p>
          <a:p>
            <a:r>
              <a:rPr lang="en-US" dirty="0" smtClean="0"/>
              <a:t>3.  works with the Holy Spirit.</a:t>
            </a:r>
          </a:p>
          <a:p>
            <a:r>
              <a:rPr lang="en-US" dirty="0" smtClean="0"/>
              <a:t>4.  shed the light of truth into the world.</a:t>
            </a:r>
          </a:p>
          <a:p>
            <a:r>
              <a:rPr lang="en-US" dirty="0" smtClean="0"/>
              <a:t>5.  have power to shut heaven so there is no rain.</a:t>
            </a:r>
          </a:p>
          <a:p>
            <a:r>
              <a:rPr lang="en-US" dirty="0" smtClean="0"/>
              <a:t>6.  turn water to blood.</a:t>
            </a:r>
          </a:p>
          <a:p>
            <a:r>
              <a:rPr lang="en-US" dirty="0" smtClean="0"/>
              <a:t>7.  plague the earth.</a:t>
            </a:r>
          </a:p>
          <a:p>
            <a:r>
              <a:rPr lang="en-US" dirty="0" smtClean="0"/>
              <a:t>These 2 witnesses, that do all of these things, can only be the Word of God; the Old and New Testament.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0"/>
            <a:ext cx="4953000" cy="990600"/>
          </a:xfrm>
        </p:spPr>
        <p:txBody>
          <a:bodyPr>
            <a:normAutofit fontScale="90000"/>
          </a:bodyPr>
          <a:lstStyle/>
          <a:p>
            <a:r>
              <a:rPr lang="en-US" b="1" i="1" u="sng" dirty="0" smtClean="0">
                <a:solidFill>
                  <a:srgbClr val="0070C0"/>
                </a:solidFill>
                <a:latin typeface="Algerian" pitchFamily="82" charset="0"/>
              </a:rPr>
              <a:t>War on the Bible</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lnSpcReduction="10000"/>
          </a:bodyPr>
          <a:lstStyle/>
          <a:p>
            <a:r>
              <a:rPr lang="en-US" dirty="0" smtClean="0"/>
              <a:t>“And </a:t>
            </a:r>
            <a:r>
              <a:rPr lang="en-US" dirty="0"/>
              <a:t>when they shall have finished their testimony, the beast that ascendeth out of the bottomless pit shall make war against them, and shall overcome them, and kill them</a:t>
            </a:r>
            <a:r>
              <a:rPr lang="en-US" dirty="0" smtClean="0"/>
              <a:t>.”  Rev. 11:7</a:t>
            </a:r>
            <a:endParaRPr lang="en-US" dirty="0"/>
          </a:p>
          <a:p>
            <a:r>
              <a:rPr lang="en-US" dirty="0" smtClean="0"/>
              <a:t>As the 1260 years are coming to an end, a nation would make open war on the Bible and seek to destroy it from the earth.  According to the Bible, it would take place sometime toward the end of the 18</a:t>
            </a:r>
            <a:r>
              <a:rPr lang="en-US" baseline="30000" dirty="0" smtClean="0"/>
              <a:t>th</a:t>
            </a:r>
            <a:r>
              <a:rPr lang="en-US" dirty="0" smtClean="0"/>
              <a:t> century!</a:t>
            </a:r>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19600" y="762000"/>
            <a:ext cx="4724400" cy="6096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i="1" u="sng" dirty="0" smtClean="0">
                <a:solidFill>
                  <a:srgbClr val="FF0000"/>
                </a:solidFill>
                <a:latin typeface="Algerian" pitchFamily="82" charset="0"/>
              </a:rPr>
              <a:t>A Nation Dominated by Rome!</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n-US" dirty="0" smtClean="0"/>
              <a:t>“When they shall have finished [are finishing] their testimony.” The period when the two witnesses were to prophesy clothed in sackcloth, ended in 1798. As they were approaching the termination of their work in obscurity, war was to be made upon them by the power represented as “the beast that ascendeth out of the bottomless pit.” In many of the nations of Europe the powers that ruled in church and state had for centuries been controlled by Satan through the medium of the papacy. But here is brought to view a new manifestation of satanic power.</a:t>
            </a:r>
          </a:p>
          <a:p>
            <a:r>
              <a:rPr lang="en-US" dirty="0" smtClean="0"/>
              <a:t>It had been Rome’s policy, under a profession of reverence for the Bible, to keep it locked up in an unknown tongue and hidden away from the people. Under her rule the witnesses prophesied “clothed in sackcloth.” But another power—the beast from the bottomless pit—was to arise to make open, avowed war upon the word of God.” GC 269.</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2160</Words>
  <Application>Microsoft Office PowerPoint</Application>
  <PresentationFormat>On-screen Show (4:3)</PresentationFormat>
  <Paragraphs>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Revelation, ch. 11 ‘French Revolution’</vt:lpstr>
      <vt:lpstr>Warnings and Judgments</vt:lpstr>
      <vt:lpstr>Judgment</vt:lpstr>
      <vt:lpstr>1260 years of Papal Control</vt:lpstr>
      <vt:lpstr>Old and New Testament</vt:lpstr>
      <vt:lpstr>Something in Twos!</vt:lpstr>
      <vt:lpstr>Characteristics of 2 Witnesses</vt:lpstr>
      <vt:lpstr>War on the Bible</vt:lpstr>
      <vt:lpstr>A Nation Dominated by Rome!</vt:lpstr>
      <vt:lpstr>End of the 1700’s</vt:lpstr>
      <vt:lpstr>One Nation Fills the Bill</vt:lpstr>
      <vt:lpstr>Repetition</vt:lpstr>
      <vt:lpstr>War on the Bible</vt:lpstr>
      <vt:lpstr>Slide 14</vt:lpstr>
      <vt:lpstr>France’s Characteristics</vt:lpstr>
      <vt:lpstr>3 and a Half Years Banished!</vt:lpstr>
      <vt:lpstr>Anarchy</vt:lpstr>
      <vt:lpstr>Exalted Again!</vt:lpstr>
      <vt:lpstr>Bible Societies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ch. 11 ‘French Revolution’</dc:title>
  <dc:creator>Computer</dc:creator>
  <cp:lastModifiedBy>Computer</cp:lastModifiedBy>
  <cp:revision>12</cp:revision>
  <dcterms:created xsi:type="dcterms:W3CDTF">2013-10-30T16:23:55Z</dcterms:created>
  <dcterms:modified xsi:type="dcterms:W3CDTF">2013-11-02T00:09:00Z</dcterms:modified>
</cp:coreProperties>
</file>