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2" r:id="rId15"/>
    <p:sldId id="275" r:id="rId16"/>
    <p:sldId id="273" r:id="rId17"/>
    <p:sldId id="274" r:id="rId18"/>
    <p:sldId id="276"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14" y="10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90BC72-8E9C-4E0E-B0EC-FAC730AC9FD1}" type="datetimeFigureOut">
              <a:rPr lang="en-US" smtClean="0"/>
              <a:t>3/22/2019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453C4D-57EF-4552-97A3-5D1AE9196901}" type="slidenum">
              <a:rPr lang="en-US" smtClean="0"/>
              <a:t>‹#›</a:t>
            </a:fld>
            <a:endParaRPr lang="en-US"/>
          </a:p>
        </p:txBody>
      </p:sp>
    </p:spTree>
    <p:extLst>
      <p:ext uri="{BB962C8B-B14F-4D97-AF65-F5344CB8AC3E}">
        <p14:creationId xmlns:p14="http://schemas.microsoft.com/office/powerpoint/2010/main" val="1793402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90BC72-8E9C-4E0E-B0EC-FAC730AC9FD1}" type="datetimeFigureOut">
              <a:rPr lang="en-US" smtClean="0"/>
              <a:t>3/22/2019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453C4D-57EF-4552-97A3-5D1AE9196901}" type="slidenum">
              <a:rPr lang="en-US" smtClean="0"/>
              <a:t>‹#›</a:t>
            </a:fld>
            <a:endParaRPr lang="en-US"/>
          </a:p>
        </p:txBody>
      </p:sp>
    </p:spTree>
    <p:extLst>
      <p:ext uri="{BB962C8B-B14F-4D97-AF65-F5344CB8AC3E}">
        <p14:creationId xmlns:p14="http://schemas.microsoft.com/office/powerpoint/2010/main" val="771799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90BC72-8E9C-4E0E-B0EC-FAC730AC9FD1}" type="datetimeFigureOut">
              <a:rPr lang="en-US" smtClean="0"/>
              <a:t>3/22/2019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453C4D-57EF-4552-97A3-5D1AE9196901}" type="slidenum">
              <a:rPr lang="en-US" smtClean="0"/>
              <a:t>‹#›</a:t>
            </a:fld>
            <a:endParaRPr lang="en-US"/>
          </a:p>
        </p:txBody>
      </p:sp>
    </p:spTree>
    <p:extLst>
      <p:ext uri="{BB962C8B-B14F-4D97-AF65-F5344CB8AC3E}">
        <p14:creationId xmlns:p14="http://schemas.microsoft.com/office/powerpoint/2010/main" val="4094200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90BC72-8E9C-4E0E-B0EC-FAC730AC9FD1}" type="datetimeFigureOut">
              <a:rPr lang="en-US" smtClean="0"/>
              <a:t>3/22/2019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453C4D-57EF-4552-97A3-5D1AE9196901}" type="slidenum">
              <a:rPr lang="en-US" smtClean="0"/>
              <a:t>‹#›</a:t>
            </a:fld>
            <a:endParaRPr lang="en-US"/>
          </a:p>
        </p:txBody>
      </p:sp>
    </p:spTree>
    <p:extLst>
      <p:ext uri="{BB962C8B-B14F-4D97-AF65-F5344CB8AC3E}">
        <p14:creationId xmlns:p14="http://schemas.microsoft.com/office/powerpoint/2010/main" val="2687147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B90BC72-8E9C-4E0E-B0EC-FAC730AC9FD1}" type="datetimeFigureOut">
              <a:rPr lang="en-US" smtClean="0"/>
              <a:t>3/22/2019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453C4D-57EF-4552-97A3-5D1AE9196901}" type="slidenum">
              <a:rPr lang="en-US" smtClean="0"/>
              <a:t>‹#›</a:t>
            </a:fld>
            <a:endParaRPr lang="en-US"/>
          </a:p>
        </p:txBody>
      </p:sp>
    </p:spTree>
    <p:extLst>
      <p:ext uri="{BB962C8B-B14F-4D97-AF65-F5344CB8AC3E}">
        <p14:creationId xmlns:p14="http://schemas.microsoft.com/office/powerpoint/2010/main" val="3455816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90BC72-8E9C-4E0E-B0EC-FAC730AC9FD1}" type="datetimeFigureOut">
              <a:rPr lang="en-US" smtClean="0"/>
              <a:t>3/22/2019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453C4D-57EF-4552-97A3-5D1AE9196901}" type="slidenum">
              <a:rPr lang="en-US" smtClean="0"/>
              <a:t>‹#›</a:t>
            </a:fld>
            <a:endParaRPr lang="en-US"/>
          </a:p>
        </p:txBody>
      </p:sp>
    </p:spTree>
    <p:extLst>
      <p:ext uri="{BB962C8B-B14F-4D97-AF65-F5344CB8AC3E}">
        <p14:creationId xmlns:p14="http://schemas.microsoft.com/office/powerpoint/2010/main" val="1401461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90BC72-8E9C-4E0E-B0EC-FAC730AC9FD1}" type="datetimeFigureOut">
              <a:rPr lang="en-US" smtClean="0"/>
              <a:t>3/22/2019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453C4D-57EF-4552-97A3-5D1AE9196901}" type="slidenum">
              <a:rPr lang="en-US" smtClean="0"/>
              <a:t>‹#›</a:t>
            </a:fld>
            <a:endParaRPr lang="en-US"/>
          </a:p>
        </p:txBody>
      </p:sp>
    </p:spTree>
    <p:extLst>
      <p:ext uri="{BB962C8B-B14F-4D97-AF65-F5344CB8AC3E}">
        <p14:creationId xmlns:p14="http://schemas.microsoft.com/office/powerpoint/2010/main" val="357381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90BC72-8E9C-4E0E-B0EC-FAC730AC9FD1}" type="datetimeFigureOut">
              <a:rPr lang="en-US" smtClean="0"/>
              <a:t>3/22/2019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453C4D-57EF-4552-97A3-5D1AE9196901}" type="slidenum">
              <a:rPr lang="en-US" smtClean="0"/>
              <a:t>‹#›</a:t>
            </a:fld>
            <a:endParaRPr lang="en-US"/>
          </a:p>
        </p:txBody>
      </p:sp>
    </p:spTree>
    <p:extLst>
      <p:ext uri="{BB962C8B-B14F-4D97-AF65-F5344CB8AC3E}">
        <p14:creationId xmlns:p14="http://schemas.microsoft.com/office/powerpoint/2010/main" val="3371196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90BC72-8E9C-4E0E-B0EC-FAC730AC9FD1}" type="datetimeFigureOut">
              <a:rPr lang="en-US" smtClean="0"/>
              <a:t>3/22/2019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453C4D-57EF-4552-97A3-5D1AE9196901}" type="slidenum">
              <a:rPr lang="en-US" smtClean="0"/>
              <a:t>‹#›</a:t>
            </a:fld>
            <a:endParaRPr lang="en-US"/>
          </a:p>
        </p:txBody>
      </p:sp>
    </p:spTree>
    <p:extLst>
      <p:ext uri="{BB962C8B-B14F-4D97-AF65-F5344CB8AC3E}">
        <p14:creationId xmlns:p14="http://schemas.microsoft.com/office/powerpoint/2010/main" val="1858777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B90BC72-8E9C-4E0E-B0EC-FAC730AC9FD1}" type="datetimeFigureOut">
              <a:rPr lang="en-US" smtClean="0"/>
              <a:t>3/22/2019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453C4D-57EF-4552-97A3-5D1AE9196901}" type="slidenum">
              <a:rPr lang="en-US" smtClean="0"/>
              <a:t>‹#›</a:t>
            </a:fld>
            <a:endParaRPr lang="en-US"/>
          </a:p>
        </p:txBody>
      </p:sp>
    </p:spTree>
    <p:extLst>
      <p:ext uri="{BB962C8B-B14F-4D97-AF65-F5344CB8AC3E}">
        <p14:creationId xmlns:p14="http://schemas.microsoft.com/office/powerpoint/2010/main" val="1019041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B90BC72-8E9C-4E0E-B0EC-FAC730AC9FD1}" type="datetimeFigureOut">
              <a:rPr lang="en-US" smtClean="0"/>
              <a:t>3/22/2019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453C4D-57EF-4552-97A3-5D1AE9196901}" type="slidenum">
              <a:rPr lang="en-US" smtClean="0"/>
              <a:t>‹#›</a:t>
            </a:fld>
            <a:endParaRPr lang="en-US"/>
          </a:p>
        </p:txBody>
      </p:sp>
    </p:spTree>
    <p:extLst>
      <p:ext uri="{BB962C8B-B14F-4D97-AF65-F5344CB8AC3E}">
        <p14:creationId xmlns:p14="http://schemas.microsoft.com/office/powerpoint/2010/main" val="428172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90BC72-8E9C-4E0E-B0EC-FAC730AC9FD1}" type="datetimeFigureOut">
              <a:rPr lang="en-US" smtClean="0"/>
              <a:t>3/22/2019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453C4D-57EF-4552-97A3-5D1AE9196901}" type="slidenum">
              <a:rPr lang="en-US" smtClean="0"/>
              <a:t>‹#›</a:t>
            </a:fld>
            <a:endParaRPr lang="en-US"/>
          </a:p>
        </p:txBody>
      </p:sp>
    </p:spTree>
    <p:extLst>
      <p:ext uri="{BB962C8B-B14F-4D97-AF65-F5344CB8AC3E}">
        <p14:creationId xmlns:p14="http://schemas.microsoft.com/office/powerpoint/2010/main" val="36187803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990599"/>
            <a:ext cx="12192000" cy="977901"/>
          </a:xfrm>
        </p:spPr>
        <p:txBody>
          <a:bodyPr/>
          <a:lstStyle/>
          <a:p>
            <a:r>
              <a:rPr lang="en-US" b="1" i="1" u="sng" dirty="0" smtClean="0">
                <a:solidFill>
                  <a:srgbClr val="FF0000"/>
                </a:solidFill>
              </a:rPr>
              <a:t>Judges/Deliverers, pt. 1</a:t>
            </a:r>
            <a:endParaRPr lang="en-US" b="1" i="1" u="sng" dirty="0">
              <a:solidFill>
                <a:srgbClr val="FF0000"/>
              </a:solidFill>
            </a:endParaRPr>
          </a:p>
        </p:txBody>
      </p:sp>
      <p:sp>
        <p:nvSpPr>
          <p:cNvPr id="3" name="Subtitle 2"/>
          <p:cNvSpPr>
            <a:spLocks noGrp="1"/>
          </p:cNvSpPr>
          <p:nvPr>
            <p:ph type="subTitle" idx="1"/>
          </p:nvPr>
        </p:nvSpPr>
        <p:spPr/>
        <p:txBody>
          <a:bodyPr>
            <a:normAutofit/>
          </a:bodyPr>
          <a:lstStyle/>
          <a:p>
            <a:r>
              <a:rPr lang="en-US" sz="4400" b="1" i="1" u="sng" dirty="0" smtClean="0">
                <a:solidFill>
                  <a:srgbClr val="00B050"/>
                </a:solidFill>
                <a:latin typeface="Algerian" panose="04020705040A02060702" pitchFamily="82" charset="0"/>
              </a:rPr>
              <a:t>‘Unknowns’ </a:t>
            </a:r>
            <a:endParaRPr lang="en-US" sz="4400" b="1" i="1" u="sng" dirty="0">
              <a:solidFill>
                <a:srgbClr val="00B050"/>
              </a:solidFill>
              <a:latin typeface="Algerian" panose="04020705040A02060702" pitchFamily="82" charset="0"/>
            </a:endParaRPr>
          </a:p>
        </p:txBody>
      </p:sp>
    </p:spTree>
    <p:extLst>
      <p:ext uri="{BB962C8B-B14F-4D97-AF65-F5344CB8AC3E}">
        <p14:creationId xmlns:p14="http://schemas.microsoft.com/office/powerpoint/2010/main" val="28876250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711199"/>
          </a:xfrm>
        </p:spPr>
        <p:txBody>
          <a:bodyPr>
            <a:normAutofit/>
          </a:bodyPr>
          <a:lstStyle/>
          <a:p>
            <a:r>
              <a:rPr lang="en-US" dirty="0" smtClean="0"/>
              <a:t>          </a:t>
            </a:r>
            <a:r>
              <a:rPr lang="en-US" b="1" i="1" u="sng" dirty="0" smtClean="0">
                <a:solidFill>
                  <a:srgbClr val="0070C0"/>
                </a:solidFill>
                <a:latin typeface="Algerian" panose="04020705040A02060702" pitchFamily="82" charset="0"/>
              </a:rPr>
              <a:t>Othniel</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sz="half" idx="1"/>
          </p:nvPr>
        </p:nvSpPr>
        <p:spPr>
          <a:xfrm>
            <a:off x="0" y="584200"/>
            <a:ext cx="6172200" cy="6273799"/>
          </a:xfrm>
        </p:spPr>
        <p:txBody>
          <a:bodyPr/>
          <a:lstStyle/>
          <a:p>
            <a:r>
              <a:rPr lang="en-US" sz="3600" dirty="0" smtClean="0"/>
              <a:t>1. Caleb’s nephew</a:t>
            </a:r>
          </a:p>
          <a:p>
            <a:r>
              <a:rPr lang="en-US" sz="3600" dirty="0" smtClean="0"/>
              <a:t>2. Like his uncle, Othniel was a man of faith and action.</a:t>
            </a:r>
          </a:p>
          <a:p>
            <a:r>
              <a:rPr lang="en-US" sz="3600" dirty="0" smtClean="0"/>
              <a:t>3. He understood God’s plan for Israel.</a:t>
            </a:r>
          </a:p>
          <a:p>
            <a:r>
              <a:rPr lang="en-US" sz="3600" dirty="0" smtClean="0"/>
              <a:t>4. He would allow God to use him to drive out and destroy the heathen nations occupying Canaan.</a:t>
            </a:r>
          </a:p>
          <a:p>
            <a:r>
              <a:rPr lang="en-US" sz="3600" dirty="0" smtClean="0"/>
              <a:t>5.  Othniel married his cousin, Achsah.</a:t>
            </a:r>
          </a:p>
          <a:p>
            <a:endParaRPr lang="en-US" dirty="0"/>
          </a:p>
        </p:txBody>
      </p:sp>
      <p:pic>
        <p:nvPicPr>
          <p:cNvPr id="5" name="Content Placeholder 4"/>
          <p:cNvPicPr>
            <a:picLocks noGrp="1" noChangeAspect="1"/>
          </p:cNvPicPr>
          <p:nvPr>
            <p:ph sz="half" idx="2"/>
          </p:nvPr>
        </p:nvPicPr>
        <p:blipFill>
          <a:blip r:embed="rId2"/>
          <a:stretch>
            <a:fillRect/>
          </a:stretch>
        </p:blipFill>
        <p:spPr>
          <a:xfrm>
            <a:off x="6070599" y="-1"/>
            <a:ext cx="6121401" cy="6857999"/>
          </a:xfrm>
          <a:prstGeom prst="rect">
            <a:avLst/>
          </a:prstGeom>
        </p:spPr>
      </p:pic>
    </p:spTree>
    <p:extLst>
      <p:ext uri="{BB962C8B-B14F-4D97-AF65-F5344CB8AC3E}">
        <p14:creationId xmlns:p14="http://schemas.microsoft.com/office/powerpoint/2010/main" val="4694791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89700" y="1"/>
            <a:ext cx="5702300" cy="838199"/>
          </a:xfrm>
        </p:spPr>
        <p:txBody>
          <a:bodyPr/>
          <a:lstStyle/>
          <a:p>
            <a:r>
              <a:rPr lang="en-US" b="1" i="1" dirty="0" smtClean="0">
                <a:solidFill>
                  <a:srgbClr val="FF0000"/>
                </a:solidFill>
              </a:rPr>
              <a:t>         </a:t>
            </a:r>
            <a:r>
              <a:rPr lang="en-US" b="1" i="1" u="sng" dirty="0" smtClean="0">
                <a:solidFill>
                  <a:srgbClr val="FF0000"/>
                </a:solidFill>
              </a:rPr>
              <a:t>Like his Uncle!</a:t>
            </a:r>
            <a:endParaRPr lang="en-US" b="1" i="1" u="sng" dirty="0">
              <a:solidFill>
                <a:srgbClr val="FF0000"/>
              </a:solidFill>
            </a:endParaRPr>
          </a:p>
        </p:txBody>
      </p:sp>
      <p:pic>
        <p:nvPicPr>
          <p:cNvPr id="5" name="Content Placeholder 4"/>
          <p:cNvPicPr>
            <a:picLocks noGrp="1" noChangeAspect="1"/>
          </p:cNvPicPr>
          <p:nvPr>
            <p:ph sz="half" idx="1"/>
          </p:nvPr>
        </p:nvPicPr>
        <p:blipFill>
          <a:blip r:embed="rId2"/>
          <a:stretch>
            <a:fillRect/>
          </a:stretch>
        </p:blipFill>
        <p:spPr>
          <a:xfrm>
            <a:off x="-88900" y="0"/>
            <a:ext cx="6261100" cy="6858000"/>
          </a:xfrm>
          <a:prstGeom prst="rect">
            <a:avLst/>
          </a:prstGeom>
        </p:spPr>
      </p:pic>
      <p:sp>
        <p:nvSpPr>
          <p:cNvPr id="4" name="Content Placeholder 3"/>
          <p:cNvSpPr>
            <a:spLocks noGrp="1"/>
          </p:cNvSpPr>
          <p:nvPr>
            <p:ph sz="half" idx="2"/>
          </p:nvPr>
        </p:nvSpPr>
        <p:spPr>
          <a:xfrm>
            <a:off x="6172200" y="698500"/>
            <a:ext cx="6019800" cy="6159499"/>
          </a:xfrm>
        </p:spPr>
        <p:txBody>
          <a:bodyPr>
            <a:normAutofit fontScale="92500" lnSpcReduction="10000"/>
          </a:bodyPr>
          <a:lstStyle/>
          <a:p>
            <a:r>
              <a:rPr lang="en-US" dirty="0"/>
              <a:t>6 And Joshua the son of Nun, and Caleb the son of Jephunneh, which were of them that searched the land, rent their clothes</a:t>
            </a:r>
            <a:r>
              <a:rPr lang="en-US" dirty="0" smtClean="0"/>
              <a:t>: </a:t>
            </a:r>
            <a:r>
              <a:rPr lang="en-US" dirty="0"/>
              <a:t>And they spake unto all the company of the children of Israel, saying, The land, which we passed through to search it, is an exceeding good land</a:t>
            </a:r>
            <a:r>
              <a:rPr lang="en-US" dirty="0" smtClean="0"/>
              <a:t>. </a:t>
            </a:r>
            <a:r>
              <a:rPr lang="en-US" dirty="0"/>
              <a:t>If the LORD delight in us, then he will bring us into this land, and give it us; a land which floweth with milk and honey</a:t>
            </a:r>
            <a:r>
              <a:rPr lang="en-US" dirty="0" smtClean="0"/>
              <a:t>.  </a:t>
            </a:r>
            <a:r>
              <a:rPr lang="en-US" dirty="0"/>
              <a:t>Only rebel not ye against the LORD, neither fear ye the people of the land; for they are bread for us: their defence is departed from them, and the LORD is with us: fear them not…. </a:t>
            </a:r>
            <a:r>
              <a:rPr lang="en-US" b="1" i="1" u="sng" dirty="0">
                <a:solidFill>
                  <a:srgbClr val="FF0000"/>
                </a:solidFill>
              </a:rPr>
              <a:t>But my servant Caleb, because he had another spirit with him, and hath followed me fully, him will I bring into the land whereinto he went; </a:t>
            </a:r>
            <a:r>
              <a:rPr lang="en-US" dirty="0"/>
              <a:t>and his seed shall possess it</a:t>
            </a:r>
            <a:r>
              <a:rPr lang="en-US" dirty="0" smtClean="0"/>
              <a:t>.”  Numbers 14:6-9,24</a:t>
            </a:r>
            <a:endParaRPr lang="en-US" dirty="0"/>
          </a:p>
        </p:txBody>
      </p:sp>
    </p:spTree>
    <p:extLst>
      <p:ext uri="{BB962C8B-B14F-4D97-AF65-F5344CB8AC3E}">
        <p14:creationId xmlns:p14="http://schemas.microsoft.com/office/powerpoint/2010/main" val="10684716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47699"/>
          </a:xfrm>
        </p:spPr>
        <p:txBody>
          <a:bodyPr>
            <a:normAutofit fontScale="90000"/>
          </a:bodyPr>
          <a:lstStyle/>
          <a:p>
            <a:r>
              <a:rPr lang="en-US" dirty="0" smtClean="0"/>
              <a:t>              </a:t>
            </a:r>
            <a:r>
              <a:rPr lang="en-US" b="1" i="1" u="sng" dirty="0" smtClean="0">
                <a:solidFill>
                  <a:srgbClr val="0070C0"/>
                </a:solidFill>
                <a:latin typeface="Algerian" panose="04020705040A02060702" pitchFamily="82" charset="0"/>
              </a:rPr>
              <a:t>Stood in Defense of God’s Word!</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idx="1"/>
          </p:nvPr>
        </p:nvSpPr>
        <p:spPr>
          <a:xfrm>
            <a:off x="0" y="647700"/>
            <a:ext cx="12192000" cy="6210299"/>
          </a:xfrm>
        </p:spPr>
        <p:txBody>
          <a:bodyPr>
            <a:normAutofit/>
          </a:bodyPr>
          <a:lstStyle/>
          <a:p>
            <a:r>
              <a:rPr lang="en-US" sz="3600" dirty="0" smtClean="0"/>
              <a:t>“The </a:t>
            </a:r>
            <a:r>
              <a:rPr lang="en-US" sz="3600" dirty="0"/>
              <a:t>people were desperate in their disappointment and despair. A wail of agony arose and mingled with the confused murmur of voices. </a:t>
            </a:r>
            <a:r>
              <a:rPr lang="en-US" sz="3600" b="1" i="1" u="sng" dirty="0">
                <a:solidFill>
                  <a:srgbClr val="0070C0"/>
                </a:solidFill>
              </a:rPr>
              <a:t>Caleb comprehended the situation, and, bold to stand in defense of the word of God,</a:t>
            </a:r>
            <a:r>
              <a:rPr lang="en-US" sz="3600" dirty="0"/>
              <a:t> he did all in his power to counteract the evil influence of his unfaithful associates. For an instant the people were stilled to listen to his words of hope and courage respecting the goodly land. He did not contradict what had already been said; the walls were high and the Canaanites strong. But God had promised the land to Israel. “Let us go up at once and possess it,” urged Caleb; “for we are well able to overcome it.” </a:t>
            </a:r>
            <a:r>
              <a:rPr lang="en-US" sz="3600" dirty="0" smtClean="0"/>
              <a:t>PP, pg. 388</a:t>
            </a:r>
            <a:endParaRPr lang="en-US" sz="3600" dirty="0"/>
          </a:p>
        </p:txBody>
      </p:sp>
    </p:spTree>
    <p:extLst>
      <p:ext uri="{BB962C8B-B14F-4D97-AF65-F5344CB8AC3E}">
        <p14:creationId xmlns:p14="http://schemas.microsoft.com/office/powerpoint/2010/main" val="27826371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2200" y="365125"/>
            <a:ext cx="5181600" cy="1325563"/>
          </a:xfrm>
        </p:spPr>
        <p:txBody>
          <a:bodyPr/>
          <a:lstStyle/>
          <a:p>
            <a:endParaRPr lang="en-US" dirty="0"/>
          </a:p>
        </p:txBody>
      </p:sp>
      <p:sp>
        <p:nvSpPr>
          <p:cNvPr id="3" name="Content Placeholder 2"/>
          <p:cNvSpPr>
            <a:spLocks noGrp="1"/>
          </p:cNvSpPr>
          <p:nvPr>
            <p:ph sz="half" idx="1"/>
          </p:nvPr>
        </p:nvSpPr>
        <p:spPr>
          <a:xfrm>
            <a:off x="0" y="0"/>
            <a:ext cx="6019800" cy="6858000"/>
          </a:xfrm>
        </p:spPr>
        <p:txBody>
          <a:bodyPr>
            <a:normAutofit fontScale="92500" lnSpcReduction="10000"/>
          </a:bodyPr>
          <a:lstStyle/>
          <a:p>
            <a:r>
              <a:rPr lang="en-US" dirty="0" smtClean="0"/>
              <a:t>“And </a:t>
            </a:r>
            <a:r>
              <a:rPr lang="en-US" dirty="0"/>
              <a:t>the children of Israel did evil in the sight of the LORD, and forgat the LORD their God, and served Baalim and the </a:t>
            </a:r>
            <a:r>
              <a:rPr lang="en-US" dirty="0" smtClean="0"/>
              <a:t>groves. Therefore </a:t>
            </a:r>
            <a:r>
              <a:rPr lang="en-US" dirty="0"/>
              <a:t>the anger of the LORD was hot against Israel, and he sold them into the hand of Chushanrishathaim king of Mesopotamia: and the children of Israel served Chushanrishathaim eight years</a:t>
            </a:r>
            <a:r>
              <a:rPr lang="en-US" dirty="0" smtClean="0"/>
              <a:t>. </a:t>
            </a:r>
            <a:r>
              <a:rPr lang="en-US" dirty="0"/>
              <a:t>And when the children of Israel cried unto the LORD, the LORD raised up a deliverer to the children of Israel, who delivered them, even Othniel the son of Kenaz, Caleb's younger brother</a:t>
            </a:r>
            <a:r>
              <a:rPr lang="en-US" b="1" i="1" u="sng" dirty="0" smtClean="0">
                <a:solidFill>
                  <a:srgbClr val="FF0000"/>
                </a:solidFill>
              </a:rPr>
              <a:t>. </a:t>
            </a:r>
            <a:r>
              <a:rPr lang="en-US" b="1" i="1" u="sng" dirty="0">
                <a:solidFill>
                  <a:srgbClr val="FF0000"/>
                </a:solidFill>
              </a:rPr>
              <a:t>And the Spirit of the LORD came upon him, and he judged Israel, and went out to war: and the LORD delivered Chushanrishathaim king of Mesopotamia into his hand;</a:t>
            </a:r>
            <a:r>
              <a:rPr lang="en-US" dirty="0"/>
              <a:t> and his hand prevailed against Chushanrishathaim</a:t>
            </a:r>
            <a:r>
              <a:rPr lang="en-US" dirty="0" smtClean="0"/>
              <a:t>.”  Judges 3:7-10</a:t>
            </a:r>
            <a:endParaRPr lang="en-US" dirty="0"/>
          </a:p>
        </p:txBody>
      </p:sp>
      <p:pic>
        <p:nvPicPr>
          <p:cNvPr id="5" name="Content Placeholder 4"/>
          <p:cNvPicPr>
            <a:picLocks noGrp="1" noChangeAspect="1"/>
          </p:cNvPicPr>
          <p:nvPr>
            <p:ph sz="half" idx="2"/>
          </p:nvPr>
        </p:nvPicPr>
        <p:blipFill>
          <a:blip r:embed="rId2"/>
          <a:stretch>
            <a:fillRect/>
          </a:stretch>
        </p:blipFill>
        <p:spPr>
          <a:xfrm>
            <a:off x="5905500" y="0"/>
            <a:ext cx="6286500" cy="6858000"/>
          </a:xfrm>
          <a:prstGeom prst="rect">
            <a:avLst/>
          </a:prstGeom>
        </p:spPr>
      </p:pic>
    </p:spTree>
    <p:extLst>
      <p:ext uri="{BB962C8B-B14F-4D97-AF65-F5344CB8AC3E}">
        <p14:creationId xmlns:p14="http://schemas.microsoft.com/office/powerpoint/2010/main" val="21564775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2200" y="1"/>
            <a:ext cx="6019800" cy="660399"/>
          </a:xfrm>
        </p:spPr>
        <p:txBody>
          <a:bodyPr>
            <a:normAutofit fontScale="90000"/>
          </a:bodyPr>
          <a:lstStyle/>
          <a:p>
            <a:r>
              <a:rPr lang="en-US" b="1" i="1" dirty="0" smtClean="0">
                <a:solidFill>
                  <a:srgbClr val="FF0000"/>
                </a:solidFill>
              </a:rPr>
              <a:t>          </a:t>
            </a:r>
            <a:r>
              <a:rPr lang="en-US" b="1" i="1" u="sng" dirty="0" smtClean="0">
                <a:solidFill>
                  <a:srgbClr val="FF0000"/>
                </a:solidFill>
              </a:rPr>
              <a:t>Sound Familiar????</a:t>
            </a:r>
            <a:endParaRPr lang="en-US" b="1" i="1" u="sng" dirty="0">
              <a:solidFill>
                <a:srgbClr val="FF0000"/>
              </a:solidFill>
            </a:endParaRPr>
          </a:p>
        </p:txBody>
      </p:sp>
      <p:pic>
        <p:nvPicPr>
          <p:cNvPr id="5" name="Content Placeholder 4"/>
          <p:cNvPicPr>
            <a:picLocks noGrp="1" noChangeAspect="1"/>
          </p:cNvPicPr>
          <p:nvPr>
            <p:ph sz="half" idx="1"/>
          </p:nvPr>
        </p:nvPicPr>
        <p:blipFill>
          <a:blip r:embed="rId2"/>
          <a:stretch>
            <a:fillRect/>
          </a:stretch>
        </p:blipFill>
        <p:spPr>
          <a:xfrm>
            <a:off x="0" y="0"/>
            <a:ext cx="6172200" cy="6858000"/>
          </a:xfrm>
          <a:prstGeom prst="rect">
            <a:avLst/>
          </a:prstGeom>
        </p:spPr>
      </p:pic>
      <p:sp>
        <p:nvSpPr>
          <p:cNvPr id="4" name="Content Placeholder 3"/>
          <p:cNvSpPr>
            <a:spLocks noGrp="1"/>
          </p:cNvSpPr>
          <p:nvPr>
            <p:ph sz="half" idx="2"/>
          </p:nvPr>
        </p:nvSpPr>
        <p:spPr>
          <a:xfrm>
            <a:off x="6172200" y="533400"/>
            <a:ext cx="6019800" cy="6324599"/>
          </a:xfrm>
        </p:spPr>
        <p:txBody>
          <a:bodyPr>
            <a:normAutofit/>
          </a:bodyPr>
          <a:lstStyle/>
          <a:p>
            <a:r>
              <a:rPr lang="en-US" sz="4000" dirty="0"/>
              <a:t>“And after these things I saw another angel come down from heaven, having great power; and the earth was lightened with his glory</a:t>
            </a:r>
            <a:r>
              <a:rPr lang="en-US" sz="4000" dirty="0" smtClean="0"/>
              <a:t>.”  Rev. 18:1</a:t>
            </a:r>
          </a:p>
          <a:p>
            <a:r>
              <a:rPr lang="en-US" sz="4000" dirty="0" smtClean="0"/>
              <a:t>“For </a:t>
            </a:r>
            <a:r>
              <a:rPr lang="en-US" sz="4000" dirty="0"/>
              <a:t>the earth shall be filled with the knowledge of the glory of the LORD, as the waters cover the sea</a:t>
            </a:r>
            <a:r>
              <a:rPr lang="en-US" sz="4000" dirty="0" smtClean="0"/>
              <a:t>.”  </a:t>
            </a:r>
            <a:r>
              <a:rPr lang="en-US" sz="4000" dirty="0" err="1" smtClean="0"/>
              <a:t>Habb</a:t>
            </a:r>
            <a:r>
              <a:rPr lang="en-US" sz="4000" dirty="0" smtClean="0"/>
              <a:t>. 2:14</a:t>
            </a:r>
            <a:endParaRPr lang="en-US" sz="4000" dirty="0"/>
          </a:p>
        </p:txBody>
      </p:sp>
    </p:spTree>
    <p:extLst>
      <p:ext uri="{BB962C8B-B14F-4D97-AF65-F5344CB8AC3E}">
        <p14:creationId xmlns:p14="http://schemas.microsoft.com/office/powerpoint/2010/main" val="5157131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0" y="88900"/>
            <a:ext cx="12191999" cy="6769100"/>
          </a:xfrm>
          <a:prstGeom prst="rect">
            <a:avLst/>
          </a:prstGeom>
        </p:spPr>
      </p:pic>
    </p:spTree>
    <p:extLst>
      <p:ext uri="{BB962C8B-B14F-4D97-AF65-F5344CB8AC3E}">
        <p14:creationId xmlns:p14="http://schemas.microsoft.com/office/powerpoint/2010/main" val="27546276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6019800" cy="622299"/>
          </a:xfrm>
        </p:spPr>
        <p:txBody>
          <a:bodyPr>
            <a:normAutofit fontScale="90000"/>
          </a:bodyPr>
          <a:lstStyle/>
          <a:p>
            <a:r>
              <a:rPr lang="en-US" dirty="0" smtClean="0"/>
              <a:t>            </a:t>
            </a:r>
            <a:r>
              <a:rPr lang="en-US" b="1" i="1" u="sng" dirty="0" smtClean="0">
                <a:solidFill>
                  <a:srgbClr val="00B050"/>
                </a:solidFill>
                <a:latin typeface="Algerian" panose="04020705040A02060702" pitchFamily="82" charset="0"/>
              </a:rPr>
              <a:t>Babylon Falls</a:t>
            </a:r>
            <a:endParaRPr lang="en-US" b="1" i="1" u="sng" dirty="0">
              <a:solidFill>
                <a:srgbClr val="00B050"/>
              </a:solidFill>
              <a:latin typeface="Algerian" panose="04020705040A02060702" pitchFamily="82" charset="0"/>
            </a:endParaRPr>
          </a:p>
        </p:txBody>
      </p:sp>
      <p:sp>
        <p:nvSpPr>
          <p:cNvPr id="3" name="Content Placeholder 2"/>
          <p:cNvSpPr>
            <a:spLocks noGrp="1"/>
          </p:cNvSpPr>
          <p:nvPr>
            <p:ph sz="half" idx="1"/>
          </p:nvPr>
        </p:nvSpPr>
        <p:spPr>
          <a:xfrm>
            <a:off x="0" y="520700"/>
            <a:ext cx="6019800" cy="6337300"/>
          </a:xfrm>
        </p:spPr>
        <p:txBody>
          <a:bodyPr>
            <a:normAutofit fontScale="92500"/>
          </a:bodyPr>
          <a:lstStyle/>
          <a:p>
            <a:r>
              <a:rPr lang="en-US" dirty="0" smtClean="0"/>
              <a:t>“And </a:t>
            </a:r>
            <a:r>
              <a:rPr lang="en-US" dirty="0"/>
              <a:t>the Spirit of the LORD came upon him, and he judged Israel, and went out to war: and the LORD delivered Chushanrishathaim </a:t>
            </a:r>
            <a:r>
              <a:rPr lang="en-US" b="1" i="1" u="sng" dirty="0"/>
              <a:t>king of Mesopotamia into his hand; </a:t>
            </a:r>
            <a:r>
              <a:rPr lang="en-US" dirty="0"/>
              <a:t>and his hand prevailed against Chushanrishathaim</a:t>
            </a:r>
            <a:r>
              <a:rPr lang="en-US" dirty="0" smtClean="0"/>
              <a:t>.”  Judges 3:10</a:t>
            </a:r>
          </a:p>
          <a:p>
            <a:r>
              <a:rPr lang="en-US" dirty="0"/>
              <a:t>“And he cried mightily with a strong voice, saying, Babylon the great is fallen, is fallen, and is become the habitation of devils, and the hold of every foul spirit, and a cage of every unclean and hateful bird</a:t>
            </a:r>
            <a:r>
              <a:rPr lang="en-US" dirty="0" smtClean="0"/>
              <a:t>. </a:t>
            </a:r>
            <a:r>
              <a:rPr lang="en-US" dirty="0"/>
              <a:t>For all nations have drunk of the wine of the wrath of her fornication, and the kings of the earth have committed fornication with her, and the merchants of the earth are waxed rich through the abundance of her delicacies</a:t>
            </a:r>
            <a:r>
              <a:rPr lang="en-US" dirty="0" smtClean="0"/>
              <a:t>.”  Rev. 18:2,3</a:t>
            </a:r>
            <a:endParaRPr lang="en-US" dirty="0"/>
          </a:p>
        </p:txBody>
      </p:sp>
      <p:pic>
        <p:nvPicPr>
          <p:cNvPr id="5" name="Content Placeholder 4"/>
          <p:cNvPicPr>
            <a:picLocks noGrp="1" noChangeAspect="1"/>
          </p:cNvPicPr>
          <p:nvPr>
            <p:ph sz="half" idx="2"/>
          </p:nvPr>
        </p:nvPicPr>
        <p:blipFill>
          <a:blip r:embed="rId2"/>
          <a:stretch>
            <a:fillRect/>
          </a:stretch>
        </p:blipFill>
        <p:spPr>
          <a:xfrm>
            <a:off x="6019800" y="0"/>
            <a:ext cx="6172200" cy="6858000"/>
          </a:xfrm>
          <a:prstGeom prst="rect">
            <a:avLst/>
          </a:prstGeom>
        </p:spPr>
      </p:pic>
    </p:spTree>
    <p:extLst>
      <p:ext uri="{BB962C8B-B14F-4D97-AF65-F5344CB8AC3E}">
        <p14:creationId xmlns:p14="http://schemas.microsoft.com/office/powerpoint/2010/main" val="8778176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25499"/>
          </a:xfrm>
        </p:spPr>
        <p:txBody>
          <a:bodyPr/>
          <a:lstStyle/>
          <a:p>
            <a:r>
              <a:rPr lang="en-US" dirty="0" smtClean="0"/>
              <a:t>                                 </a:t>
            </a:r>
            <a:r>
              <a:rPr lang="en-US" b="1" i="1" u="sng" dirty="0" smtClean="0">
                <a:solidFill>
                  <a:srgbClr val="00B050"/>
                </a:solidFill>
              </a:rPr>
              <a:t>Why?????????</a:t>
            </a:r>
            <a:endParaRPr lang="en-US" b="1" i="1" u="sng" dirty="0">
              <a:solidFill>
                <a:srgbClr val="00B050"/>
              </a:solidFill>
            </a:endParaRPr>
          </a:p>
        </p:txBody>
      </p:sp>
      <p:sp>
        <p:nvSpPr>
          <p:cNvPr id="3" name="Content Placeholder 2"/>
          <p:cNvSpPr>
            <a:spLocks noGrp="1"/>
          </p:cNvSpPr>
          <p:nvPr>
            <p:ph idx="1"/>
          </p:nvPr>
        </p:nvSpPr>
        <p:spPr>
          <a:xfrm>
            <a:off x="0" y="698500"/>
            <a:ext cx="12192000" cy="6159499"/>
          </a:xfrm>
        </p:spPr>
        <p:txBody>
          <a:bodyPr>
            <a:normAutofit fontScale="92500" lnSpcReduction="20000"/>
          </a:bodyPr>
          <a:lstStyle/>
          <a:p>
            <a:r>
              <a:rPr lang="en-US" dirty="0" smtClean="0"/>
              <a:t>“In </a:t>
            </a:r>
            <a:r>
              <a:rPr lang="en-US" dirty="0"/>
              <a:t>every generation God has sent His servants to rebuke sin, both in the world and in the church. But the people desire smooth things spoken to them, and the pure, unvarnished truth is not acceptable. Many reformers, in entering upon their work, determined to exercise great prudence in attacking the sins of the church and the nation. They hoped, by the example of a pure Christian life, to lead the people back to the doctrines of the Bible. But the Spirit of God came upon them as it came upon Elijah, moving him to rebuke the sins of a wicked king and an apostate people; they could not refrain from preaching the plain utterances of the Bible—doctrines which they had been reluctant to present. They were impelled to zealously declare the truth and the danger which threatened souls. The words which the Lord gave them they uttered, fearless of consequences, and the people were compelled to hear the warning. </a:t>
            </a:r>
            <a:r>
              <a:rPr lang="en-US" dirty="0" smtClean="0"/>
              <a:t>Thus </a:t>
            </a:r>
            <a:r>
              <a:rPr lang="en-US" dirty="0"/>
              <a:t>the message of the third angel will be proclaimed. As the time comes for it to be given with greatest power, the Lord will work through humble instruments, leading the minds of those who consecrate themselves to His service. The laborers will be qualified rather by the unction of His Spirit than by the training of literary institutions. Men of faith and prayer will be constrained to go forth with holy zeal, declaring the words which God gives them. The sins of Babylon will be laid open. The fearful results of enforcing the observances of the church by civil authority, the inroads of spiritualism, the stealthy but rapid progress of the papal power—all will be unmasked. By these solemn warnings the people will be stirred. </a:t>
            </a:r>
            <a:r>
              <a:rPr lang="en-US" b="1" i="1" u="sng" dirty="0">
                <a:solidFill>
                  <a:srgbClr val="00B050"/>
                </a:solidFill>
              </a:rPr>
              <a:t>Thousands upon thousands will listen who have never heard words like </a:t>
            </a:r>
            <a:r>
              <a:rPr lang="en-US" b="1" i="1" u="sng" dirty="0" smtClean="0">
                <a:solidFill>
                  <a:srgbClr val="00B050"/>
                </a:solidFill>
              </a:rPr>
              <a:t>these.</a:t>
            </a:r>
            <a:r>
              <a:rPr lang="en-US" dirty="0" smtClean="0"/>
              <a:t>”  Great Controversy, pg. 606</a:t>
            </a:r>
            <a:endParaRPr lang="en-US" dirty="0"/>
          </a:p>
        </p:txBody>
      </p:sp>
    </p:spTree>
    <p:extLst>
      <p:ext uri="{BB962C8B-B14F-4D97-AF65-F5344CB8AC3E}">
        <p14:creationId xmlns:p14="http://schemas.microsoft.com/office/powerpoint/2010/main" val="31719773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2200" y="1"/>
            <a:ext cx="6019800" cy="761999"/>
          </a:xfrm>
        </p:spPr>
        <p:txBody>
          <a:bodyPr>
            <a:normAutofit/>
          </a:bodyPr>
          <a:lstStyle/>
          <a:p>
            <a:r>
              <a:rPr lang="en-US" dirty="0" smtClean="0"/>
              <a:t>        </a:t>
            </a:r>
            <a:r>
              <a:rPr lang="en-US" b="1" i="1" u="sng" dirty="0" smtClean="0">
                <a:solidFill>
                  <a:srgbClr val="00B050"/>
                </a:solidFill>
              </a:rPr>
              <a:t>Othniel and US!</a:t>
            </a:r>
            <a:endParaRPr lang="en-US" b="1" i="1" u="sng" dirty="0">
              <a:solidFill>
                <a:srgbClr val="00B050"/>
              </a:solidFill>
            </a:endParaRPr>
          </a:p>
        </p:txBody>
      </p:sp>
      <p:pic>
        <p:nvPicPr>
          <p:cNvPr id="5" name="Content Placeholder 4"/>
          <p:cNvPicPr>
            <a:picLocks noGrp="1" noChangeAspect="1"/>
          </p:cNvPicPr>
          <p:nvPr>
            <p:ph sz="half" idx="1"/>
          </p:nvPr>
        </p:nvPicPr>
        <p:blipFill>
          <a:blip r:embed="rId2"/>
          <a:stretch>
            <a:fillRect/>
          </a:stretch>
        </p:blipFill>
        <p:spPr>
          <a:xfrm>
            <a:off x="0" y="0"/>
            <a:ext cx="6172200" cy="6858000"/>
          </a:xfrm>
          <a:prstGeom prst="rect">
            <a:avLst/>
          </a:prstGeom>
        </p:spPr>
      </p:pic>
      <p:sp>
        <p:nvSpPr>
          <p:cNvPr id="4" name="Content Placeholder 3"/>
          <p:cNvSpPr>
            <a:spLocks noGrp="1"/>
          </p:cNvSpPr>
          <p:nvPr>
            <p:ph sz="half" idx="2"/>
          </p:nvPr>
        </p:nvSpPr>
        <p:spPr>
          <a:xfrm>
            <a:off x="6172200" y="673100"/>
            <a:ext cx="6019800" cy="6184899"/>
          </a:xfrm>
        </p:spPr>
        <p:txBody>
          <a:bodyPr>
            <a:normAutofit fontScale="85000" lnSpcReduction="10000"/>
          </a:bodyPr>
          <a:lstStyle/>
          <a:p>
            <a:r>
              <a:rPr lang="en-US" dirty="0" smtClean="0"/>
              <a:t>Through the power of the Holy Spirit, the third Person of the Godhead, Othniel crushed Babylon the Great and God’s people were delivered </a:t>
            </a:r>
            <a:r>
              <a:rPr lang="en-US" dirty="0"/>
              <a:t>from </a:t>
            </a:r>
            <a:r>
              <a:rPr lang="en-US" dirty="0" smtClean="0"/>
              <a:t>this </a:t>
            </a:r>
            <a:r>
              <a:rPr lang="en-US" dirty="0"/>
              <a:t>terrible foe.  We have a charge,  </a:t>
            </a:r>
            <a:r>
              <a:rPr lang="en-US" dirty="0" smtClean="0"/>
              <a:t>“ But </a:t>
            </a:r>
            <a:r>
              <a:rPr lang="en-US" dirty="0"/>
              <a:t>to live and labor almost unknown, to toil and sacrifice for Jesus in obscurity, receiving no special praise from men—this requires a soundness of principle and a steadfastness of purpose that but few possess. Were there a greater effort to walk humbly with God, looking away from men and laboring only for Christ's sake, far more would be accomplished…. To stand in defense of truth and righteousness when the majority forsake us, to fight the battles of the Lord when champions are few—this will be our test. At this time we must gather warmth from the coldness of others, courage from their cowardice, and loyalty from their treason</a:t>
            </a:r>
            <a:r>
              <a:rPr lang="en-US" dirty="0" smtClean="0"/>
              <a:t>.”  5T, pgs. 132,136</a:t>
            </a:r>
            <a:endParaRPr lang="en-US" dirty="0"/>
          </a:p>
        </p:txBody>
      </p:sp>
    </p:spTree>
    <p:extLst>
      <p:ext uri="{BB962C8B-B14F-4D97-AF65-F5344CB8AC3E}">
        <p14:creationId xmlns:p14="http://schemas.microsoft.com/office/powerpoint/2010/main" val="20899247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8200" y="1"/>
            <a:ext cx="10083800" cy="800099"/>
          </a:xfrm>
        </p:spPr>
        <p:txBody>
          <a:bodyPr/>
          <a:lstStyle/>
          <a:p>
            <a:r>
              <a:rPr lang="en-US" dirty="0" smtClean="0"/>
              <a:t>  </a:t>
            </a:r>
            <a:r>
              <a:rPr lang="en-US" b="1" i="1" u="sng" dirty="0" smtClean="0">
                <a:solidFill>
                  <a:srgbClr val="00B0F0"/>
                </a:solidFill>
              </a:rPr>
              <a:t>Have You Heard of Othniel?</a:t>
            </a:r>
            <a:endParaRPr lang="en-US" b="1" i="1" u="sng" dirty="0">
              <a:solidFill>
                <a:srgbClr val="00B0F0"/>
              </a:solidFill>
            </a:endParaRPr>
          </a:p>
        </p:txBody>
      </p:sp>
      <p:sp>
        <p:nvSpPr>
          <p:cNvPr id="3" name="Content Placeholder 2"/>
          <p:cNvSpPr>
            <a:spLocks noGrp="1"/>
          </p:cNvSpPr>
          <p:nvPr>
            <p:ph sz="half" idx="1"/>
          </p:nvPr>
        </p:nvSpPr>
        <p:spPr>
          <a:xfrm>
            <a:off x="0" y="660400"/>
            <a:ext cx="6172200" cy="6197600"/>
          </a:xfrm>
        </p:spPr>
        <p:txBody>
          <a:bodyPr>
            <a:normAutofit fontScale="85000" lnSpcReduction="10000"/>
          </a:bodyPr>
          <a:lstStyle/>
          <a:p>
            <a:r>
              <a:rPr lang="en-US" dirty="0" smtClean="0"/>
              <a:t>My point, exactly!!  These man is as about as well known as ??????????????</a:t>
            </a:r>
          </a:p>
          <a:p>
            <a:r>
              <a:rPr lang="en-US" dirty="0" smtClean="0"/>
              <a:t>Who was he?  Since this is a sermon, you may say, “Well, he is a Bible character.”  You would be right. </a:t>
            </a:r>
            <a:r>
              <a:rPr lang="en-US" dirty="0"/>
              <a:t>H</a:t>
            </a:r>
            <a:r>
              <a:rPr lang="en-US" dirty="0" smtClean="0"/>
              <a:t>e was a Judge or deliverer in Israel.  “Nevertheless the LORD raised up </a:t>
            </a:r>
            <a:r>
              <a:rPr lang="en-US" b="1" i="1" u="sng" dirty="0" smtClean="0">
                <a:solidFill>
                  <a:srgbClr val="FF0000"/>
                </a:solidFill>
              </a:rPr>
              <a:t>judges, which delivered them out of the hand of those that spoiled them.</a:t>
            </a:r>
            <a:r>
              <a:rPr lang="en-US" dirty="0" smtClean="0"/>
              <a:t> And yet they would not hearken unto their judges, but they went a whoring after other gods, and bowed themselves unto them: they turned quickly out of the way which their fathers walked in, obeying the commandments of the LORD; but they did not so. And when the LORD raised them up judges, then the LORD was with the </a:t>
            </a:r>
            <a:r>
              <a:rPr lang="en-US" b="1" i="1" u="sng" dirty="0" smtClean="0">
                <a:solidFill>
                  <a:srgbClr val="0070C0"/>
                </a:solidFill>
              </a:rPr>
              <a:t>judge, and delivered them out of the hand of their enemies all the days of the judge:</a:t>
            </a:r>
            <a:r>
              <a:rPr lang="en-US" dirty="0" smtClean="0"/>
              <a:t> for it repented the LORD because of their groanings by reason of them that oppressed them and vexed them.”  Judges 2:16-18</a:t>
            </a:r>
            <a:endParaRPr lang="en-US" dirty="0"/>
          </a:p>
        </p:txBody>
      </p:sp>
      <p:pic>
        <p:nvPicPr>
          <p:cNvPr id="5" name="Content Placeholder 4"/>
          <p:cNvPicPr>
            <a:picLocks noGrp="1" noChangeAspect="1"/>
          </p:cNvPicPr>
          <p:nvPr>
            <p:ph sz="half" idx="2"/>
          </p:nvPr>
        </p:nvPicPr>
        <p:blipFill>
          <a:blip r:embed="rId2"/>
          <a:stretch>
            <a:fillRect/>
          </a:stretch>
        </p:blipFill>
        <p:spPr>
          <a:xfrm>
            <a:off x="6172200" y="660400"/>
            <a:ext cx="6019800" cy="6197600"/>
          </a:xfrm>
          <a:prstGeom prst="rect">
            <a:avLst/>
          </a:prstGeom>
        </p:spPr>
      </p:pic>
    </p:spTree>
    <p:extLst>
      <p:ext uri="{BB962C8B-B14F-4D97-AF65-F5344CB8AC3E}">
        <p14:creationId xmlns:p14="http://schemas.microsoft.com/office/powerpoint/2010/main" val="3030799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pic>
        <p:nvPicPr>
          <p:cNvPr id="5" name="Content Placeholder 4"/>
          <p:cNvPicPr>
            <a:picLocks noGrp="1" noChangeAspect="1"/>
          </p:cNvPicPr>
          <p:nvPr>
            <p:ph sz="half" idx="1"/>
          </p:nvPr>
        </p:nvPicPr>
        <p:blipFill>
          <a:blip r:embed="rId2"/>
          <a:stretch>
            <a:fillRect/>
          </a:stretch>
        </p:blipFill>
        <p:spPr>
          <a:xfrm>
            <a:off x="0" y="0"/>
            <a:ext cx="6426200" cy="6858000"/>
          </a:xfrm>
          <a:prstGeom prst="rect">
            <a:avLst/>
          </a:prstGeom>
        </p:spPr>
      </p:pic>
      <p:sp>
        <p:nvSpPr>
          <p:cNvPr id="4" name="Content Placeholder 3"/>
          <p:cNvSpPr>
            <a:spLocks noGrp="1"/>
          </p:cNvSpPr>
          <p:nvPr>
            <p:ph sz="half" idx="2"/>
          </p:nvPr>
        </p:nvSpPr>
        <p:spPr>
          <a:xfrm>
            <a:off x="6172200" y="0"/>
            <a:ext cx="6019800" cy="6858000"/>
          </a:xfrm>
        </p:spPr>
        <p:txBody>
          <a:bodyPr>
            <a:normAutofit/>
          </a:bodyPr>
          <a:lstStyle/>
          <a:p>
            <a:r>
              <a:rPr lang="en-US" sz="3600" dirty="0" smtClean="0"/>
              <a:t>The judges ruled during the time between Joshua and the conquest of Canaan all the way down to the death of Samuel.  With the time of oppression in between the judges because of Israel’s lapses into sin, this period covers roughly from 1400 BC until the reign of Saul in the 1075 BC range.  Roughly, this time period covered 350 years.</a:t>
            </a:r>
            <a:endParaRPr lang="en-US" sz="3600" dirty="0"/>
          </a:p>
        </p:txBody>
      </p:sp>
    </p:spTree>
    <p:extLst>
      <p:ext uri="{BB962C8B-B14F-4D97-AF65-F5344CB8AC3E}">
        <p14:creationId xmlns:p14="http://schemas.microsoft.com/office/powerpoint/2010/main" val="12354685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34999"/>
          </a:xfrm>
        </p:spPr>
        <p:txBody>
          <a:bodyPr>
            <a:normAutofit fontScale="90000"/>
          </a:bodyPr>
          <a:lstStyle/>
          <a:p>
            <a:r>
              <a:rPr lang="en-US" dirty="0" smtClean="0"/>
              <a:t>                                     </a:t>
            </a:r>
            <a:r>
              <a:rPr lang="en-US" b="1" i="1" u="sng" dirty="0" smtClean="0">
                <a:solidFill>
                  <a:srgbClr val="0070C0"/>
                </a:solidFill>
                <a:latin typeface="Algerian" panose="04020705040A02060702" pitchFamily="82" charset="0"/>
              </a:rPr>
              <a:t>The Judges</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idx="1"/>
          </p:nvPr>
        </p:nvSpPr>
        <p:spPr>
          <a:xfrm>
            <a:off x="0" y="635000"/>
            <a:ext cx="12192000" cy="6222999"/>
          </a:xfrm>
        </p:spPr>
        <p:txBody>
          <a:bodyPr>
            <a:normAutofit/>
          </a:bodyPr>
          <a:lstStyle/>
          <a:p>
            <a:r>
              <a:rPr lang="en-US" dirty="0"/>
              <a:t>1. </a:t>
            </a:r>
            <a:r>
              <a:rPr lang="en-US" dirty="0" smtClean="0"/>
              <a:t>Othniel    (40 </a:t>
            </a:r>
            <a:r>
              <a:rPr lang="en-US" dirty="0"/>
              <a:t>years)	(</a:t>
            </a:r>
            <a:r>
              <a:rPr lang="en-US" dirty="0" smtClean="0"/>
              <a:t>Judg. </a:t>
            </a:r>
            <a:r>
              <a:rPr lang="en-US" dirty="0" smtClean="0"/>
              <a:t>3:9-11)    </a:t>
            </a:r>
            <a:endParaRPr lang="en-US" dirty="0" smtClean="0"/>
          </a:p>
          <a:p>
            <a:r>
              <a:rPr lang="en-US" dirty="0" smtClean="0"/>
              <a:t>  </a:t>
            </a:r>
            <a:r>
              <a:rPr lang="en-US" dirty="0" smtClean="0"/>
              <a:t>2</a:t>
            </a:r>
            <a:r>
              <a:rPr lang="en-US" dirty="0"/>
              <a:t>. </a:t>
            </a:r>
            <a:r>
              <a:rPr lang="en-US" dirty="0" smtClean="0"/>
              <a:t>Ehud     (80 </a:t>
            </a:r>
            <a:r>
              <a:rPr lang="en-US" dirty="0"/>
              <a:t>years)	(</a:t>
            </a:r>
            <a:r>
              <a:rPr lang="en-US" dirty="0" smtClean="0"/>
              <a:t>Judg. </a:t>
            </a:r>
            <a:r>
              <a:rPr lang="en-US" dirty="0" smtClean="0"/>
              <a:t>3:15-30)    </a:t>
            </a:r>
            <a:endParaRPr lang="en-US" dirty="0" smtClean="0"/>
          </a:p>
          <a:p>
            <a:r>
              <a:rPr lang="en-US" dirty="0" smtClean="0"/>
              <a:t>  </a:t>
            </a:r>
            <a:r>
              <a:rPr lang="en-US" dirty="0" smtClean="0"/>
              <a:t>4</a:t>
            </a:r>
            <a:r>
              <a:rPr lang="en-US" dirty="0"/>
              <a:t>. </a:t>
            </a:r>
            <a:r>
              <a:rPr lang="en-US" dirty="0" smtClean="0"/>
              <a:t>Deborah/Barak    (40 </a:t>
            </a:r>
            <a:r>
              <a:rPr lang="en-US" dirty="0"/>
              <a:t>years</a:t>
            </a:r>
            <a:r>
              <a:rPr lang="en-US" dirty="0" smtClean="0"/>
              <a:t>)      (</a:t>
            </a:r>
            <a:r>
              <a:rPr lang="en-US" dirty="0"/>
              <a:t>Judg </a:t>
            </a:r>
            <a:r>
              <a:rPr lang="en-US" dirty="0" smtClean="0"/>
              <a:t>4:4-5:31)           5</a:t>
            </a:r>
            <a:r>
              <a:rPr lang="en-US" dirty="0"/>
              <a:t>. </a:t>
            </a:r>
            <a:r>
              <a:rPr lang="en-US" dirty="0" smtClean="0"/>
              <a:t>Gideon                 (40 </a:t>
            </a:r>
            <a:r>
              <a:rPr lang="en-US" dirty="0"/>
              <a:t>years)	(Judg 6:11-8:32)</a:t>
            </a:r>
          </a:p>
          <a:p>
            <a:r>
              <a:rPr lang="en-US" dirty="0"/>
              <a:t>6. </a:t>
            </a:r>
            <a:r>
              <a:rPr lang="en-US" dirty="0" smtClean="0"/>
              <a:t> </a:t>
            </a:r>
            <a:r>
              <a:rPr lang="en-US" dirty="0" smtClean="0"/>
              <a:t>Abimelech       (3 </a:t>
            </a:r>
            <a:r>
              <a:rPr lang="en-US" dirty="0"/>
              <a:t>years)	(Judg 9:1-57)(2 Sam </a:t>
            </a:r>
            <a:r>
              <a:rPr lang="en-US" dirty="0" smtClean="0"/>
              <a:t>11:21)       7</a:t>
            </a:r>
            <a:r>
              <a:rPr lang="en-US" dirty="0"/>
              <a:t>. </a:t>
            </a:r>
            <a:r>
              <a:rPr lang="en-US" dirty="0" smtClean="0"/>
              <a:t>Tola        (23 </a:t>
            </a:r>
            <a:r>
              <a:rPr lang="en-US" dirty="0"/>
              <a:t>years)	(Judg </a:t>
            </a:r>
            <a:r>
              <a:rPr lang="en-US" dirty="0" smtClean="0"/>
              <a:t>10:1-2)      8</a:t>
            </a:r>
            <a:r>
              <a:rPr lang="en-US" dirty="0"/>
              <a:t>. </a:t>
            </a:r>
            <a:r>
              <a:rPr lang="en-US" dirty="0" smtClean="0"/>
              <a:t>Jair    (22 </a:t>
            </a:r>
            <a:r>
              <a:rPr lang="en-US" dirty="0"/>
              <a:t>years)	(Judg 10:3-5)</a:t>
            </a:r>
          </a:p>
          <a:p>
            <a:r>
              <a:rPr lang="en-US" dirty="0"/>
              <a:t>9. </a:t>
            </a:r>
            <a:r>
              <a:rPr lang="en-US" dirty="0" smtClean="0"/>
              <a:t>Jephthah             (6 </a:t>
            </a:r>
            <a:r>
              <a:rPr lang="en-US" dirty="0"/>
              <a:t>years)	(Judg </a:t>
            </a:r>
            <a:r>
              <a:rPr lang="en-US" dirty="0" smtClean="0"/>
              <a:t>11:1-12:7)                        10</a:t>
            </a:r>
            <a:r>
              <a:rPr lang="en-US" dirty="0"/>
              <a:t>. </a:t>
            </a:r>
            <a:r>
              <a:rPr lang="en-US" dirty="0" err="1" smtClean="0"/>
              <a:t>Ibzan</a:t>
            </a:r>
            <a:r>
              <a:rPr lang="en-US" dirty="0" smtClean="0"/>
              <a:t>   (7 </a:t>
            </a:r>
            <a:r>
              <a:rPr lang="en-US" dirty="0"/>
              <a:t>years)	(Judg 12:8-10)</a:t>
            </a:r>
          </a:p>
          <a:p>
            <a:r>
              <a:rPr lang="en-US" dirty="0"/>
              <a:t>11. </a:t>
            </a:r>
            <a:r>
              <a:rPr lang="en-US" dirty="0" smtClean="0"/>
              <a:t>Elon (10 </a:t>
            </a:r>
            <a:r>
              <a:rPr lang="en-US" dirty="0"/>
              <a:t>years)	(Judg </a:t>
            </a:r>
            <a:r>
              <a:rPr lang="en-US" dirty="0" smtClean="0"/>
              <a:t>12:11-12) 12</a:t>
            </a:r>
            <a:r>
              <a:rPr lang="en-US" dirty="0"/>
              <a:t>. </a:t>
            </a:r>
            <a:r>
              <a:rPr lang="en-US" dirty="0" smtClean="0"/>
              <a:t>Abdon (8 </a:t>
            </a:r>
            <a:r>
              <a:rPr lang="en-US" dirty="0"/>
              <a:t>years)	(Judg 12:13-15)</a:t>
            </a:r>
          </a:p>
          <a:p>
            <a:r>
              <a:rPr lang="en-US" dirty="0"/>
              <a:t>13. </a:t>
            </a:r>
            <a:r>
              <a:rPr lang="en-US" dirty="0" smtClean="0"/>
              <a:t>Samson (20 </a:t>
            </a:r>
            <a:r>
              <a:rPr lang="en-US" dirty="0"/>
              <a:t>years)	(Judg </a:t>
            </a:r>
            <a:r>
              <a:rPr lang="en-US" dirty="0" smtClean="0"/>
              <a:t>13:1-16:31)  14</a:t>
            </a:r>
            <a:r>
              <a:rPr lang="en-US" dirty="0"/>
              <a:t>. </a:t>
            </a:r>
            <a:r>
              <a:rPr lang="en-US" dirty="0" smtClean="0"/>
              <a:t>Eli (40 </a:t>
            </a:r>
            <a:r>
              <a:rPr lang="en-US" dirty="0"/>
              <a:t>years)	(1 Sam 1:1-4:18)</a:t>
            </a:r>
          </a:p>
          <a:p>
            <a:r>
              <a:rPr lang="en-US" dirty="0"/>
              <a:t>15. </a:t>
            </a:r>
            <a:r>
              <a:rPr lang="en-US" dirty="0" smtClean="0"/>
              <a:t>Samuel (12 </a:t>
            </a:r>
            <a:r>
              <a:rPr lang="en-US" dirty="0"/>
              <a:t>years - app.)</a:t>
            </a:r>
          </a:p>
          <a:p>
            <a:pPr marL="0" indent="0">
              <a:buNone/>
            </a:pPr>
            <a:endParaRPr lang="en-US" dirty="0"/>
          </a:p>
        </p:txBody>
      </p:sp>
    </p:spTree>
    <p:extLst>
      <p:ext uri="{BB962C8B-B14F-4D97-AF65-F5344CB8AC3E}">
        <p14:creationId xmlns:p14="http://schemas.microsoft.com/office/powerpoint/2010/main" val="2697903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73099"/>
          </a:xfrm>
        </p:spPr>
        <p:txBody>
          <a:bodyPr>
            <a:normAutofit fontScale="90000"/>
          </a:bodyPr>
          <a:lstStyle/>
          <a:p>
            <a:r>
              <a:rPr lang="en-US" dirty="0" smtClean="0"/>
              <a:t>                             </a:t>
            </a:r>
            <a:r>
              <a:rPr lang="en-US" b="1" i="1" u="sng" dirty="0" smtClean="0">
                <a:solidFill>
                  <a:srgbClr val="FF0000"/>
                </a:solidFill>
                <a:latin typeface="Algerian" panose="04020705040A02060702" pitchFamily="82" charset="0"/>
              </a:rPr>
              <a:t>Backdrop</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idx="1"/>
          </p:nvPr>
        </p:nvSpPr>
        <p:spPr>
          <a:xfrm>
            <a:off x="0" y="520700"/>
            <a:ext cx="12192000" cy="6337299"/>
          </a:xfrm>
        </p:spPr>
        <p:txBody>
          <a:bodyPr>
            <a:normAutofit lnSpcReduction="10000"/>
          </a:bodyPr>
          <a:lstStyle/>
          <a:p>
            <a:r>
              <a:rPr lang="en-US" dirty="0" smtClean="0"/>
              <a:t>“After </a:t>
            </a:r>
            <a:r>
              <a:rPr lang="en-US" dirty="0"/>
              <a:t>the settlement in Canaan the tribes made no vigorous effort to complete the conquest of the land. Satisfied with the territory already gained, their zeal soon flagged, and the war was discontinued. “When Israel was strong, ... they put the Canaanites to tribute, and did not utterly drive them out.” Judges 1:28. </a:t>
            </a:r>
            <a:r>
              <a:rPr lang="en-US" dirty="0" smtClean="0"/>
              <a:t>The </a:t>
            </a:r>
            <a:r>
              <a:rPr lang="en-US" dirty="0"/>
              <a:t>Lord had faithfully fulfilled, on His part, the promises made to Israel; Joshua had broken the power of the Canaanites, and had distributed the land to the tribes. It only remained for them, trusting in the assurance of divine aid, to complete the work of dispossessing the inhabitants of the land. But this they failed to do. By entering into league with the Canaanites they directly transgressed the command of God, and thus failed to fulfill the condition on which He had promised to place them in possession of Canaan. </a:t>
            </a:r>
            <a:r>
              <a:rPr lang="en-US" dirty="0" smtClean="0"/>
              <a:t>From </a:t>
            </a:r>
            <a:r>
              <a:rPr lang="en-US" dirty="0"/>
              <a:t>the very first communication of God with them at Sinai, they had been warned against idolatry. Immediately after the proclamation of the law the message was sent them by Moses concerning the nations of Canaan: “Thou shalt not bow down to their gods, nor serve them, nor do after their works: but thou shalt utterly overthrow them, and quite break down their images. And ye shall serve the Lord your God, and He shall bless thy bread, and thy water; and I will take sickness away from the midst of thee.” Exodus 23:24, 25</a:t>
            </a:r>
            <a:r>
              <a:rPr lang="en-US" dirty="0" smtClean="0"/>
              <a:t>.”  PP, pg. 543</a:t>
            </a:r>
            <a:endParaRPr lang="en-US" dirty="0"/>
          </a:p>
        </p:txBody>
      </p:sp>
    </p:spTree>
    <p:extLst>
      <p:ext uri="{BB962C8B-B14F-4D97-AF65-F5344CB8AC3E}">
        <p14:creationId xmlns:p14="http://schemas.microsoft.com/office/powerpoint/2010/main" val="2199142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90600"/>
          </a:xfrm>
        </p:spPr>
        <p:txBody>
          <a:bodyPr>
            <a:normAutofit/>
          </a:bodyPr>
          <a:lstStyle/>
          <a:p>
            <a:endParaRPr lang="en-US" dirty="0"/>
          </a:p>
        </p:txBody>
      </p:sp>
      <p:sp>
        <p:nvSpPr>
          <p:cNvPr id="3" name="Content Placeholder 2"/>
          <p:cNvSpPr>
            <a:spLocks noGrp="1"/>
          </p:cNvSpPr>
          <p:nvPr>
            <p:ph idx="1"/>
          </p:nvPr>
        </p:nvSpPr>
        <p:spPr>
          <a:xfrm>
            <a:off x="0" y="990602"/>
            <a:ext cx="12192000" cy="5867398"/>
          </a:xfrm>
        </p:spPr>
        <p:txBody>
          <a:bodyPr>
            <a:normAutofit fontScale="85000" lnSpcReduction="20000"/>
          </a:bodyPr>
          <a:lstStyle/>
          <a:p>
            <a:r>
              <a:rPr lang="en-US" dirty="0" smtClean="0"/>
              <a:t>“The </a:t>
            </a:r>
            <a:r>
              <a:rPr lang="en-US" dirty="0"/>
              <a:t>assurance was given that so long as they remained obedient, God would subdue their enemies before them: “I will send My fear before thee, and will destroy all the people to whom thou shalt come; and I will make all thine enemies turn their backs unto thee. And I will send hornets before thee, which shall drive out the </a:t>
            </a:r>
            <a:r>
              <a:rPr lang="en-US" dirty="0" err="1"/>
              <a:t>Hivite</a:t>
            </a:r>
            <a:r>
              <a:rPr lang="en-US" dirty="0"/>
              <a:t>, the Canaanite, and the Hittite, from before thee. I will not drive them out from before thee in one year; lest the land become desolate, and the beast of the field multiply against thee. By little and little I will drive them out from before thee, until thou be increased, and inherit the land.... I will deliver the inhabitants of the land into your hand; and thou shalt drive them out before thee. Thou shalt make no covenant with them, nor with their gods. They shall not dwell in thy land, lest they make thee sin against Me: for if thou serve their gods, it will surely be a snare unto thee.” Exodus 23:27-33. These directions were reiterated in the most solemn manner by Moses before his death, and they were repeated by Joshua. </a:t>
            </a:r>
            <a:r>
              <a:rPr lang="en-US" dirty="0" smtClean="0"/>
              <a:t> God </a:t>
            </a:r>
            <a:r>
              <a:rPr lang="en-US" dirty="0"/>
              <a:t>had placed His people in Canaan as a mighty breastwork to stay the tide of moral evil, that it might not flood the world. If faithful to Him, God intended that Israel should go on conquering and to conquer. He would give into their hands nations greater and more powerful than the Canaanites. The promise was: “If ye shall diligently keep all these commandments which I command you, ... then will the Lord drive out all these nations from before you, and ye shall possess greater nations and mightier than yourselves. Every place whereon the soles of your feet shall tread shall be yours: from the wilderness and Lebanon, from the river, the river Euphrates, even unto the uttermost sea shall your coast be. There shall no man be able to stand before you: for the Lord your God shall lay the fear of you and the dread of you upon all the land that ye shall tread upon, as He hath said unto you.” Deuteronomy 11:22-25</a:t>
            </a:r>
            <a:r>
              <a:rPr lang="en-US" dirty="0" smtClean="0"/>
              <a:t>.”  PP, pgs. 543,544</a:t>
            </a:r>
            <a:endParaRPr lang="en-US" dirty="0"/>
          </a:p>
        </p:txBody>
      </p:sp>
    </p:spTree>
    <p:extLst>
      <p:ext uri="{BB962C8B-B14F-4D97-AF65-F5344CB8AC3E}">
        <p14:creationId xmlns:p14="http://schemas.microsoft.com/office/powerpoint/2010/main" val="2939582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73099"/>
          </a:xfrm>
        </p:spPr>
        <p:txBody>
          <a:bodyPr>
            <a:normAutofit fontScale="90000"/>
          </a:bodyPr>
          <a:lstStyle/>
          <a:p>
            <a:endParaRPr lang="en-US" dirty="0"/>
          </a:p>
        </p:txBody>
      </p:sp>
      <p:sp>
        <p:nvSpPr>
          <p:cNvPr id="3" name="Content Placeholder 2"/>
          <p:cNvSpPr>
            <a:spLocks noGrp="1"/>
          </p:cNvSpPr>
          <p:nvPr>
            <p:ph idx="1"/>
          </p:nvPr>
        </p:nvSpPr>
        <p:spPr>
          <a:xfrm>
            <a:off x="0" y="673100"/>
            <a:ext cx="12192000" cy="6184899"/>
          </a:xfrm>
        </p:spPr>
        <p:txBody>
          <a:bodyPr>
            <a:normAutofit fontScale="92500" lnSpcReduction="20000"/>
          </a:bodyPr>
          <a:lstStyle/>
          <a:p>
            <a:r>
              <a:rPr lang="en-US" dirty="0" smtClean="0"/>
              <a:t>“But </a:t>
            </a:r>
            <a:r>
              <a:rPr lang="en-US" dirty="0"/>
              <a:t>regardless of their high destiny, they chose the course of ease and self-indulgence; they let slip their opportunities for completing the conquest of the land; and for many generations they were afflicted by the remnant of these idolatrous peoples, that were, as the prophet had foretold, as “pricks” in their eyes, and as “thorns” in their sides. Numbers 33:55. </a:t>
            </a:r>
            <a:r>
              <a:rPr lang="en-US" dirty="0" smtClean="0"/>
              <a:t>The </a:t>
            </a:r>
            <a:r>
              <a:rPr lang="en-US" dirty="0"/>
              <a:t>Israelites were “mingled among the heathen, and learned their works.” Psalm 106:35. They intermarried with the Canaanites, and idolatry spread like a plague throughout the land. “They served their idols: which were a snare unto them. Yea, they sacrificed their sons and their daughters unto devils: ... and the land was polluted with blood.... Therefore was the wrath of the Lord kindled against His people, insomuch that He abhorred His own inheritance.” Psalm 106:36-40. </a:t>
            </a:r>
            <a:r>
              <a:rPr lang="en-US" dirty="0" smtClean="0"/>
              <a:t> Until </a:t>
            </a:r>
            <a:r>
              <a:rPr lang="en-US" dirty="0"/>
              <a:t>the generation that had received instruction from Joshua became extinct, idolatry made little headway; but the parents had prepared the way for the apostasy of their children. The disregard of the Lord's restrictions on the part of those who came in possession of Canaan sowed seed of evil that continued to bring forth bitter fruit for many generations. The simple habits of the Hebrews had secured them physical health; but association with the heathen led to the indulgence of appetite and passion, which gradually lessened physical strength and enfeebled the mental and moral powers. By their sins the Israelites were separated from God; His strength was removed from them, and they could no longer prevail against their enemies. Thus they were brought into subjection to the very nations that through God they might have subdued</a:t>
            </a:r>
            <a:r>
              <a:rPr lang="en-US" dirty="0" smtClean="0"/>
              <a:t>.”  PP, pgs. 544</a:t>
            </a:r>
            <a:endParaRPr lang="en-US" dirty="0"/>
          </a:p>
        </p:txBody>
      </p:sp>
    </p:spTree>
    <p:extLst>
      <p:ext uri="{BB962C8B-B14F-4D97-AF65-F5344CB8AC3E}">
        <p14:creationId xmlns:p14="http://schemas.microsoft.com/office/powerpoint/2010/main" val="35085146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596899"/>
          </a:xfrm>
        </p:spPr>
        <p:txBody>
          <a:bodyPr>
            <a:normAutofit fontScale="90000"/>
          </a:bodyPr>
          <a:lstStyle/>
          <a:p>
            <a:endParaRPr lang="en-US" dirty="0"/>
          </a:p>
        </p:txBody>
      </p:sp>
      <p:sp>
        <p:nvSpPr>
          <p:cNvPr id="3" name="Content Placeholder 2"/>
          <p:cNvSpPr>
            <a:spLocks noGrp="1"/>
          </p:cNvSpPr>
          <p:nvPr>
            <p:ph idx="1"/>
          </p:nvPr>
        </p:nvSpPr>
        <p:spPr>
          <a:xfrm>
            <a:off x="0" y="596900"/>
            <a:ext cx="12192000" cy="6261099"/>
          </a:xfrm>
        </p:spPr>
        <p:txBody>
          <a:bodyPr>
            <a:normAutofit/>
          </a:bodyPr>
          <a:lstStyle/>
          <a:p>
            <a:r>
              <a:rPr lang="en-US" sz="3200" dirty="0"/>
              <a:t>“They forsook the Lord God of their fathers, which brought them out of the land of Egypt,” “and guided them in the wilderness like a flock.” “They provoked Him to anger with their high places, and moved Him to jealousy with their graven images.” Therefore the Lord “forsook the tabernacle of Shiloh, the tent which He placed among them; and delivered His strength into captivity, and His glory into the enemy's hand.” Judges 2:12; Psalm 78:52, 58, 60, 61. Yet He did not utterly forsake His people. There was ever a remnant who were true to Jehovah; and from time to time the Lord raised up faithful and valiant men to put down idolatry and to deliver the Israelites from their enemies. But when the deliverer was dead, and the people were released from his authority, they would gradually return to their idols. And thus the story of backsliding and chastisement, of confession and deliverance, was repeated again and again</a:t>
            </a:r>
            <a:r>
              <a:rPr lang="en-US" sz="3200" dirty="0" smtClean="0"/>
              <a:t>.”  PP, pg. 545</a:t>
            </a:r>
            <a:endParaRPr lang="en-US" sz="3200" dirty="0"/>
          </a:p>
        </p:txBody>
      </p:sp>
    </p:spTree>
    <p:extLst>
      <p:ext uri="{BB962C8B-B14F-4D97-AF65-F5344CB8AC3E}">
        <p14:creationId xmlns:p14="http://schemas.microsoft.com/office/powerpoint/2010/main" val="40718615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825501"/>
          </a:xfrm>
        </p:spPr>
        <p:txBody>
          <a:bodyPr>
            <a:normAutofit/>
          </a:bodyPr>
          <a:lstStyle/>
          <a:p>
            <a:r>
              <a:rPr lang="en-US" dirty="0" smtClean="0"/>
              <a:t>                                </a:t>
            </a:r>
            <a:r>
              <a:rPr lang="en-US" b="1" i="1" u="sng" dirty="0" smtClean="0">
                <a:solidFill>
                  <a:srgbClr val="FF0000"/>
                </a:solidFill>
                <a:latin typeface="Algerian" panose="04020705040A02060702" pitchFamily="82" charset="0"/>
              </a:rPr>
              <a:t>Othniel</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idx="1"/>
          </p:nvPr>
        </p:nvSpPr>
        <p:spPr>
          <a:xfrm>
            <a:off x="0" y="825502"/>
            <a:ext cx="12192000" cy="6032498"/>
          </a:xfrm>
        </p:spPr>
        <p:txBody>
          <a:bodyPr>
            <a:normAutofit/>
          </a:bodyPr>
          <a:lstStyle/>
          <a:p>
            <a:r>
              <a:rPr lang="en-US" dirty="0" smtClean="0"/>
              <a:t>“Now </a:t>
            </a:r>
            <a:r>
              <a:rPr lang="en-US" dirty="0"/>
              <a:t>the children of Judah had fought against Jerusalem, and had taken it, and smitten it with the edge of the sword, and set the city on fire</a:t>
            </a:r>
            <a:r>
              <a:rPr lang="en-US" dirty="0" smtClean="0"/>
              <a:t>. </a:t>
            </a:r>
            <a:r>
              <a:rPr lang="en-US" dirty="0"/>
              <a:t>And afterward the children of Judah went down to fight against the Canaanites, that dwelt in the mountain, and in the south, and in the valley</a:t>
            </a:r>
            <a:r>
              <a:rPr lang="en-US" dirty="0" smtClean="0"/>
              <a:t>. </a:t>
            </a:r>
            <a:r>
              <a:rPr lang="en-US" dirty="0"/>
              <a:t>And Judah went against the Canaanites that dwelt in Hebron: (now the name of Hebron before was Kirjatharba:) and they slew Sheshai, and Ahiman, and Talmai</a:t>
            </a:r>
            <a:r>
              <a:rPr lang="en-US" dirty="0" smtClean="0"/>
              <a:t>.  </a:t>
            </a:r>
            <a:r>
              <a:rPr lang="en-US" dirty="0"/>
              <a:t>And from thence he went against the inhabitants of Debir: and the name of Debir before was Kirjathsepher</a:t>
            </a:r>
            <a:r>
              <a:rPr lang="en-US" dirty="0" smtClean="0"/>
              <a:t>: </a:t>
            </a:r>
            <a:r>
              <a:rPr lang="en-US" dirty="0"/>
              <a:t>And Caleb said, He that smiteth Kirjathsepher, and taketh it, to him will I give Achsah my daughter to wife</a:t>
            </a:r>
            <a:r>
              <a:rPr lang="en-US" dirty="0" smtClean="0"/>
              <a:t>.  </a:t>
            </a:r>
            <a:r>
              <a:rPr lang="en-US" dirty="0"/>
              <a:t>And Othniel the son of Kenaz, Caleb's younger brother, took it: and he gave him Achsah his daughter to wife</a:t>
            </a:r>
            <a:r>
              <a:rPr lang="en-US" dirty="0" smtClean="0"/>
              <a:t>. </a:t>
            </a:r>
            <a:r>
              <a:rPr lang="en-US" dirty="0"/>
              <a:t>And it came to pass, when she came to him, that she moved him to ask of her father a field: and she lighted from off her ass; and Caleb said unto her, What wilt thou</a:t>
            </a:r>
            <a:r>
              <a:rPr lang="en-US" dirty="0" smtClean="0"/>
              <a:t>?  </a:t>
            </a:r>
            <a:r>
              <a:rPr lang="en-US" dirty="0"/>
              <a:t>And she said unto him, Give me a blessing: for thou hast given me a south land; give me also springs of water. And Caleb gave her the upper springs and the nether springs</a:t>
            </a:r>
            <a:r>
              <a:rPr lang="en-US" dirty="0" smtClean="0"/>
              <a:t>.”  Judges 1:8-15</a:t>
            </a:r>
            <a:endParaRPr lang="en-US" dirty="0"/>
          </a:p>
          <a:p>
            <a:endParaRPr lang="en-US" dirty="0"/>
          </a:p>
        </p:txBody>
      </p:sp>
    </p:spTree>
    <p:extLst>
      <p:ext uri="{BB962C8B-B14F-4D97-AF65-F5344CB8AC3E}">
        <p14:creationId xmlns:p14="http://schemas.microsoft.com/office/powerpoint/2010/main" val="11055732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TotalTime>
  <Words>2954</Words>
  <Application>Microsoft Office PowerPoint</Application>
  <PresentationFormat>Widescreen</PresentationFormat>
  <Paragraphs>44</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Algerian</vt:lpstr>
      <vt:lpstr>Arial</vt:lpstr>
      <vt:lpstr>Calibri</vt:lpstr>
      <vt:lpstr>Calibri Light</vt:lpstr>
      <vt:lpstr>Office Theme</vt:lpstr>
      <vt:lpstr>Judges/Deliverers, pt. 1</vt:lpstr>
      <vt:lpstr>  Have You Heard of Othniel?</vt:lpstr>
      <vt:lpstr>                </vt:lpstr>
      <vt:lpstr>                                     The Judges</vt:lpstr>
      <vt:lpstr>                             Backdrop</vt:lpstr>
      <vt:lpstr>PowerPoint Presentation</vt:lpstr>
      <vt:lpstr>PowerPoint Presentation</vt:lpstr>
      <vt:lpstr>PowerPoint Presentation</vt:lpstr>
      <vt:lpstr>                                Othniel</vt:lpstr>
      <vt:lpstr>          Othniel</vt:lpstr>
      <vt:lpstr>         Like his Uncle!</vt:lpstr>
      <vt:lpstr>              Stood in Defense of God’s Word!</vt:lpstr>
      <vt:lpstr>PowerPoint Presentation</vt:lpstr>
      <vt:lpstr>          Sound Familiar????</vt:lpstr>
      <vt:lpstr>PowerPoint Presentation</vt:lpstr>
      <vt:lpstr>            Babylon Falls</vt:lpstr>
      <vt:lpstr>                                 Why?????????</vt:lpstr>
      <vt:lpstr>        Othniel and US!</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Judges/Deliverers, pt. 1</dc:title>
  <dc:creator>All Public</dc:creator>
  <cp:lastModifiedBy>All Public</cp:lastModifiedBy>
  <cp:revision>18</cp:revision>
  <dcterms:created xsi:type="dcterms:W3CDTF">2019-03-06T20:11:18Z</dcterms:created>
  <dcterms:modified xsi:type="dcterms:W3CDTF">2019-03-22T20:48:56Z</dcterms:modified>
</cp:coreProperties>
</file>