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9" d="100"/>
          <a:sy n="49" d="100"/>
        </p:scale>
        <p:origin x="-5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0D1EC-7DEE-4145-B395-1CA1140C7555}" type="datetimeFigureOut">
              <a:rPr lang="en-US" smtClean="0"/>
              <a:pPr/>
              <a:t>4/13/2012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E0799-821B-4E7E-9361-96FBEB5F1C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EE0799-821B-4E7E-9361-96FBEB5F1C5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4861468-1ADE-4998-8C45-C9F4A7DF3A6D}" type="datetime1">
              <a:rPr lang="en-US" smtClean="0"/>
              <a:pPr/>
              <a:t>4/13/2012</a:t>
            </a:fld>
            <a:endParaRPr lang="en-US"/>
          </a:p>
        </p:txBody>
      </p:sp>
      <p:sp>
        <p:nvSpPr>
          <p:cNvPr id="17" name="Footer Placeholder 16"/>
          <p:cNvSpPr>
            <a:spLocks noGrp="1"/>
          </p:cNvSpPr>
          <p:nvPr>
            <p:ph type="ftr" sz="quarter" idx="11"/>
          </p:nvPr>
        </p:nvSpPr>
        <p:spPr/>
        <p:txBody>
          <a:bodyPr/>
          <a:lstStyle/>
          <a:p>
            <a:r>
              <a:rPr lang="en-US" smtClean="0"/>
              <a:t>Facebook.com/TruthTriumphantInc</a:t>
            </a:r>
            <a:endParaRPr lang="en-US"/>
          </a:p>
        </p:txBody>
      </p:sp>
      <p:sp>
        <p:nvSpPr>
          <p:cNvPr id="29" name="Slide Number Placeholder 28"/>
          <p:cNvSpPr>
            <a:spLocks noGrp="1"/>
          </p:cNvSpPr>
          <p:nvPr>
            <p:ph type="sldNum" sz="quarter" idx="12"/>
          </p:nvPr>
        </p:nvSpPr>
        <p:spPr/>
        <p:txBody>
          <a:bodyPr/>
          <a:lstStyle/>
          <a:p>
            <a:fld id="{B1910E1F-36A4-4CB9-8B8C-5C0B1B78C44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7CF8B-2A16-4CDC-BB49-0B13C2AEEED2}" type="datetime1">
              <a:rPr lang="en-US" smtClean="0"/>
              <a:pPr/>
              <a:t>4/13/2012</a:t>
            </a:fld>
            <a:endParaRPr lang="en-US"/>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
        <p:nvSpPr>
          <p:cNvPr id="6" name="Slide Number Placeholder 5"/>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E9DC95-EDC8-4189-9BC7-9ADAE6C3D56F}" type="datetime1">
              <a:rPr lang="en-US" smtClean="0"/>
              <a:pPr/>
              <a:t>4/13/2012</a:t>
            </a:fld>
            <a:endParaRPr lang="en-US"/>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
        <p:nvSpPr>
          <p:cNvPr id="6" name="Slide Number Placeholder 5"/>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F4B53-4648-4FCF-880B-E7564E2283FC}" type="datetime1">
              <a:rPr lang="en-US" smtClean="0"/>
              <a:pPr/>
              <a:t>4/13/2012</a:t>
            </a:fld>
            <a:endParaRPr lang="en-US"/>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
        <p:nvSpPr>
          <p:cNvPr id="6" name="Slide Number Placeholder 5"/>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8D7F2B-83EE-46DE-B6BB-668F4844CB58}" type="datetime1">
              <a:rPr lang="en-US" smtClean="0"/>
              <a:pPr/>
              <a:t>4/13/2012</a:t>
            </a:fld>
            <a:endParaRPr lang="en-US"/>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1910E1F-36A4-4CB9-8B8C-5C0B1B78C4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0E8D39-56C5-4AAD-A196-28CD99EF83EE}" type="datetime1">
              <a:rPr lang="en-US" smtClean="0"/>
              <a:pPr/>
              <a:t>4/13/2012</a:t>
            </a:fld>
            <a:endParaRPr lang="en-US"/>
          </a:p>
        </p:txBody>
      </p:sp>
      <p:sp>
        <p:nvSpPr>
          <p:cNvPr id="6" name="Footer Placeholder 5"/>
          <p:cNvSpPr>
            <a:spLocks noGrp="1"/>
          </p:cNvSpPr>
          <p:nvPr>
            <p:ph type="ftr" sz="quarter" idx="11"/>
          </p:nvPr>
        </p:nvSpPr>
        <p:spPr/>
        <p:txBody>
          <a:bodyPr/>
          <a:lstStyle/>
          <a:p>
            <a:r>
              <a:rPr lang="en-US" smtClean="0"/>
              <a:t>Facebook.com/TruthTriumphantInc</a:t>
            </a:r>
            <a:endParaRPr lang="en-US"/>
          </a:p>
        </p:txBody>
      </p:sp>
      <p:sp>
        <p:nvSpPr>
          <p:cNvPr id="7" name="Slide Number Placeholder 6"/>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2274F0-46B4-4831-80F4-24368D1E912C}" type="datetime1">
              <a:rPr lang="en-US" smtClean="0"/>
              <a:pPr/>
              <a:t>4/13/2012</a:t>
            </a:fld>
            <a:endParaRPr lang="en-US"/>
          </a:p>
        </p:txBody>
      </p:sp>
      <p:sp>
        <p:nvSpPr>
          <p:cNvPr id="8" name="Footer Placeholder 7"/>
          <p:cNvSpPr>
            <a:spLocks noGrp="1"/>
          </p:cNvSpPr>
          <p:nvPr>
            <p:ph type="ftr" sz="quarter" idx="11"/>
          </p:nvPr>
        </p:nvSpPr>
        <p:spPr/>
        <p:txBody>
          <a:bodyPr/>
          <a:lstStyle/>
          <a:p>
            <a:r>
              <a:rPr lang="en-US" smtClean="0"/>
              <a:t>Facebook.com/TruthTriumphantInc</a:t>
            </a:r>
            <a:endParaRPr lang="en-US"/>
          </a:p>
        </p:txBody>
      </p:sp>
      <p:sp>
        <p:nvSpPr>
          <p:cNvPr id="9" name="Slide Number Placeholder 8"/>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ECFA33-D139-4626-B1A3-005BAF1DEBA3}" type="datetime1">
              <a:rPr lang="en-US" smtClean="0"/>
              <a:pPr/>
              <a:t>4/13/2012</a:t>
            </a:fld>
            <a:endParaRPr lang="en-US"/>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
        <p:nvSpPr>
          <p:cNvPr id="5" name="Slide Number Placeholder 4"/>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84B80-ECF7-4DED-A506-C03BCB4E5766}" type="datetime1">
              <a:rPr lang="en-US" smtClean="0"/>
              <a:pPr/>
              <a:t>4/13/2012</a:t>
            </a:fld>
            <a:endParaRPr lang="en-US"/>
          </a:p>
        </p:txBody>
      </p:sp>
      <p:sp>
        <p:nvSpPr>
          <p:cNvPr id="3" name="Footer Placeholder 2"/>
          <p:cNvSpPr>
            <a:spLocks noGrp="1"/>
          </p:cNvSpPr>
          <p:nvPr>
            <p:ph type="ftr" sz="quarter" idx="11"/>
          </p:nvPr>
        </p:nvSpPr>
        <p:spPr/>
        <p:txBody>
          <a:bodyPr/>
          <a:lstStyle/>
          <a:p>
            <a:r>
              <a:rPr lang="en-US" smtClean="0"/>
              <a:t>Facebook.com/TruthTriumphantInc</a:t>
            </a:r>
            <a:endParaRPr lang="en-US"/>
          </a:p>
        </p:txBody>
      </p:sp>
      <p:sp>
        <p:nvSpPr>
          <p:cNvPr id="4" name="Slide Number Placeholder 3"/>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FDD34B-2CF1-4717-98EC-A6F83DE5D5AF}" type="datetime1">
              <a:rPr lang="en-US" smtClean="0"/>
              <a:pPr/>
              <a:t>4/13/2012</a:t>
            </a:fld>
            <a:endParaRPr lang="en-US"/>
          </a:p>
        </p:txBody>
      </p:sp>
      <p:sp>
        <p:nvSpPr>
          <p:cNvPr id="6" name="Footer Placeholder 5"/>
          <p:cNvSpPr>
            <a:spLocks noGrp="1"/>
          </p:cNvSpPr>
          <p:nvPr>
            <p:ph type="ftr" sz="quarter" idx="11"/>
          </p:nvPr>
        </p:nvSpPr>
        <p:spPr/>
        <p:txBody>
          <a:bodyPr/>
          <a:lstStyle/>
          <a:p>
            <a:r>
              <a:rPr lang="en-US" smtClean="0"/>
              <a:t>Facebook.com/TruthTriumphantInc</a:t>
            </a:r>
            <a:endParaRPr lang="en-US"/>
          </a:p>
        </p:txBody>
      </p:sp>
      <p:sp>
        <p:nvSpPr>
          <p:cNvPr id="7" name="Slide Number Placeholder 6"/>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CCF643-222D-4527-899C-A3B159368865}" type="datetime1">
              <a:rPr lang="en-US" smtClean="0"/>
              <a:pPr/>
              <a:t>4/13/2012</a:t>
            </a:fld>
            <a:endParaRPr lang="en-US"/>
          </a:p>
        </p:txBody>
      </p:sp>
      <p:sp>
        <p:nvSpPr>
          <p:cNvPr id="6" name="Footer Placeholder 5"/>
          <p:cNvSpPr>
            <a:spLocks noGrp="1"/>
          </p:cNvSpPr>
          <p:nvPr>
            <p:ph type="ftr" sz="quarter" idx="11"/>
          </p:nvPr>
        </p:nvSpPr>
        <p:spPr/>
        <p:txBody>
          <a:bodyPr/>
          <a:lstStyle/>
          <a:p>
            <a:r>
              <a:rPr lang="en-US" smtClean="0"/>
              <a:t>Facebook.com/TruthTriumphantInc</a:t>
            </a:r>
            <a:endParaRPr lang="en-US"/>
          </a:p>
        </p:txBody>
      </p:sp>
      <p:sp>
        <p:nvSpPr>
          <p:cNvPr id="7" name="Slide Number Placeholder 6"/>
          <p:cNvSpPr>
            <a:spLocks noGrp="1"/>
          </p:cNvSpPr>
          <p:nvPr>
            <p:ph type="sldNum" sz="quarter" idx="12"/>
          </p:nvPr>
        </p:nvSpPr>
        <p:spPr/>
        <p:txBody>
          <a:bodyPr/>
          <a:lstStyle/>
          <a:p>
            <a:fld id="{B1910E1F-36A4-4CB9-8B8C-5C0B1B78C4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43349D-A021-4CBE-92ED-F641C6320A4B}" type="datetime1">
              <a:rPr lang="en-US" smtClean="0"/>
              <a:pPr/>
              <a:t>4/13/2012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Facebook.com/TruthTriumphantInc</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10E1F-36A4-4CB9-8B8C-5C0B1B78C44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State_Department" TargetMode="External"/><Relationship Id="rId3" Type="http://schemas.openxmlformats.org/officeDocument/2006/relationships/hyperlink" Target="http://en.wikipedia.org/wiki/President_of_the_United_States" TargetMode="External"/><Relationship Id="rId7" Type="http://schemas.openxmlformats.org/officeDocument/2006/relationships/hyperlink" Target="http://en.wikipedia.org/wiki/9/11_conspiracy_theories#cite_note-nistfaq-10" TargetMode="External"/><Relationship Id="rId2" Type="http://schemas.openxmlformats.org/officeDocument/2006/relationships/hyperlink" Target="http://en.wikipedia.org/wiki/United_Nations" TargetMode="External"/><Relationship Id="rId1" Type="http://schemas.openxmlformats.org/officeDocument/2006/relationships/slideLayout" Target="../slideLayouts/slideLayout2.xml"/><Relationship Id="rId6" Type="http://schemas.openxmlformats.org/officeDocument/2006/relationships/hyperlink" Target="http://en.wikipedia.org/wiki/National_Institute_of_Standards_and_Technology" TargetMode="External"/><Relationship Id="rId5" Type="http://schemas.openxmlformats.org/officeDocument/2006/relationships/hyperlink" Target="http://en.wikipedia.org/wiki/George_W._Bush_administration" TargetMode="External"/><Relationship Id="rId4" Type="http://schemas.openxmlformats.org/officeDocument/2006/relationships/hyperlink" Target="http://en.wikipedia.org/wiki/George_W._Bush" TargetMode="External"/><Relationship Id="rId9" Type="http://schemas.openxmlformats.org/officeDocument/2006/relationships/hyperlink" Target="http://en.wikipedia.org/wiki/9/11_conspiracy_theories#cite_note-1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kingjamesbibleonline.org/2-Peter-1-19/"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 Conspiracy?!?</a:t>
            </a:r>
            <a:endParaRPr lang="en-US" u="sng" dirty="0"/>
          </a:p>
        </p:txBody>
      </p:sp>
      <p:sp>
        <p:nvSpPr>
          <p:cNvPr id="3" name="Subtitle 2"/>
          <p:cNvSpPr>
            <a:spLocks noGrp="1"/>
          </p:cNvSpPr>
          <p:nvPr>
            <p:ph type="subTitle" idx="1"/>
          </p:nvPr>
        </p:nvSpPr>
        <p:spPr/>
        <p:txBody>
          <a:bodyPr>
            <a:normAutofit/>
          </a:bodyPr>
          <a:lstStyle/>
          <a:p>
            <a:r>
              <a:rPr lang="en-US" u="sng" dirty="0" smtClean="0">
                <a:solidFill>
                  <a:srgbClr val="002060"/>
                </a:solidFill>
                <a:latin typeface="Algerian" pitchFamily="82" charset="0"/>
              </a:rPr>
              <a:t>No Way</a:t>
            </a:r>
          </a:p>
          <a:p>
            <a:r>
              <a:rPr lang="en-US" dirty="0" smtClean="0">
                <a:solidFill>
                  <a:srgbClr val="FF0000"/>
                </a:solidFill>
                <a:latin typeface="Algerian" pitchFamily="82" charset="0"/>
              </a:rPr>
              <a:t>Bill Hughes</a:t>
            </a:r>
          </a:p>
          <a:p>
            <a:endParaRPr lang="en-US" dirty="0">
              <a:solidFill>
                <a:srgbClr val="FF0000"/>
              </a:solidFill>
              <a:latin typeface="Algerian" pitchFamily="82" charset="0"/>
            </a:endParaRPr>
          </a:p>
        </p:txBody>
      </p:sp>
      <p:sp>
        <p:nvSpPr>
          <p:cNvPr id="4" name="Footer Placeholder 3"/>
          <p:cNvSpPr>
            <a:spLocks noGrp="1"/>
          </p:cNvSpPr>
          <p:nvPr>
            <p:ph type="ftr" sz="quarter" idx="11"/>
          </p:nvPr>
        </p:nvSpPr>
        <p:spPr>
          <a:xfrm>
            <a:off x="1828800" y="6324601"/>
            <a:ext cx="5334000" cy="533400"/>
          </a:xfrm>
        </p:spPr>
        <p:txBody>
          <a:bodyPr/>
          <a:lstStyle/>
          <a:p>
            <a:r>
              <a:rPr lang="en-US" sz="1800" dirty="0" smtClean="0"/>
              <a:t>Facebook.com/</a:t>
            </a:r>
            <a:r>
              <a:rPr lang="en-US" sz="1800" dirty="0" err="1" smtClean="0"/>
              <a:t>TruthTriumphantInc</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The Wilderness</a:t>
            </a:r>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dirty="0" smtClean="0"/>
              <a:t>Where did the true church go for 1,260 years?</a:t>
            </a:r>
          </a:p>
          <a:p>
            <a:r>
              <a:rPr lang="en-US" dirty="0" smtClean="0"/>
              <a:t>“Persecution opened upon the faithful with greater fury than ever before,  and the world became a vast battlefield. </a:t>
            </a:r>
            <a:r>
              <a:rPr lang="en-US" u="sng" dirty="0" smtClean="0">
                <a:solidFill>
                  <a:srgbClr val="0070C0"/>
                </a:solidFill>
              </a:rPr>
              <a:t>For hundreds of years the church of Christ found refuge in seclusion and obscurity</a:t>
            </a:r>
            <a:r>
              <a:rPr lang="en-US" dirty="0" smtClean="0"/>
              <a:t>. Thus says the prophet: "The woman fled into the wilderness, where she hath a place prepared of God, that they should feed her there a thousand two hundred and three-score days." Revelation 12:6.  The accession of the Roman Church to power marked the beginning of the Dark Ages.”  GC. Pg. 54,55   John saw the papacy in seclusion and obscurity.  When did the papacy and her evil deeds go behind the scenes?</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1798</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Since 1798, Rome has been using others to do her dirty work and she shows a new face to the world.  “The Roman Church now presents a fair front to the world, covering with apologies her record of horrible cruelties. She has clothed herself in Christ-like garments; but she is unchanged. Every principle of the papacy that existed in past ages exists today. The doctrines devised in the darkest ages are still held. Let none deceive themselves. The papacy that Protestants are now so ready to honor is the same that ruled the world in the days of the Reformation, when men of God stood up, at the peril of their lives, to expose her iniquity. She possesses the same pride and arrogant assumption that lorded it over kings and princes, and claimed the prerogatives of God. Her spirit is no less cruel and despotic now than when she crushed out human liberty and slew the saints of the Most High.”  GC. Pg. 571</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C00000"/>
                </a:solidFill>
              </a:rPr>
              <a:t>A Conspiracy?</a:t>
            </a:r>
            <a:r>
              <a:rPr lang="en-US" dirty="0" smtClean="0"/>
              <a:t/>
            </a:r>
            <a:br>
              <a:rPr lang="en-US" dirty="0" smtClean="0"/>
            </a:br>
            <a:endParaRPr lang="en-US" dirty="0"/>
          </a:p>
        </p:txBody>
      </p:sp>
      <p:sp>
        <p:nvSpPr>
          <p:cNvPr id="3" name="Content Placeholder 2"/>
          <p:cNvSpPr>
            <a:spLocks noGrp="1"/>
          </p:cNvSpPr>
          <p:nvPr>
            <p:ph sz="half" idx="1"/>
          </p:nvPr>
        </p:nvSpPr>
        <p:spPr>
          <a:xfrm>
            <a:off x="0" y="838200"/>
            <a:ext cx="4572000" cy="6019800"/>
          </a:xfrm>
        </p:spPr>
        <p:txBody>
          <a:bodyPr>
            <a:noAutofit/>
          </a:bodyPr>
          <a:lstStyle/>
          <a:p>
            <a:r>
              <a:rPr lang="en-US" sz="3600" b="1" dirty="0" smtClean="0"/>
              <a:t>“conspiracy</a:t>
            </a:r>
            <a:r>
              <a:rPr lang="en-US" sz="3600" dirty="0" smtClean="0"/>
              <a:t> - a secret agreement between two or more people to perform an unlawful act.”  Is the papacy working with anyone in the world today to bring about her tyrannical plans to regain control of the earth?</a:t>
            </a:r>
          </a:p>
          <a:p>
            <a:endParaRPr lang="en-US" sz="3600" dirty="0" smtClean="0"/>
          </a:p>
          <a:p>
            <a:endParaRPr lang="en-US" sz="3600" dirty="0"/>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A Conspiracy? Well?</a:t>
            </a:r>
            <a:endParaRPr lang="en-US" dirty="0"/>
          </a:p>
        </p:txBody>
      </p:sp>
      <p:sp>
        <p:nvSpPr>
          <p:cNvPr id="3" name="Content Placeholder 2"/>
          <p:cNvSpPr>
            <a:spLocks noGrp="1"/>
          </p:cNvSpPr>
          <p:nvPr>
            <p:ph sz="half" idx="1"/>
          </p:nvPr>
        </p:nvSpPr>
        <p:spPr>
          <a:xfrm>
            <a:off x="0" y="1143000"/>
            <a:ext cx="4572000" cy="5715000"/>
          </a:xfrm>
        </p:spPr>
        <p:txBody>
          <a:bodyPr>
            <a:normAutofit fontScale="77500" lnSpcReduction="20000"/>
          </a:bodyPr>
          <a:lstStyle/>
          <a:p>
            <a:pPr>
              <a:buNone/>
            </a:pPr>
            <a:r>
              <a:rPr lang="en-US" sz="4600" dirty="0" smtClean="0"/>
              <a:t>“With whom the kings of the earth have committed fornication.” </a:t>
            </a:r>
          </a:p>
          <a:p>
            <a:pPr>
              <a:buNone/>
            </a:pPr>
            <a:r>
              <a:rPr lang="en-US" sz="4600" dirty="0" smtClean="0"/>
              <a:t>                         Rev. 17:2</a:t>
            </a:r>
          </a:p>
          <a:p>
            <a:pPr>
              <a:buNone/>
            </a:pPr>
            <a:r>
              <a:rPr lang="en-US" sz="4600" dirty="0" smtClean="0"/>
              <a:t>“And the woman which thou sawest is that great city which </a:t>
            </a:r>
            <a:r>
              <a:rPr lang="en-US" sz="4600" u="sng" dirty="0" smtClean="0"/>
              <a:t>reigneth</a:t>
            </a:r>
            <a:r>
              <a:rPr lang="en-US" sz="4600" dirty="0" smtClean="0"/>
              <a:t> over the kings of the earth.”</a:t>
            </a:r>
          </a:p>
          <a:p>
            <a:pPr>
              <a:buNone/>
            </a:pPr>
            <a:r>
              <a:rPr lang="en-US" sz="4600" dirty="0" smtClean="0"/>
              <a:t>                      Rev.17:18</a:t>
            </a:r>
          </a:p>
          <a:p>
            <a:endParaRPr lang="en-US" dirty="0" smtClean="0"/>
          </a:p>
          <a:p>
            <a:endParaRPr lang="en-US" dirty="0"/>
          </a:p>
        </p:txBody>
      </p:sp>
      <p:sp>
        <p:nvSpPr>
          <p:cNvPr id="4" name="Content Placeholder 3"/>
          <p:cNvSpPr>
            <a:spLocks noGrp="1"/>
          </p:cNvSpPr>
          <p:nvPr>
            <p:ph sz="half" idx="2"/>
          </p:nvPr>
        </p:nvSpPr>
        <p:spPr>
          <a:xfrm>
            <a:off x="4572000" y="685800"/>
            <a:ext cx="4572000" cy="6172200"/>
          </a:xfrm>
        </p:spPr>
        <p:txBody>
          <a:bodyPr>
            <a:noAutofit/>
          </a:bodyPr>
          <a:lstStyle/>
          <a:p>
            <a:r>
              <a:rPr lang="en-US" sz="2600" dirty="0" smtClean="0"/>
              <a:t>The papacy uses the political leaders of earth to do her bidding.  Do these leaders come right out and tell you so?  They do not, but nevertheless, they are in cahoots with Rome and do what she wants. We already have a conspiracy… two or more groups working secretly together to some sinister end.  Since George Bush was a king of the earth, was he lying because he was/is a part of this conspiracy?</a:t>
            </a:r>
          </a:p>
          <a:p>
            <a:endParaRPr lang="en-US" sz="2600" dirty="0"/>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latin typeface="Algerian" pitchFamily="82" charset="0"/>
              </a:rPr>
              <a:t>Hand in Hand</a:t>
            </a:r>
            <a:endParaRPr lang="en-US" dirty="0"/>
          </a:p>
        </p:txBody>
      </p:sp>
      <p:pic>
        <p:nvPicPr>
          <p:cNvPr id="5" name="Picture 2"/>
          <p:cNvPicPr>
            <a:picLocks noGrp="1" noChangeAspect="1" noChangeArrowheads="1"/>
          </p:cNvPicPr>
          <p:nvPr>
            <p:ph sz="half" idx="1"/>
          </p:nvPr>
        </p:nvPicPr>
        <p:blipFill>
          <a:blip r:embed="rId2" cstate="print"/>
          <a:srcRect/>
          <a:stretch>
            <a:fillRect/>
          </a:stretch>
        </p:blipFill>
        <p:spPr>
          <a:xfrm>
            <a:off x="0" y="762000"/>
            <a:ext cx="4572000" cy="6096000"/>
          </a:xfrm>
          <a:noFill/>
        </p:spPr>
      </p:pic>
      <p:pic>
        <p:nvPicPr>
          <p:cNvPr id="6" name="Content Placeholder 7" descr="benedict-xvi-7.jpg"/>
          <p:cNvPicPr>
            <a:picLocks noGrp="1" noChangeAspect="1"/>
          </p:cNvPicPr>
          <p:nvPr>
            <p:ph sz="half" idx="2"/>
          </p:nvPr>
        </p:nvPicPr>
        <p:blipFill>
          <a:blip r:embed="rId3" cstate="print"/>
          <a:stretch>
            <a:fillRect/>
          </a:stretch>
        </p:blipFill>
        <p:spPr>
          <a:xfrm>
            <a:off x="4572000" y="685800"/>
            <a:ext cx="4572000" cy="6172200"/>
          </a:xfrm>
          <a:effectLst>
            <a:softEdge rad="317500"/>
          </a:effectLst>
        </p:spPr>
      </p:pic>
      <p:sp>
        <p:nvSpPr>
          <p:cNvPr id="7" name="Footer Placeholder 6"/>
          <p:cNvSpPr>
            <a:spLocks noGrp="1"/>
          </p:cNvSpPr>
          <p:nvPr>
            <p:ph type="ftr" sz="quarter" idx="11"/>
          </p:nvPr>
        </p:nvSpPr>
        <p:spPr/>
        <p:txBody>
          <a:bodyPr/>
          <a:lstStyle/>
          <a:p>
            <a:r>
              <a:rPr lang="en-US" smtClean="0"/>
              <a:t>Facebook.com/TruthTriumphantInc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1800" decel="100000" fill="hold"/>
                                        <p:tgtEl>
                                          <p:spTgt spid="6"/>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t>Romish Influence</a:t>
            </a:r>
            <a:endParaRPr lang="en-US" dirty="0"/>
          </a:p>
        </p:txBody>
      </p:sp>
      <p:sp>
        <p:nvSpPr>
          <p:cNvPr id="3" name="Content Placeholder 2"/>
          <p:cNvSpPr>
            <a:spLocks noGrp="1"/>
          </p:cNvSpPr>
          <p:nvPr>
            <p:ph sz="half" idx="1"/>
          </p:nvPr>
        </p:nvSpPr>
        <p:spPr>
          <a:xfrm>
            <a:off x="0" y="609600"/>
            <a:ext cx="4572000" cy="6248400"/>
          </a:xfrm>
        </p:spPr>
        <p:txBody>
          <a:bodyPr>
            <a:normAutofit fontScale="92500"/>
          </a:bodyPr>
          <a:lstStyle/>
          <a:p>
            <a:r>
              <a:rPr lang="en-US" dirty="0" smtClean="0"/>
              <a:t>“Yes, President Barack Obama is absolutely right—change is coming!  Especially when we consider that many of </a:t>
            </a:r>
            <a:r>
              <a:rPr lang="en-US" b="1" dirty="0" smtClean="0"/>
              <a:t>his appointees are</a:t>
            </a:r>
            <a:r>
              <a:rPr lang="en-US" dirty="0" smtClean="0"/>
              <a:t> </a:t>
            </a:r>
            <a:r>
              <a:rPr lang="en-US" b="1" dirty="0" smtClean="0"/>
              <a:t>Jesuit-trained</a:t>
            </a:r>
            <a:r>
              <a:rPr lang="en-US" dirty="0" smtClean="0"/>
              <a:t>.  For example, Obama's Chief Speechwriter, Jon Favreau, was Jesuit-trained;  Obama's Senior Military and Foreign Policy Advisor, Major General J. Scott Gration, was Jesuit-trained;  Obama's Deputy Communications Director, Dan Pfeiffer, was…  </a:t>
            </a:r>
          </a:p>
          <a:p>
            <a:endParaRPr lang="en-US" dirty="0"/>
          </a:p>
        </p:txBody>
      </p:sp>
      <p:pic>
        <p:nvPicPr>
          <p:cNvPr id="5" name="Picture 2"/>
          <p:cNvPicPr>
            <a:picLocks noGrp="1" noChangeAspect="1" noChangeArrowheads="1"/>
          </p:cNvPicPr>
          <p:nvPr>
            <p:ph sz="half" idx="2"/>
          </p:nvPr>
        </p:nvPicPr>
        <p:blipFill>
          <a:blip r:embed="rId3" cstate="print"/>
          <a:srcRect/>
          <a:stretch>
            <a:fillRect/>
          </a:stretch>
        </p:blipFill>
        <p:spPr bwMode="auto">
          <a:xfrm>
            <a:off x="4572001" y="609600"/>
            <a:ext cx="4572000" cy="6248399"/>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t>Hold On</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Jesuit-trained;  Obama’s Chicago mentor is Gregory Galluzzo, a “former” </a:t>
            </a:r>
            <a:r>
              <a:rPr lang="en-US" b="1" dirty="0" smtClean="0"/>
              <a:t>Jesuit priest</a:t>
            </a:r>
            <a:r>
              <a:rPr lang="en-US" dirty="0" smtClean="0"/>
              <a:t> and National Director and co-founder of the Gamaliel Foundation—a community organizing network representing more than a million multi-faith, church-going people who work on campaigns for social justice guided by an extreme, anti-American ideology; and</a:t>
            </a:r>
            <a:r>
              <a:rPr lang="en-US" b="1" dirty="0" smtClean="0"/>
              <a:t> </a:t>
            </a:r>
            <a:r>
              <a:rPr lang="en-US" dirty="0" smtClean="0"/>
              <a:t>former congressman Leon Panetta, who graduated from Santa Clara University—a comprehensive Jesuit, Catholic university, as head of the </a:t>
            </a:r>
            <a:r>
              <a:rPr lang="en-US" b="1" dirty="0" smtClean="0"/>
              <a:t>Central Intelligence Agency</a:t>
            </a:r>
            <a:r>
              <a:rPr lang="en-US" dirty="0" smtClean="0"/>
              <a:t> (CIA).  Fasten your seatbelts!”  D. Vierra’s, The Final Inquisition, pg. 27</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u="sng" dirty="0" smtClean="0">
                <a:solidFill>
                  <a:srgbClr val="FF0000"/>
                </a:solidFill>
                <a:latin typeface="Algerian" pitchFamily="82" charset="0"/>
              </a:rPr>
              <a:t>The Conspiracy Runs Deeper than that</a:t>
            </a:r>
            <a:endParaRPr lang="en-US" dirty="0"/>
          </a:p>
        </p:txBody>
      </p:sp>
      <p:pic>
        <p:nvPicPr>
          <p:cNvPr id="5" name="Content Placeholder 4" descr="Sam_Walton.jpg"/>
          <p:cNvPicPr>
            <a:picLocks noGrp="1" noChangeAspect="1"/>
          </p:cNvPicPr>
          <p:nvPr>
            <p:ph sz="half" idx="1"/>
          </p:nvPr>
        </p:nvPicPr>
        <p:blipFill>
          <a:blip r:embed="rId2" cstate="print"/>
          <a:srcRect/>
          <a:stretch>
            <a:fillRect/>
          </a:stretch>
        </p:blipFill>
        <p:spPr>
          <a:xfrm>
            <a:off x="0" y="1066800"/>
            <a:ext cx="4571999" cy="5791200"/>
          </a:xfrm>
          <a:ln w="57150">
            <a:solidFill>
              <a:schemeClr val="hlink"/>
            </a:solidFill>
          </a:ln>
          <a:effectLst>
            <a:outerShdw dist="38100" dir="10800000" algn="r" rotWithShape="0">
              <a:srgbClr val="000000">
                <a:alpha val="39999"/>
              </a:srgbClr>
            </a:outerShdw>
          </a:effectLst>
        </p:spPr>
      </p:pic>
      <p:sp>
        <p:nvSpPr>
          <p:cNvPr id="4" name="Content Placeholder 3"/>
          <p:cNvSpPr>
            <a:spLocks noGrp="1"/>
          </p:cNvSpPr>
          <p:nvPr>
            <p:ph sz="half" idx="2"/>
          </p:nvPr>
        </p:nvSpPr>
        <p:spPr>
          <a:xfrm>
            <a:off x="4648200" y="1066800"/>
            <a:ext cx="4495800" cy="5791200"/>
          </a:xfrm>
        </p:spPr>
        <p:txBody>
          <a:bodyPr>
            <a:normAutofit fontScale="70000" lnSpcReduction="20000"/>
          </a:bodyPr>
          <a:lstStyle/>
          <a:p>
            <a:pPr>
              <a:lnSpc>
                <a:spcPct val="80000"/>
              </a:lnSpc>
              <a:defRPr/>
            </a:pPr>
            <a:r>
              <a:rPr lang="en-US" sz="2400" b="1" u="sng" dirty="0">
                <a:latin typeface="Aharoni" pitchFamily="2" charset="-79"/>
                <a:cs typeface="Aharoni" pitchFamily="2" charset="-79"/>
              </a:rPr>
              <a:t>Revelation 18 : 11-15</a:t>
            </a:r>
          </a:p>
          <a:p>
            <a:pPr>
              <a:lnSpc>
                <a:spcPct val="80000"/>
              </a:lnSpc>
              <a:defRPr/>
            </a:pPr>
            <a:r>
              <a:rPr lang="en-US" b="1" dirty="0">
                <a:latin typeface="Aharoni" pitchFamily="2" charset="-79"/>
                <a:ea typeface="Batang" pitchFamily="18" charset="-127"/>
                <a:cs typeface="Aharoni" pitchFamily="2" charset="-79"/>
              </a:rPr>
              <a:t>“And the </a:t>
            </a:r>
            <a:r>
              <a:rPr lang="en-US" b="1" u="sng" dirty="0">
                <a:solidFill>
                  <a:srgbClr val="FF0000"/>
                </a:solidFill>
                <a:latin typeface="Aharoni" pitchFamily="2" charset="-79"/>
                <a:ea typeface="Batang" pitchFamily="18" charset="-127"/>
                <a:cs typeface="Aharoni" pitchFamily="2" charset="-79"/>
              </a:rPr>
              <a:t>merchants of the earth </a:t>
            </a:r>
            <a:r>
              <a:rPr lang="en-US" b="1" dirty="0">
                <a:latin typeface="Aharoni" pitchFamily="2" charset="-79"/>
                <a:ea typeface="Batang" pitchFamily="18" charset="-127"/>
                <a:cs typeface="Aharoni" pitchFamily="2" charset="-79"/>
              </a:rPr>
              <a:t>shall weep and mourn over her; for no man buyeth their merchandise any more: The merchandise of gold, and silver, and precious stones, and of pearls, and fine linen, and purple, and silk, and scarlet, and all thine wood, and all manner vessels of ivory, and all manner vessels of most precious wood, and of brass, and iron, and marble,  And cinnamon, and odors, and ointments, and frankincense, and wine, and oil, and fine flour, and wheat, and beasts, and sheep, and horses, and chariots, and slaves, and souls of men.  And the fruits that thy soul lusted after are departed from thee, and all things which were dainty and goodly are departed from thee, and thou shalt find them no more at all.  </a:t>
            </a:r>
            <a:r>
              <a:rPr lang="en-US" b="1" u="sng" dirty="0">
                <a:solidFill>
                  <a:srgbClr val="0070C0"/>
                </a:solidFill>
                <a:latin typeface="Aharoni" pitchFamily="2" charset="-79"/>
                <a:ea typeface="Batang" pitchFamily="18" charset="-127"/>
                <a:cs typeface="Aharoni" pitchFamily="2" charset="-79"/>
              </a:rPr>
              <a:t>The merchants of these things, which were made rich by her</a:t>
            </a:r>
            <a:r>
              <a:rPr lang="en-US" b="1" dirty="0">
                <a:solidFill>
                  <a:srgbClr val="0070C0"/>
                </a:solidFill>
                <a:latin typeface="Aharoni" pitchFamily="2" charset="-79"/>
                <a:ea typeface="Batang" pitchFamily="18" charset="-127"/>
                <a:cs typeface="Aharoni" pitchFamily="2" charset="-79"/>
              </a:rPr>
              <a:t>,</a:t>
            </a:r>
            <a:r>
              <a:rPr lang="en-US" b="1" dirty="0">
                <a:solidFill>
                  <a:srgbClr val="FF0000"/>
                </a:solidFill>
                <a:latin typeface="Aharoni" pitchFamily="2" charset="-79"/>
                <a:ea typeface="Batang" pitchFamily="18" charset="-127"/>
                <a:cs typeface="Aharoni" pitchFamily="2" charset="-79"/>
              </a:rPr>
              <a:t> </a:t>
            </a:r>
            <a:r>
              <a:rPr lang="en-US" b="1" dirty="0">
                <a:latin typeface="Aharoni" pitchFamily="2" charset="-79"/>
                <a:ea typeface="Batang" pitchFamily="18" charset="-127"/>
                <a:cs typeface="Aharoni" pitchFamily="2" charset="-79"/>
              </a:rPr>
              <a:t>shall stand afar off for the fear of her torment, weeping and wailing,”</a:t>
            </a:r>
          </a:p>
          <a:p>
            <a:pPr>
              <a:lnSpc>
                <a:spcPct val="80000"/>
              </a:lnSpc>
              <a:defRPr/>
            </a:pPr>
            <a:endParaRPr lang="en-US" b="1" dirty="0">
              <a:latin typeface="Aharoni" pitchFamily="2" charset="-79"/>
              <a:cs typeface="Aharoni" pitchFamily="2" charset="-79"/>
            </a:endParaRPr>
          </a:p>
          <a:p>
            <a:endParaRPr lang="en-US" dirty="0"/>
          </a:p>
        </p:txBody>
      </p:sp>
      <p:sp>
        <p:nvSpPr>
          <p:cNvPr id="6" name="Footer Placeholder 5"/>
          <p:cNvSpPr>
            <a:spLocks noGrp="1"/>
          </p:cNvSpPr>
          <p:nvPr>
            <p:ph type="ftr" sz="quarter" idx="11"/>
          </p:nvPr>
        </p:nvSpPr>
        <p:spPr/>
        <p:txBody>
          <a:bodyPr/>
          <a:lstStyle/>
          <a:p>
            <a:r>
              <a:rPr lang="en-US" smtClean="0"/>
              <a:t>Facebook.com/TruthTriumphantInc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1800" decel="100000" fill="hold"/>
                                        <p:tgtEl>
                                          <p:spTgt spid="5"/>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70C0"/>
                </a:solidFill>
                <a:latin typeface="Algerian" pitchFamily="82" charset="0"/>
              </a:rPr>
              <a:t>Do We Have A Conspiracy Yet?</a:t>
            </a:r>
            <a:endParaRPr lang="en-US" dirty="0"/>
          </a:p>
        </p:txBody>
      </p:sp>
      <p:sp>
        <p:nvSpPr>
          <p:cNvPr id="3" name="Content Placeholder 2"/>
          <p:cNvSpPr>
            <a:spLocks noGrp="1"/>
          </p:cNvSpPr>
          <p:nvPr>
            <p:ph sz="half" idx="1"/>
          </p:nvPr>
        </p:nvSpPr>
        <p:spPr>
          <a:xfrm>
            <a:off x="0" y="685800"/>
            <a:ext cx="4572000" cy="6172200"/>
          </a:xfrm>
        </p:spPr>
        <p:txBody>
          <a:bodyPr>
            <a:normAutofit/>
          </a:bodyPr>
          <a:lstStyle/>
          <a:p>
            <a:r>
              <a:rPr lang="en-US" sz="3000" dirty="0" smtClean="0">
                <a:solidFill>
                  <a:srgbClr val="FF0000"/>
                </a:solidFill>
                <a:latin typeface="Aharoni" pitchFamily="2" charset="-79"/>
                <a:cs typeface="Aharoni" pitchFamily="2" charset="-79"/>
              </a:rPr>
              <a:t>“ </a:t>
            </a:r>
            <a:r>
              <a:rPr lang="en-US" sz="3000" u="sng" dirty="0" smtClean="0">
                <a:solidFill>
                  <a:srgbClr val="FF0000"/>
                </a:solidFill>
                <a:latin typeface="Aharoni" pitchFamily="2" charset="-79"/>
                <a:cs typeface="Aharoni" pitchFamily="2" charset="-79"/>
              </a:rPr>
              <a:t>‘The Enemy Unmasked’,…</a:t>
            </a:r>
            <a:r>
              <a:rPr lang="en-US" sz="3000" dirty="0" smtClean="0"/>
              <a:t> is very inflammatory and damaging to the efforts of Christian brotherhood and goodwill.  I enjoy very much my fellowship with all Christian pastors and believers in my community, …I believe it is harmful to the cause of Christ.”</a:t>
            </a:r>
            <a:endParaRPr lang="en-US" sz="3000" dirty="0"/>
          </a:p>
        </p:txBody>
      </p:sp>
      <p:sp>
        <p:nvSpPr>
          <p:cNvPr id="4" name="Content Placeholder 3"/>
          <p:cNvSpPr>
            <a:spLocks noGrp="1"/>
          </p:cNvSpPr>
          <p:nvPr>
            <p:ph sz="half" idx="2"/>
          </p:nvPr>
        </p:nvSpPr>
        <p:spPr>
          <a:xfrm>
            <a:off x="4572000" y="685800"/>
            <a:ext cx="4572000" cy="6172200"/>
          </a:xfrm>
        </p:spPr>
        <p:txBody>
          <a:bodyPr>
            <a:normAutofit/>
          </a:bodyPr>
          <a:lstStyle/>
          <a:p>
            <a:r>
              <a:rPr lang="en-US" sz="3200" dirty="0" smtClean="0"/>
              <a:t>Do these churches have anything to do with the conspiracy? </a:t>
            </a:r>
          </a:p>
          <a:p>
            <a:r>
              <a:rPr lang="en-US" sz="3200" b="1" dirty="0" smtClean="0">
                <a:solidFill>
                  <a:srgbClr val="3333CC"/>
                </a:solidFill>
                <a:latin typeface="Batang" pitchFamily="18" charset="-127"/>
                <a:ea typeface="Batang" pitchFamily="18" charset="-127"/>
              </a:rPr>
              <a:t>Revelation 17:5  </a:t>
            </a:r>
          </a:p>
          <a:p>
            <a:r>
              <a:rPr lang="en-US" sz="3200" b="1" dirty="0" smtClean="0">
                <a:solidFill>
                  <a:srgbClr val="3333CC"/>
                </a:solidFill>
                <a:latin typeface="Batang" pitchFamily="18" charset="-127"/>
                <a:ea typeface="Batang" pitchFamily="18" charset="-127"/>
              </a:rPr>
              <a:t>   “And on her forehead was a name written, ‘Mystery, Babylon the Great, the Mother of harlots and abominations of the earth.”</a:t>
            </a:r>
          </a:p>
          <a:p>
            <a:endParaRPr lang="en-US" dirty="0"/>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7030A0"/>
                </a:solidFill>
              </a:rPr>
              <a:t>Since 1982!</a:t>
            </a:r>
            <a:endParaRPr lang="en-US" dirty="0"/>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sz="3600" dirty="0" smtClean="0"/>
              <a:t>Since January of 1982, a document was signed by all major churches throughout the world.  This took place in Lima, Peru.  The document that resulted is called  ‘Baptism, Eucharist, and Ministry.’ All who signed it agree in </a:t>
            </a:r>
          </a:p>
          <a:p>
            <a:r>
              <a:rPr lang="en-US" sz="3600" dirty="0" smtClean="0"/>
              <a:t>1. infant baptism.</a:t>
            </a:r>
          </a:p>
          <a:p>
            <a:r>
              <a:rPr lang="en-US" sz="3600" dirty="0" smtClean="0"/>
              <a:t>2. That the priest has the power to turn the bread into the actual body of Christ.</a:t>
            </a:r>
          </a:p>
          <a:p>
            <a:r>
              <a:rPr lang="en-US" sz="3600" dirty="0" smtClean="0"/>
              <a:t>3.  No proselytizing of other church members.</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An Open Letter</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3600" dirty="0" smtClean="0"/>
              <a:t>From a pastor and church board in Silverton, OR “I recently received in the mail a book entitled  ‘Enemy Unmasked’.  At first, I thought it was mailed to a select few, but then I came to realize that it had a larger circulation... As pastor , I feel it my duty to tell the residents of Silverton that our church was not responsible in any way in the production or mailing of this material.  Further, we do not approve of the contents of this volume…</a:t>
            </a:r>
            <a:endParaRPr lang="en-US" sz="3600"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70C0"/>
                </a:solidFill>
                <a:latin typeface="Algerian" pitchFamily="82" charset="0"/>
              </a:rPr>
              <a:t>Together</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Before and After</a:t>
            </a:r>
            <a:endParaRPr lang="en-US" u="sng" dirty="0">
              <a:solidFill>
                <a:srgbClr val="FF0000"/>
              </a:solidFill>
            </a:endParaRPr>
          </a:p>
        </p:txBody>
      </p:sp>
      <p:pic>
        <p:nvPicPr>
          <p:cNvPr id="1027" name="Picture 3"/>
          <p:cNvPicPr>
            <a:picLocks noGrp="1" noChangeAspect="1" noChangeArrowheads="1"/>
          </p:cNvPicPr>
          <p:nvPr>
            <p:ph sz="half" idx="1"/>
          </p:nvPr>
        </p:nvPicPr>
        <p:blipFill>
          <a:blip r:embed="rId2" cstate="print"/>
          <a:srcRect/>
          <a:stretch>
            <a:fillRect/>
          </a:stretch>
        </p:blipFill>
        <p:spPr bwMode="auto">
          <a:xfrm>
            <a:off x="0" y="1219200"/>
            <a:ext cx="4572000" cy="5638800"/>
          </a:xfrm>
          <a:prstGeom prst="rect">
            <a:avLst/>
          </a:prstGeom>
          <a:noFill/>
          <a:ln w="9525">
            <a:noFill/>
            <a:miter lim="800000"/>
            <a:headEnd/>
            <a:tailEnd/>
          </a:ln>
        </p:spPr>
      </p:pic>
      <p:pic>
        <p:nvPicPr>
          <p:cNvPr id="1026" name="Picture 2"/>
          <p:cNvPicPr>
            <a:picLocks noGrp="1" noChangeAspect="1" noChangeArrowheads="1"/>
          </p:cNvPicPr>
          <p:nvPr>
            <p:ph sz="half" idx="2"/>
          </p:nvPr>
        </p:nvPicPr>
        <p:blipFill>
          <a:blip r:embed="rId3" cstate="print"/>
          <a:stretch>
            <a:fillRect/>
          </a:stretch>
        </p:blipFill>
        <p:spPr bwMode="auto">
          <a:xfrm>
            <a:off x="5191125" y="2386806"/>
            <a:ext cx="2952750" cy="295275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Bold Face Liars</a:t>
            </a:r>
            <a:endParaRPr lang="en-US" dirty="0"/>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sz="3900" dirty="0" smtClean="0"/>
              <a:t>1.  There is a conspiracy.</a:t>
            </a:r>
          </a:p>
          <a:p>
            <a:r>
              <a:rPr lang="en-US" sz="3900" dirty="0" smtClean="0"/>
              <a:t>2.  There are four groups united together to achieve a sinister end.</a:t>
            </a:r>
          </a:p>
          <a:p>
            <a:r>
              <a:rPr lang="en-US" sz="3900" dirty="0" smtClean="0"/>
              <a:t>3.  The groups are the papacy, the political leaders of earth, the business people of earth, and the churches of earth.</a:t>
            </a:r>
          </a:p>
          <a:p>
            <a:endParaRPr lang="en-US" dirty="0"/>
          </a:p>
        </p:txBody>
      </p:sp>
      <p:sp>
        <p:nvSpPr>
          <p:cNvPr id="4" name="Content Placeholder 3"/>
          <p:cNvSpPr>
            <a:spLocks noGrp="1"/>
          </p:cNvSpPr>
          <p:nvPr>
            <p:ph sz="half" idx="2"/>
          </p:nvPr>
        </p:nvSpPr>
        <p:spPr>
          <a:xfrm>
            <a:off x="4572000" y="685800"/>
            <a:ext cx="4572000" cy="6172200"/>
          </a:xfrm>
        </p:spPr>
        <p:txBody>
          <a:bodyPr>
            <a:normAutofit fontScale="85000" lnSpcReduction="20000"/>
          </a:bodyPr>
          <a:lstStyle/>
          <a:p>
            <a:r>
              <a:rPr lang="en-US" sz="3200" dirty="0" smtClean="0"/>
              <a:t>George Bush had every reason to lie when he said there was no conspiracy.</a:t>
            </a:r>
          </a:p>
          <a:p>
            <a:r>
              <a:rPr lang="en-US" sz="3200" dirty="0" smtClean="0"/>
              <a:t>The pastor in Silverton, OR lied as well to cover his church’s involvement in this international conspiracy.   Are we leaning toward ecumenism and Rome, or walking in harmony with Adventism’s historic messages? Where are we standing today?   </a:t>
            </a:r>
          </a:p>
          <a:p>
            <a:endParaRPr lang="en-US" dirty="0"/>
          </a:p>
        </p:txBody>
      </p:sp>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A Conspiracy</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pPr>
              <a:buNone/>
            </a:pPr>
            <a:r>
              <a:rPr lang="en-US" dirty="0">
                <a:solidFill>
                  <a:srgbClr val="FF0000"/>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   “</a:t>
            </a:r>
            <a:r>
              <a:rPr lang="en-US" u="sng" dirty="0" smtClean="0">
                <a:solidFill>
                  <a:srgbClr val="FF0000"/>
                </a:solidFill>
                <a:latin typeface="Aharoni" pitchFamily="2" charset="-79"/>
                <a:cs typeface="Aharoni" pitchFamily="2" charset="-79"/>
              </a:rPr>
              <a:t>‘The Enemy Unmasked’, however,  goes far beyond that to link many groups and individuals into a </a:t>
            </a:r>
            <a:r>
              <a:rPr lang="en-US" u="sng" dirty="0" smtClean="0">
                <a:solidFill>
                  <a:srgbClr val="002060"/>
                </a:solidFill>
                <a:latin typeface="Aharoni" pitchFamily="2" charset="-79"/>
                <a:cs typeface="Aharoni" pitchFamily="2" charset="-79"/>
              </a:rPr>
              <a:t>world-wide conspiracy </a:t>
            </a:r>
            <a:r>
              <a:rPr lang="en-US" u="sng" dirty="0" smtClean="0">
                <a:solidFill>
                  <a:srgbClr val="FF0000"/>
                </a:solidFill>
                <a:latin typeface="Aharoni" pitchFamily="2" charset="-79"/>
                <a:cs typeface="Aharoni" pitchFamily="2" charset="-79"/>
              </a:rPr>
              <a:t>that we do not believe is correct</a:t>
            </a:r>
            <a:r>
              <a:rPr lang="en-US" u="sng" dirty="0" smtClean="0"/>
              <a:t>, </a:t>
            </a:r>
            <a:r>
              <a:rPr lang="en-US" dirty="0" smtClean="0"/>
              <a:t>and in fact, is very inflammatory and damaging to the efforts of Christian brotherhood and goodwill.  I enjoy very much my fellowship with all Christian pastors and believers in my community, and I deeply regret that this book was printed and distributed anywhere.  I believe it is harmful to the cause of Christ.</a:t>
            </a:r>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u="sng" dirty="0" smtClean="0">
                <a:solidFill>
                  <a:srgbClr val="C00000"/>
                </a:solidFill>
              </a:rPr>
              <a:t>George Bush, 9-11, Conspiracy</a:t>
            </a:r>
            <a:endParaRPr lang="en-US"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u="sng" dirty="0" smtClean="0">
                <a:hlinkClick r:id="rId2" tooltip="United Nations"/>
              </a:rPr>
              <a:t>United Nations</a:t>
            </a:r>
            <a:r>
              <a:rPr lang="en-US" u="sng" dirty="0" smtClean="0"/>
              <a:t> on November 10, 2001, </a:t>
            </a:r>
            <a:r>
              <a:rPr lang="en-US" u="sng" dirty="0" smtClean="0">
                <a:hlinkClick r:id="rId3" tooltip="President of the United States"/>
              </a:rPr>
              <a:t>United States President</a:t>
            </a:r>
            <a:r>
              <a:rPr lang="en-US" u="sng" dirty="0" smtClean="0"/>
              <a:t> </a:t>
            </a:r>
            <a:r>
              <a:rPr lang="en-US" u="sng" dirty="0" smtClean="0">
                <a:hlinkClick r:id="rId4" tooltip="George W. Bush"/>
              </a:rPr>
              <a:t>George W. Bush</a:t>
            </a:r>
            <a:r>
              <a:rPr lang="en-US" u="sng" dirty="0" smtClean="0"/>
              <a:t> denounced the emergence of "outrageous conspiracy theories ... that attempt to shift the blame away from the terrorists, themselves, away from the guilty."</a:t>
            </a:r>
            <a:r>
              <a:rPr lang="en-US" dirty="0" smtClean="0"/>
              <a:t> Later, as media exposure of conspiracy theories of the events of 9/11 increased, U.S. Government agencies and the </a:t>
            </a:r>
            <a:r>
              <a:rPr lang="en-US" dirty="0" smtClean="0">
                <a:hlinkClick r:id="rId5" tooltip="George W. Bush administration"/>
              </a:rPr>
              <a:t>Bush Administration</a:t>
            </a:r>
            <a:r>
              <a:rPr lang="en-US" dirty="0" smtClean="0"/>
              <a:t> issued responses to the theories, including a formal analysis by the </a:t>
            </a:r>
            <a:r>
              <a:rPr lang="en-US" dirty="0" smtClean="0">
                <a:hlinkClick r:id="rId6" tooltip="National Institute of Standards and Technology"/>
              </a:rPr>
              <a:t>National Institute of Standards and Technology</a:t>
            </a:r>
            <a:r>
              <a:rPr lang="en-US" dirty="0" smtClean="0"/>
              <a:t> (NIST) about the collapse of the World Trade Center,</a:t>
            </a:r>
            <a:r>
              <a:rPr lang="en-US" baseline="30000" dirty="0" smtClean="0">
                <a:hlinkClick r:id="rId7"/>
              </a:rPr>
              <a:t>[11]</a:t>
            </a:r>
            <a:r>
              <a:rPr lang="en-US" dirty="0" smtClean="0"/>
              <a:t> a revised 2006 </a:t>
            </a:r>
            <a:r>
              <a:rPr lang="en-US" dirty="0" smtClean="0">
                <a:hlinkClick r:id="rId8" tooltip="State Department"/>
              </a:rPr>
              <a:t>State Department</a:t>
            </a:r>
            <a:r>
              <a:rPr lang="en-US" dirty="0" smtClean="0"/>
              <a:t> webpage to debunk the theories,</a:t>
            </a:r>
            <a:r>
              <a:rPr lang="en-US" baseline="30000" dirty="0" smtClean="0">
                <a:hlinkClick r:id="rId9"/>
              </a:rPr>
              <a:t>[12]</a:t>
            </a:r>
            <a:r>
              <a:rPr lang="en-US" dirty="0" smtClean="0"/>
              <a:t> and a strategy paper referred to by President Bush in an August 2006 speech, which declared that terrorism springs from "subcultures of conspiracy and misinformation," and that "terrorists recruit more effectively from populations whose information about the world is contaminated by falsehoods and corrupted by conspiracy theories.”</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Conspiracy??</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solidFill>
                  <a:srgbClr val="002060"/>
                </a:solidFill>
              </a:rPr>
              <a:t>An agreement to perform together an illegal, wrongful, or subversive act.</a:t>
            </a:r>
          </a:p>
          <a:p>
            <a:r>
              <a:rPr lang="en-US" b="1" dirty="0" smtClean="0">
                <a:solidFill>
                  <a:srgbClr val="002060"/>
                </a:solidFill>
              </a:rPr>
              <a:t>2. </a:t>
            </a:r>
            <a:r>
              <a:rPr lang="en-US" dirty="0" smtClean="0">
                <a:solidFill>
                  <a:srgbClr val="002060"/>
                </a:solidFill>
              </a:rPr>
              <a:t>A group of conspirators.</a:t>
            </a:r>
          </a:p>
          <a:p>
            <a:r>
              <a:rPr lang="en-US" b="1" dirty="0" smtClean="0">
                <a:solidFill>
                  <a:srgbClr val="002060"/>
                </a:solidFill>
              </a:rPr>
              <a:t>3. </a:t>
            </a:r>
            <a:r>
              <a:rPr lang="en-US" i="1" dirty="0" smtClean="0">
                <a:solidFill>
                  <a:srgbClr val="002060"/>
                </a:solidFill>
              </a:rPr>
              <a:t>Law</a:t>
            </a:r>
            <a:r>
              <a:rPr lang="en-US" dirty="0" smtClean="0">
                <a:solidFill>
                  <a:srgbClr val="002060"/>
                </a:solidFill>
              </a:rPr>
              <a:t> An agreement between two or more persons to commit a crime or accomplish a legal purpose through illegal action.</a:t>
            </a:r>
          </a:p>
          <a:p>
            <a:r>
              <a:rPr lang="en-US" b="1" dirty="0" smtClean="0">
                <a:solidFill>
                  <a:srgbClr val="002060"/>
                </a:solidFill>
              </a:rPr>
              <a:t>4. </a:t>
            </a:r>
            <a:r>
              <a:rPr lang="en-US" dirty="0" smtClean="0">
                <a:solidFill>
                  <a:srgbClr val="002060"/>
                </a:solidFill>
              </a:rPr>
              <a:t>A joining or acting together, as if by sinister design:</a:t>
            </a:r>
          </a:p>
          <a:p>
            <a:r>
              <a:rPr lang="en-US" dirty="0" smtClean="0">
                <a:solidFill>
                  <a:srgbClr val="002060"/>
                </a:solidFill>
              </a:rPr>
              <a:t>a secret plan to carry out an illegal or harmful act </a:t>
            </a:r>
          </a:p>
          <a:p>
            <a:r>
              <a:rPr lang="en-US" b="1" dirty="0" smtClean="0">
                <a:solidFill>
                  <a:srgbClr val="002060"/>
                </a:solidFill>
              </a:rPr>
              <a:t>2</a:t>
            </a:r>
            <a:r>
              <a:rPr lang="en-US" dirty="0" smtClean="0">
                <a:solidFill>
                  <a:srgbClr val="002060"/>
                </a:solidFill>
              </a:rPr>
              <a:t>. the act of making such plans</a:t>
            </a:r>
          </a:p>
          <a:p>
            <a:r>
              <a:rPr lang="en-US" b="1" dirty="0" smtClean="0">
                <a:solidFill>
                  <a:srgbClr val="002060"/>
                </a:solidFill>
              </a:rPr>
              <a:t>conspiracy</a:t>
            </a:r>
            <a:r>
              <a:rPr lang="en-US" dirty="0" smtClean="0">
                <a:solidFill>
                  <a:srgbClr val="002060"/>
                </a:solidFill>
              </a:rPr>
              <a:t> - a secret agreement between two or more people to perform an unlawful act</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lgerian" pitchFamily="82" charset="0"/>
              </a:rPr>
              <a:t>A pastor and former President</a:t>
            </a:r>
            <a:endParaRPr lang="en-US"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A pastor and board don’t like the idea of an international conspiracy.  Former president George Bush denounced conspiracy theorists after 9-11.  Again, a conspiracy is the joining together of 2 or more groups in a secret agreement to carry out sinister and evil actions toward groups of people. Is there any possible evidence of an international conspiracy?  Where would we go to decide what is true:  is it the pastor and church board and former president George Bush or is it the book ‘Enemy Unmasked’?  Who is telling the truth? </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rPr>
              <a:t>The Sure Word of Prophecy</a:t>
            </a:r>
            <a:endParaRPr lang="en-US" u="sng" dirty="0">
              <a:solidFill>
                <a:srgbClr val="C00000"/>
              </a:solidFill>
            </a:endParaRPr>
          </a:p>
        </p:txBody>
      </p:sp>
      <p:sp>
        <p:nvSpPr>
          <p:cNvPr id="3" name="Content Placeholder 2"/>
          <p:cNvSpPr>
            <a:spLocks noGrp="1"/>
          </p:cNvSpPr>
          <p:nvPr>
            <p:ph sz="half" idx="1"/>
          </p:nvPr>
        </p:nvSpPr>
        <p:spPr>
          <a:xfrm>
            <a:off x="0" y="1143000"/>
            <a:ext cx="4572000" cy="5715000"/>
          </a:xfrm>
        </p:spPr>
        <p:txBody>
          <a:bodyPr>
            <a:noAutofit/>
          </a:bodyPr>
          <a:lstStyle/>
          <a:p>
            <a:r>
              <a:rPr lang="en-US" sz="3600" dirty="0" smtClean="0"/>
              <a:t>“</a:t>
            </a:r>
            <a:r>
              <a:rPr lang="en-US" sz="3600" dirty="0" smtClean="0">
                <a:hlinkClick r:id="rId2" tooltip="View more translations of 2 Peter 1:19"/>
              </a:rPr>
              <a:t>We have also a more sure word of prophecy; whereunto ye do well that ye take heed, as unto a light that </a:t>
            </a:r>
            <a:r>
              <a:rPr lang="en-US" sz="3600" dirty="0" err="1" smtClean="0">
                <a:hlinkClick r:id="rId2" tooltip="View more translations of 2 Peter 1:19"/>
              </a:rPr>
              <a:t>shineth</a:t>
            </a:r>
            <a:r>
              <a:rPr lang="en-US" sz="3600" dirty="0" smtClean="0">
                <a:hlinkClick r:id="rId2" tooltip="View more translations of 2 Peter 1:19"/>
              </a:rPr>
              <a:t> in a dark place, until the day dawn, and the day star arise in your hearts:</a:t>
            </a:r>
            <a:r>
              <a:rPr lang="en-US" sz="3600" dirty="0" smtClean="0"/>
              <a:t>”  2 Peter 1:19</a:t>
            </a:r>
            <a:endParaRPr lang="en-US" sz="3600" dirty="0"/>
          </a:p>
        </p:txBody>
      </p:sp>
      <p:pic>
        <p:nvPicPr>
          <p:cNvPr id="1026" name="Picture 2"/>
          <p:cNvPicPr>
            <a:picLocks noGrp="1" noChangeAspect="1" noChangeArrowheads="1"/>
          </p:cNvPicPr>
          <p:nvPr>
            <p:ph sz="half" idx="2"/>
          </p:nvPr>
        </p:nvPicPr>
        <p:blipFill>
          <a:blip r:embed="rId3" cstate="print"/>
          <a:stretch>
            <a:fillRect/>
          </a:stretch>
        </p:blipFill>
        <p:spPr bwMode="auto">
          <a:xfrm>
            <a:off x="5155828" y="1600200"/>
            <a:ext cx="3023343" cy="4525963"/>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rPr>
              <a:t>Who is Right?  How Can We Know?</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““And there came one of the seven angels which had the seven vials, and talked with me, saying unto me, Come hither; I will shew unto thee the judgment of the great whore that sitteth upon many waters:  With whom the kings of the earth have committed fornication, and the inhabitants of the earth have been made drunk with the wine of her fornication.  So he carried me away in the spirit </a:t>
            </a:r>
            <a:r>
              <a:rPr lang="en-US" u="sng" dirty="0" smtClean="0">
                <a:solidFill>
                  <a:srgbClr val="0070C0"/>
                </a:solidFill>
              </a:rPr>
              <a:t>into the wilderness</a:t>
            </a:r>
            <a:r>
              <a:rPr lang="en-US" dirty="0" smtClean="0"/>
              <a:t>: and </a:t>
            </a:r>
            <a:r>
              <a:rPr lang="en-US" u="sng" dirty="0" smtClean="0">
                <a:solidFill>
                  <a:srgbClr val="0070C0"/>
                </a:solidFill>
              </a:rPr>
              <a:t>I saw a woman </a:t>
            </a:r>
            <a:r>
              <a:rPr lang="en-US" dirty="0" smtClean="0"/>
              <a:t>sit upon a scarlet coloured beast, full of names of blasphemy, having seven heads and ten horns.”  Rev. 17:1-3</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C00000"/>
                </a:solidFill>
                <a:latin typeface="Algerian" pitchFamily="82" charset="0"/>
              </a:rPr>
              <a:t>An Evil Woman In The Wilderness</a:t>
            </a:r>
            <a:endParaRPr lang="en-US"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The wilderness is where the good woman of Revelation 12 fled during the Dark Ages.</a:t>
            </a:r>
          </a:p>
          <a:p>
            <a:r>
              <a:rPr lang="en-US" dirty="0" smtClean="0"/>
              <a:t>“And the </a:t>
            </a:r>
            <a:r>
              <a:rPr lang="en-US" u="sng" dirty="0" smtClean="0">
                <a:solidFill>
                  <a:srgbClr val="0070C0"/>
                </a:solidFill>
              </a:rPr>
              <a:t>woman fled into the wilderness</a:t>
            </a:r>
            <a:r>
              <a:rPr lang="en-US" dirty="0" smtClean="0"/>
              <a:t>, where she hath a place prepared of God, that they should feed her there a thousand two hundred and threescore days.”… “And to the woman were given two wings of a great eagle, </a:t>
            </a:r>
            <a:r>
              <a:rPr lang="en-US" u="sng" dirty="0" smtClean="0">
                <a:solidFill>
                  <a:srgbClr val="0070C0"/>
                </a:solidFill>
              </a:rPr>
              <a:t>that she might fly into the wilderness</a:t>
            </a:r>
            <a:r>
              <a:rPr lang="en-US" dirty="0" smtClean="0"/>
              <a:t>, into her place, where she is nourished for a time, and times, and half a time, from the face of the serpent.”  Rev. 12:6,14</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1864</Words>
  <Application>Microsoft Office PowerPoint</Application>
  <PresentationFormat>On-screen Show (4:3)</PresentationFormat>
  <Paragraphs>88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A Conspiracy?!?</vt:lpstr>
      <vt:lpstr>An Open Letter</vt:lpstr>
      <vt:lpstr>A Conspiracy</vt:lpstr>
      <vt:lpstr>George Bush, 9-11, Conspiracy</vt:lpstr>
      <vt:lpstr>Conspiracy??</vt:lpstr>
      <vt:lpstr>A pastor and former President</vt:lpstr>
      <vt:lpstr>The Sure Word of Prophecy</vt:lpstr>
      <vt:lpstr>Who is Right?  How Can We Know?</vt:lpstr>
      <vt:lpstr>An Evil Woman In The Wilderness</vt:lpstr>
      <vt:lpstr>The Wilderness</vt:lpstr>
      <vt:lpstr>1798</vt:lpstr>
      <vt:lpstr>A Conspiracy? </vt:lpstr>
      <vt:lpstr>A Conspiracy? Well?</vt:lpstr>
      <vt:lpstr>Hand in Hand</vt:lpstr>
      <vt:lpstr>Romish Influence</vt:lpstr>
      <vt:lpstr>Hold On</vt:lpstr>
      <vt:lpstr>The Conspiracy Runs Deeper than that</vt:lpstr>
      <vt:lpstr>Do We Have A Conspiracy Yet?</vt:lpstr>
      <vt:lpstr>Since 1982!</vt:lpstr>
      <vt:lpstr>Together</vt:lpstr>
      <vt:lpstr>Before and After</vt:lpstr>
      <vt:lpstr>Bold Face Liars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Conspiracy?!?</dc:title>
  <dc:creator>Dad</dc:creator>
  <cp:lastModifiedBy>Dad</cp:lastModifiedBy>
  <cp:revision>3</cp:revision>
  <dcterms:created xsi:type="dcterms:W3CDTF">2010-07-17T20:09:44Z</dcterms:created>
  <dcterms:modified xsi:type="dcterms:W3CDTF">2012-04-13T17:58:59Z</dcterms:modified>
</cp:coreProperties>
</file>