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3" r:id="rId5"/>
    <p:sldId id="264" r:id="rId6"/>
    <p:sldId id="260" r:id="rId7"/>
    <p:sldId id="257" r:id="rId8"/>
    <p:sldId id="261" r:id="rId9"/>
    <p:sldId id="262"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306ADC-65CB-4484-91BA-1B18D046CE7C}" type="datetimeFigureOut">
              <a:rPr lang="en-US" smtClean="0"/>
              <a:pPr/>
              <a:t>10/28/2011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66F7A3-DACB-4CE8-8A48-29D87B358D7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06ADC-65CB-4484-91BA-1B18D046CE7C}" type="datetimeFigureOut">
              <a:rPr lang="en-US" smtClean="0"/>
              <a:pPr/>
              <a:t>10/28/2011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66F7A3-DACB-4CE8-8A48-29D87B358D7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06ADC-65CB-4484-91BA-1B18D046CE7C}" type="datetimeFigureOut">
              <a:rPr lang="en-US" smtClean="0"/>
              <a:pPr/>
              <a:t>10/28/2011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66F7A3-DACB-4CE8-8A48-29D87B358D7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06ADC-65CB-4484-91BA-1B18D046CE7C}" type="datetimeFigureOut">
              <a:rPr lang="en-US" smtClean="0"/>
              <a:pPr/>
              <a:t>10/28/2011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66F7A3-DACB-4CE8-8A48-29D87B358D7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306ADC-65CB-4484-91BA-1B18D046CE7C}" type="datetimeFigureOut">
              <a:rPr lang="en-US" smtClean="0"/>
              <a:pPr/>
              <a:t>10/28/2011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66F7A3-DACB-4CE8-8A48-29D87B358D7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306ADC-65CB-4484-91BA-1B18D046CE7C}" type="datetimeFigureOut">
              <a:rPr lang="en-US" smtClean="0"/>
              <a:pPr/>
              <a:t>10/28/2011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66F7A3-DACB-4CE8-8A48-29D87B358D7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306ADC-65CB-4484-91BA-1B18D046CE7C}" type="datetimeFigureOut">
              <a:rPr lang="en-US" smtClean="0"/>
              <a:pPr/>
              <a:t>10/28/2011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66F7A3-DACB-4CE8-8A48-29D87B358D7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306ADC-65CB-4484-91BA-1B18D046CE7C}" type="datetimeFigureOut">
              <a:rPr lang="en-US" smtClean="0"/>
              <a:pPr/>
              <a:t>10/28/2011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66F7A3-DACB-4CE8-8A48-29D87B358D7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06ADC-65CB-4484-91BA-1B18D046CE7C}" type="datetimeFigureOut">
              <a:rPr lang="en-US" smtClean="0"/>
              <a:pPr/>
              <a:t>10/28/2011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66F7A3-DACB-4CE8-8A48-29D87B358D7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06ADC-65CB-4484-91BA-1B18D046CE7C}" type="datetimeFigureOut">
              <a:rPr lang="en-US" smtClean="0"/>
              <a:pPr/>
              <a:t>10/28/2011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66F7A3-DACB-4CE8-8A48-29D87B358D7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06ADC-65CB-4484-91BA-1B18D046CE7C}" type="datetimeFigureOut">
              <a:rPr lang="en-US" smtClean="0"/>
              <a:pPr/>
              <a:t>10/28/2011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66F7A3-DACB-4CE8-8A48-29D87B358D7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06ADC-65CB-4484-91BA-1B18D046CE7C}" type="datetimeFigureOut">
              <a:rPr lang="en-US" smtClean="0"/>
              <a:pPr/>
              <a:t>10/28/2011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6F7A3-DACB-4CE8-8A48-29D87B358D7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kingjamesbibleonline.org/John-16-9/" TargetMode="External"/><Relationship Id="rId2" Type="http://schemas.openxmlformats.org/officeDocument/2006/relationships/hyperlink" Target="http://www.kingjamesbibleonline.org/John-16-8/" TargetMode="Externa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hyperlink" Target="http://www.kingjamesbibleonline.org/John-16-11/" TargetMode="External"/><Relationship Id="rId4" Type="http://schemas.openxmlformats.org/officeDocument/2006/relationships/hyperlink" Target="http://www.kingjamesbibleonline.org/John-16-10/"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kingjamesbibleonline.org/John-14-17/" TargetMode="External"/><Relationship Id="rId2" Type="http://schemas.openxmlformats.org/officeDocument/2006/relationships/hyperlink" Target="http://www.kingjamesbibleonline.org/John-14-16/"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www.kingjamesbibleonline.org/John-14-18/"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kingjamesbibleonline.org/John-14-26/" TargetMode="External"/><Relationship Id="rId2" Type="http://schemas.openxmlformats.org/officeDocument/2006/relationships/hyperlink" Target="http://www.kingjamesbibleonline.org/John-14-25/" TargetMode="Externa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hyperlink" Target="http://www.kingjamesbibleonline.org/John-14-27/"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u="sng" dirty="0" smtClean="0">
                <a:solidFill>
                  <a:srgbClr val="FF0000"/>
                </a:solidFill>
              </a:rPr>
              <a:t>Final Scenes, pt. 9</a:t>
            </a:r>
            <a:endParaRPr lang="en-US" sz="6600" u="sng" dirty="0">
              <a:solidFill>
                <a:srgbClr val="FF0000"/>
              </a:solidFill>
            </a:endParaRPr>
          </a:p>
        </p:txBody>
      </p:sp>
      <p:sp>
        <p:nvSpPr>
          <p:cNvPr id="3" name="Subtitle 2"/>
          <p:cNvSpPr>
            <a:spLocks noGrp="1"/>
          </p:cNvSpPr>
          <p:nvPr>
            <p:ph type="subTitle" idx="1"/>
          </p:nvPr>
        </p:nvSpPr>
        <p:spPr/>
        <p:txBody>
          <a:bodyPr>
            <a:normAutofit/>
          </a:bodyPr>
          <a:lstStyle/>
          <a:p>
            <a:r>
              <a:rPr lang="en-US" sz="5400" u="sng" dirty="0" smtClean="0">
                <a:solidFill>
                  <a:srgbClr val="002060"/>
                </a:solidFill>
              </a:rPr>
              <a:t>The Gift</a:t>
            </a:r>
            <a:endParaRPr lang="en-US" sz="5400" u="sng"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Holy Spirit’s Work</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sz="3000" dirty="0" smtClean="0"/>
              <a:t> </a:t>
            </a:r>
            <a:r>
              <a:rPr lang="en-US" sz="3000" dirty="0" smtClean="0">
                <a:hlinkClick r:id="rId2" tooltip="View more translations of John 16:8"/>
              </a:rPr>
              <a:t>”And when he is come, he will reprove the world of sin, and of righteousness, and of judgment:</a:t>
            </a:r>
            <a:r>
              <a:rPr lang="en-US" sz="3000" dirty="0" smtClean="0"/>
              <a:t>  </a:t>
            </a:r>
            <a:r>
              <a:rPr lang="en-US" sz="3000" dirty="0" smtClean="0">
                <a:hlinkClick r:id="rId3" tooltip="View more translations of John 16:9"/>
              </a:rPr>
              <a:t>Of sin, because they believe not on me;</a:t>
            </a:r>
            <a:r>
              <a:rPr lang="en-US" sz="3000" dirty="0" smtClean="0"/>
              <a:t> </a:t>
            </a:r>
            <a:r>
              <a:rPr lang="en-US" sz="3000" dirty="0" smtClean="0">
                <a:hlinkClick r:id="rId4" tooltip="View more translations of John 16:10"/>
              </a:rPr>
              <a:t>Of righteousness, because I go to my Father, and ye see me no more;</a:t>
            </a:r>
            <a:r>
              <a:rPr lang="en-US" sz="3000" dirty="0" smtClean="0"/>
              <a:t> </a:t>
            </a:r>
            <a:r>
              <a:rPr lang="en-US" sz="3000" dirty="0" smtClean="0">
                <a:hlinkClick r:id="rId5" tooltip="View more translations of John 16:11"/>
              </a:rPr>
              <a:t>Of judgment, because the prince of this world is judged.</a:t>
            </a:r>
            <a:r>
              <a:rPr lang="en-US" sz="3000" dirty="0" smtClean="0"/>
              <a:t>”  Jn. 16:8-11</a:t>
            </a:r>
          </a:p>
          <a:p>
            <a:endParaRPr lang="en-US" sz="3000" dirty="0"/>
          </a:p>
        </p:txBody>
      </p:sp>
      <p:pic>
        <p:nvPicPr>
          <p:cNvPr id="3074" name="Picture 2" descr="C:\Users\Dad\Contacts\Downloads\jebel_lawz_law_of_god.jpg"/>
          <p:cNvPicPr>
            <a:picLocks noGrp="1" noChangeAspect="1" noChangeArrowheads="1"/>
          </p:cNvPicPr>
          <p:nvPr>
            <p:ph sz="half" idx="2"/>
          </p:nvPr>
        </p:nvPicPr>
        <p:blipFill>
          <a:blip r:embed="rId6" cstate="print"/>
          <a:srcRect/>
          <a:stretch>
            <a:fillRect/>
          </a:stretch>
        </p:blipFill>
        <p:spPr bwMode="auto">
          <a:xfrm>
            <a:off x="4572000" y="762000"/>
            <a:ext cx="4572000" cy="6096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Holy Spirit and Law go Together</a:t>
            </a:r>
            <a:endParaRPr lang="en-US" u="sng" dirty="0">
              <a:solidFill>
                <a:srgbClr val="FF0000"/>
              </a:solidFill>
            </a:endParaRPr>
          </a:p>
        </p:txBody>
      </p:sp>
      <p:sp>
        <p:nvSpPr>
          <p:cNvPr id="4" name="Content Placeholder 3"/>
          <p:cNvSpPr>
            <a:spLocks noGrp="1"/>
          </p:cNvSpPr>
          <p:nvPr>
            <p:ph sz="half" idx="2"/>
          </p:nvPr>
        </p:nvSpPr>
        <p:spPr>
          <a:xfrm>
            <a:off x="4648200" y="609600"/>
            <a:ext cx="4038600" cy="6248400"/>
          </a:xfrm>
        </p:spPr>
        <p:txBody>
          <a:bodyPr>
            <a:normAutofit lnSpcReduction="10000"/>
          </a:bodyPr>
          <a:lstStyle/>
          <a:p>
            <a:r>
              <a:rPr lang="en-US" dirty="0" smtClean="0"/>
              <a:t>The Holy Spirit points out sin to people.  Because “sin is the transgression of the law.”  1 John 3:4, and the Holy Spirit points out sin, the two work together.  </a:t>
            </a:r>
            <a:r>
              <a:rPr lang="en-US" u="sng" dirty="0" smtClean="0"/>
              <a:t>The Holy Spirit exalts the law of God, </a:t>
            </a:r>
            <a:r>
              <a:rPr lang="en-US" dirty="0" smtClean="0"/>
              <a:t>shows people their sin, and directs them to Christ  “that we might be justified by faith.”  Gal. 3:24</a:t>
            </a:r>
            <a:br>
              <a:rPr lang="en-US" dirty="0" smtClean="0"/>
            </a:br>
            <a:endParaRPr lang="en-US" dirty="0"/>
          </a:p>
        </p:txBody>
      </p:sp>
      <p:pic>
        <p:nvPicPr>
          <p:cNvPr id="1026" name="Picture 2" descr="C:\Users\Dad\Contacts\Downloads\Acrylic; Running Stream.jpg"/>
          <p:cNvPicPr>
            <a:picLocks noGrp="1" noChangeAspect="1" noChangeArrowheads="1"/>
          </p:cNvPicPr>
          <p:nvPr>
            <p:ph sz="half" idx="1"/>
          </p:nvPr>
        </p:nvPicPr>
        <p:blipFill>
          <a:blip r:embed="rId2" cstate="print"/>
          <a:srcRect/>
          <a:stretch>
            <a:fillRect/>
          </a:stretch>
        </p:blipFill>
        <p:spPr bwMode="auto">
          <a:xfrm>
            <a:off x="1" y="762000"/>
            <a:ext cx="4953000" cy="6096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Exalts the Truth/Law</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When someone claims to exalt the Holy Spirit, but rejects the 10 commandments, they really are listening to a different spirit.  “To the law and to the testimony: if they speak not according to this word, it is because there is no light in them.”  Isaiah 8:20</a:t>
            </a:r>
          </a:p>
          <a:p>
            <a:r>
              <a:rPr lang="en-US" dirty="0" smtClean="0"/>
              <a:t>“There is comfort and peace in the truth, but no real peace or comfort can be found in falsehood. It is through false theories and traditions that Satan gains his power over the mind. By directing men to false standards, he misshapes the character. Through the Scriptures the Holy Spirit speaks to the mind, and impresses truth upon the heart. Thus He exposes error, and expels it from the soul. It is by the Spirit of truth, working through the word of God, that Christ subdues His chosen people to Himself.”  DA, pg. 671</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Empowers to Keep</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“In </a:t>
            </a:r>
            <a:r>
              <a:rPr lang="en-US" dirty="0" smtClean="0"/>
              <a:t>describing to His disciples the office work of the Holy Spirit, Jesus sought to inspire them with the joy and hope that inspired His own heart. He rejoiced because of the abundant help He had provided for His church. The Holy Spirit was the highest of all gifts that He could solicit from His Father for the exaltation of His people. The Spirit was to be given as a regenerating agent, and without this the sacrifice of Christ would have been of no avail. The power of evil had been strengthening for centuries, and the submission of men to this satanic captivity was amazing. Sin could be resisted and overcome only through the mighty agency of the Third Person of the Godhead, who would come with no modified energy, but in the fullness of divine power. It is the Spirit that makes effectual what has been wrought out by the world's Redeemer. It is by the Spirit that the heart is made pure. Through the Spirit the believer becomes a partaker of the divine nature. Christ has given His Spirit as a divine power to overcome all hereditary and cultivated tendencies to evil, and to impress His own character upon His church</a:t>
            </a:r>
            <a:r>
              <a:rPr lang="en-US" dirty="0" smtClean="0"/>
              <a:t>.”  DA, pg. 671</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Rushing Mighty Wind</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lnSpcReduction="10000"/>
          </a:bodyPr>
          <a:lstStyle/>
          <a:p>
            <a:r>
              <a:rPr lang="en-US" dirty="0" smtClean="0"/>
              <a:t>“So </a:t>
            </a:r>
            <a:r>
              <a:rPr lang="en-US" dirty="0" smtClean="0"/>
              <a:t>shall they fear the name of the LORD from the west, and his glory from the rising of the sun. When the enemy shall come in like a flood, the Spirit of the LORD shall lift up a standard against him</a:t>
            </a:r>
            <a:r>
              <a:rPr lang="en-US" dirty="0" smtClean="0"/>
              <a:t>.”  Isa. 59:19</a:t>
            </a:r>
          </a:p>
          <a:p>
            <a:r>
              <a:rPr lang="en-US" dirty="0" smtClean="0"/>
              <a:t>“</a:t>
            </a:r>
            <a:r>
              <a:rPr lang="en-US" dirty="0" smtClean="0"/>
              <a:t>And I will put my spirit within you, and cause you to walk in my statutes, and ye shall keep my judgments, and do </a:t>
            </a:r>
            <a:r>
              <a:rPr lang="en-US" dirty="0" smtClean="0"/>
              <a:t>them.”  Ezek. 36:27</a:t>
            </a:r>
            <a:endParaRPr lang="en-US" dirty="0" smtClean="0"/>
          </a:p>
          <a:p>
            <a:endParaRPr lang="en-US" dirty="0" smtClean="0"/>
          </a:p>
          <a:p>
            <a:endParaRPr lang="en-US" dirty="0"/>
          </a:p>
        </p:txBody>
      </p:sp>
      <p:pic>
        <p:nvPicPr>
          <p:cNvPr id="1026" name="Picture 2" descr="C:\Users\Dad\Contacts\Downloads\wind-blowing.jpg"/>
          <p:cNvPicPr>
            <a:picLocks noGrp="1" noChangeAspect="1" noChangeArrowheads="1"/>
          </p:cNvPicPr>
          <p:nvPr>
            <p:ph sz="half" idx="2"/>
          </p:nvPr>
        </p:nvPicPr>
        <p:blipFill>
          <a:blip r:embed="rId2" cstate="print"/>
          <a:srcRect/>
          <a:stretch>
            <a:fillRect/>
          </a:stretch>
        </p:blipFill>
        <p:spPr bwMode="auto">
          <a:xfrm>
            <a:off x="4267200" y="762000"/>
            <a:ext cx="4876800" cy="6096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The Holy Spirit-A Person</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a:t>
            </a:r>
            <a:r>
              <a:rPr lang="en-US" dirty="0" smtClean="0"/>
              <a:t>Sin could be resisted and overcome only through the mighty agency of the Third Person of the Godhead, who would come with no modified energy, but in the fullness of divine power</a:t>
            </a:r>
            <a:r>
              <a:rPr lang="en-US" dirty="0" smtClean="0"/>
              <a:t>.”  DA, pg. 671</a:t>
            </a:r>
          </a:p>
          <a:p>
            <a:r>
              <a:rPr lang="en-US" dirty="0" smtClean="0"/>
              <a:t>Throughout John 16, the Holy Spirit is referred to as ‘He’.  He is a personal pronoun that refers to a real person.</a:t>
            </a:r>
            <a:endParaRPr lang="en-US" dirty="0"/>
          </a:p>
        </p:txBody>
      </p:sp>
      <p:pic>
        <p:nvPicPr>
          <p:cNvPr id="2050" name="Picture 2" descr="C:\Users\Dad\Contacts\Downloads\windy-day454021.jpg"/>
          <p:cNvPicPr>
            <a:picLocks noGrp="1" noChangeAspect="1" noChangeArrowheads="1"/>
          </p:cNvPicPr>
          <p:nvPr>
            <p:ph sz="half" idx="1"/>
          </p:nvPr>
        </p:nvPicPr>
        <p:blipFill>
          <a:blip r:embed="rId2" cstate="print"/>
          <a:srcRect/>
          <a:stretch>
            <a:fillRect/>
          </a:stretch>
        </p:blipFill>
        <p:spPr bwMode="auto">
          <a:xfrm>
            <a:off x="0" y="762000"/>
            <a:ext cx="4953000" cy="6096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Unstoppable Power</a:t>
            </a:r>
            <a:endParaRPr lang="en-US" dirty="0"/>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“So </a:t>
            </a:r>
            <a:r>
              <a:rPr lang="en-US" dirty="0" smtClean="0"/>
              <a:t>mightily can God work when men give themselves up to the control of His Spirit.</a:t>
            </a:r>
          </a:p>
          <a:p>
            <a:r>
              <a:rPr lang="en-US" dirty="0" smtClean="0"/>
              <a:t>The promise of the Holy Spirit is not limited to any age or to any race. Christ declared that the divine influence of His Spirit was to be with His followers unto the end. From the Day of Pentecost to the present time, the Comforter has been sent to all who have yielded themselves fully to the Lord and to His service. To all who have accepted Christ as a personal </a:t>
            </a:r>
            <a:r>
              <a:rPr lang="en-US" dirty="0" err="1" smtClean="0"/>
              <a:t>Saviour</a:t>
            </a:r>
            <a:r>
              <a:rPr lang="en-US" dirty="0" smtClean="0"/>
              <a:t>, the Holy Spirit has come as a counselor, sanctifier, guide, and witness. The more closely believers have walked with God, the more clearly and powerfully have they testified of their Redeemer's love and of His saving grace. The men and women who through the long centuries of persecution and trial enjoyed a large measure of the presence of the Spirit in their lives, have stood as signs and wonders in the world. Before angels and men they have revealed the transforming power of redeeming love</a:t>
            </a:r>
            <a:r>
              <a:rPr lang="en-US" dirty="0" smtClean="0"/>
              <a:t>.”  AA, pg. 49</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Be Careful</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“It </a:t>
            </a:r>
            <a:r>
              <a:rPr lang="en-US" dirty="0" smtClean="0"/>
              <a:t>is not essential for us to be able to define just what the Holy Spirit is. Christ tells us that the Spirit is the Comforter, "the Spirit of truth, which proceedeth from the Father." It is plainly declared regarding the Holy Spirit that, in His work of guiding men into all truth, "He shall not speak of Himself." John 15:26; </a:t>
            </a:r>
            <a:r>
              <a:rPr lang="en-US" dirty="0" smtClean="0"/>
              <a:t>16:13.  The </a:t>
            </a:r>
            <a:r>
              <a:rPr lang="en-US" dirty="0" smtClean="0"/>
              <a:t>nature of the Holy Spirit is a mystery. Men cannot explain it, because the Lord has not revealed it to them. Men having fanciful views may bring together passages of Scripture and put a human construction on them, but the acceptance of these views will not strengthen the church. Regarding such mysteries, which are too deep for human understanding, silence is golden</a:t>
            </a:r>
            <a:r>
              <a:rPr lang="en-US" dirty="0" smtClean="0"/>
              <a:t>.”  AA, pgs. 51,52</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latin typeface="Algerian" pitchFamily="82" charset="0"/>
              </a:rPr>
              <a:t>A Thoughtful Hour</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  Desire of Ages, pg. 83</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He Could See</a:t>
            </a:r>
            <a:endParaRPr lang="en-US"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2900" dirty="0" smtClean="0"/>
              <a:t>Jesus knew what was coming.  He saw the stakes, the crosses, the dungeons, the sacrifices ahead for His disciples through all time.  He wanted, He longed to give them the greatest gift He could that would help His babes in all times of trouble.  He promised them the gift of the Spirit!</a:t>
            </a:r>
            <a:endParaRPr lang="en-US" sz="2900" dirty="0"/>
          </a:p>
        </p:txBody>
      </p:sp>
      <p:pic>
        <p:nvPicPr>
          <p:cNvPr id="1026" name="Picture 2" descr="C:\Users\Dad\Contacts\Downloads\the-gift-of-love_422_37058.jpg"/>
          <p:cNvPicPr>
            <a:picLocks noGrp="1" noChangeAspect="1" noChangeArrowheads="1"/>
          </p:cNvPicPr>
          <p:nvPr>
            <p:ph sz="half" idx="2"/>
          </p:nvPr>
        </p:nvPicPr>
        <p:blipFill>
          <a:blip r:embed="rId2" cstate="print"/>
          <a:srcRect/>
          <a:stretch>
            <a:fillRect/>
          </a:stretch>
        </p:blipFill>
        <p:spPr bwMode="auto">
          <a:xfrm>
            <a:off x="4343400" y="685800"/>
            <a:ext cx="4800599" cy="61721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200" u="sng" dirty="0" smtClean="0">
                <a:solidFill>
                  <a:srgbClr val="002060"/>
                </a:solidFill>
                <a:latin typeface="Algerian" pitchFamily="82" charset="0"/>
              </a:rPr>
              <a:t>He would be There!</a:t>
            </a:r>
            <a:endParaRPr lang="en-US" sz="3200" u="sng" dirty="0">
              <a:solidFill>
                <a:srgbClr val="002060"/>
              </a:solidFill>
              <a:latin typeface="Algerian" pitchFamily="82" charset="0"/>
            </a:endParaRPr>
          </a:p>
        </p:txBody>
      </p:sp>
      <p:sp>
        <p:nvSpPr>
          <p:cNvPr id="3" name="Content Placeholder 2"/>
          <p:cNvSpPr>
            <a:spLocks noGrp="1"/>
          </p:cNvSpPr>
          <p:nvPr>
            <p:ph idx="1"/>
          </p:nvPr>
        </p:nvSpPr>
        <p:spPr>
          <a:xfrm>
            <a:off x="0" y="533400"/>
            <a:ext cx="9144000" cy="6324600"/>
          </a:xfrm>
        </p:spPr>
        <p:txBody>
          <a:bodyPr>
            <a:noAutofit/>
          </a:bodyPr>
          <a:lstStyle/>
          <a:p>
            <a:r>
              <a:rPr lang="en-US" sz="2800" dirty="0" smtClean="0"/>
              <a:t>“Jesus read the future of His disciples. He saw one brought to the scaffold, one to the cross, one to exile among the lonely rocks of the sea, others to persecution and death. He encouraged them with the promise that in every trial He would be with them. That promise has lost none of its force. The Lord knows all about His faithful servants who for His sake are lying in prison or who are banished to lonely islands. He comforts them with His own presence. When for the truth's sake the believer stands at the bar of unrighteous tribunals, Christ stands by his side…When one is incarcerated in prison walls, Christ ravishes the heart with His love…</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fontScale="92500" lnSpcReduction="10000"/>
          </a:bodyPr>
          <a:lstStyle/>
          <a:p>
            <a:r>
              <a:rPr lang="en-US" dirty="0" smtClean="0"/>
              <a:t> When one suffers death for His sake, Christ says, "I am He that liveth, and was dead; and, behold, I am alive forevermore, . . . and have the keys of hell and of death." Rev. 1:18. The life that is sacrificed for Me is preserved unto eternal glory.  At all times and in all places, in all sorrows and in all afflictions, when the outlook seems dark and the future perplexing, and we feel helpless and alone, the Comforter will be sent in answer to the prayer of faith. Circumstances may separate us from every earthly friend; but no circumstance, no distance, can separate us from the heavenly Comforter. Wherever we are, wherever we may go, He is always at our right hand to support, sustain, uphold, and cheer.”  DA, pgs. 669,670</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1143000"/>
          </a:xfrm>
        </p:spPr>
        <p:txBody>
          <a:bodyPr/>
          <a:lstStyle/>
          <a:p>
            <a:r>
              <a:rPr lang="en-US" u="sng" dirty="0" smtClean="0">
                <a:solidFill>
                  <a:srgbClr val="FF0000"/>
                </a:solidFill>
                <a:latin typeface="Algerian" pitchFamily="82" charset="0"/>
              </a:rPr>
              <a:t>The spirit</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pPr>
              <a:buNone/>
            </a:pPr>
            <a:r>
              <a:rPr lang="en-US" dirty="0" smtClean="0">
                <a:hlinkClick r:id="rId2" tooltip="View more translations of John 14:16"/>
              </a:rPr>
              <a:t>“And I will pray the Father, and he shall give you another Comforter, that he may abide with you for ever;</a:t>
            </a:r>
            <a:r>
              <a:rPr lang="en-US" dirty="0" smtClean="0"/>
              <a:t> </a:t>
            </a:r>
            <a:r>
              <a:rPr lang="en-US" dirty="0" smtClean="0">
                <a:hlinkClick r:id="rId3" tooltip="View more translations of John 14:17"/>
              </a:rPr>
              <a:t>Even the Spirit of truth; whom the world cannot receive, because it seeth him not, neither knoweth him: but ye know him; for he dwelleth with you, and shall be in you.</a:t>
            </a:r>
            <a:r>
              <a:rPr lang="en-US" dirty="0" smtClean="0"/>
              <a:t> </a:t>
            </a:r>
            <a:r>
              <a:rPr lang="en-US" dirty="0" smtClean="0">
                <a:hlinkClick r:id="rId4" tooltip="View more translations of John 14:18"/>
              </a:rPr>
              <a:t>I will not leave you comfortless: I will come to you.</a:t>
            </a:r>
            <a:r>
              <a:rPr lang="en-US" dirty="0" smtClean="0"/>
              <a:t>”  Jn. 14:16-18</a:t>
            </a:r>
          </a:p>
          <a:p>
            <a:endParaRPr lang="en-US" dirty="0"/>
          </a:p>
        </p:txBody>
      </p:sp>
      <p:pic>
        <p:nvPicPr>
          <p:cNvPr id="2050" name="Picture 2" descr="C:\Users\Dad\Contacts\Downloads\wedding-doves (1).jpg"/>
          <p:cNvPicPr>
            <a:picLocks noGrp="1" noChangeAspect="1" noChangeArrowheads="1"/>
          </p:cNvPicPr>
          <p:nvPr>
            <p:ph sz="half" idx="1"/>
          </p:nvPr>
        </p:nvPicPr>
        <p:blipFill>
          <a:blip r:embed="rId5" cstate="print"/>
          <a:srcRect/>
          <a:stretch>
            <a:fillRect/>
          </a:stretch>
        </p:blipFill>
        <p:spPr bwMode="auto">
          <a:xfrm>
            <a:off x="0" y="1143000"/>
            <a:ext cx="4953000" cy="5715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Christ’s Final Day</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Before offering Himself as the sacrificial victim, Christ sought for the most essential and complete gift to bestow upon His followers, a gift that would bring within their reach the boundless resources of grace. "I will pray the Father," He said, "and He shall give you another Comforter, that He may abide with you forever; even the Spirit of truth; whom the world cannot receive, because it seeth Him not, neither knoweth Him: but ye know Him; for He dwelleth with you, and shall be in you. I will not leave you orphans: I will come to you." John 14:16-18, margin. Before this the Spirit had been in the world; from the very beginning of the work of redemption He had been moving upon men's hearts. But while Christ was on earth, the disciples had desired no other helper. Not until they were deprived of His presence would they feel their need of the Spirit, and then He would come.”  DA, pgs. 668,669</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Comforter and Teacher</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fontScale="92500"/>
          </a:bodyPr>
          <a:lstStyle/>
          <a:p>
            <a:pPr>
              <a:buNone/>
            </a:pPr>
            <a:r>
              <a:rPr lang="en-US" dirty="0" smtClean="0"/>
              <a:t> </a:t>
            </a:r>
            <a:r>
              <a:rPr lang="en-US" dirty="0" smtClean="0">
                <a:hlinkClick r:id="rId2" tooltip="View more translations of John 14:25"/>
              </a:rPr>
              <a:t>”These things have I spoken unto you, being yet present with you.</a:t>
            </a:r>
            <a:r>
              <a:rPr lang="en-US" dirty="0" smtClean="0"/>
              <a:t>  </a:t>
            </a:r>
            <a:r>
              <a:rPr lang="en-US" dirty="0" smtClean="0">
                <a:hlinkClick r:id="rId3" tooltip="View more translations of John 14:26"/>
              </a:rPr>
              <a:t>But the Comforter, which is the Holy Ghost, whom the Father will send in my name, he shall teach you all things, and bring all things to your remembrance, whatsoever I have said unto you.</a:t>
            </a:r>
            <a:r>
              <a:rPr lang="en-US" dirty="0" smtClean="0"/>
              <a:t> </a:t>
            </a:r>
            <a:r>
              <a:rPr lang="en-US" dirty="0" smtClean="0">
                <a:hlinkClick r:id="rId4" tooltip="View more translations of John 14:27"/>
              </a:rPr>
              <a:t>Peace I leave with you, my peace I give unto you: not as the world giveth, give I unto you. Let not your heart be troubled, neither let it be afraid.</a:t>
            </a:r>
            <a:r>
              <a:rPr lang="en-US" dirty="0" smtClean="0"/>
              <a:t>”  Jn. 14:25-27</a:t>
            </a:r>
          </a:p>
          <a:p>
            <a:endParaRPr lang="en-US" dirty="0"/>
          </a:p>
        </p:txBody>
      </p:sp>
      <p:pic>
        <p:nvPicPr>
          <p:cNvPr id="1026" name="Picture 2" descr="C:\Users\Dad\Contacts\Downloads\images (28).jpg"/>
          <p:cNvPicPr>
            <a:picLocks noGrp="1" noChangeAspect="1" noChangeArrowheads="1"/>
          </p:cNvPicPr>
          <p:nvPr>
            <p:ph sz="half" idx="2"/>
          </p:nvPr>
        </p:nvPicPr>
        <p:blipFill>
          <a:blip r:embed="rId5" cstate="print"/>
          <a:srcRect/>
          <a:stretch>
            <a:fillRect/>
          </a:stretch>
        </p:blipFill>
        <p:spPr bwMode="auto">
          <a:xfrm>
            <a:off x="4572000" y="762000"/>
            <a:ext cx="4571999" cy="6096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4" name="Content Placeholder 3"/>
          <p:cNvSpPr>
            <a:spLocks noGrp="1"/>
          </p:cNvSpPr>
          <p:nvPr>
            <p:ph sz="half" idx="2"/>
          </p:nvPr>
        </p:nvSpPr>
        <p:spPr>
          <a:xfrm>
            <a:off x="4648200" y="304800"/>
            <a:ext cx="4495800" cy="6553200"/>
          </a:xfrm>
        </p:spPr>
        <p:txBody>
          <a:bodyPr>
            <a:normAutofit lnSpcReduction="10000"/>
          </a:bodyPr>
          <a:lstStyle/>
          <a:p>
            <a:r>
              <a:rPr lang="en-US" dirty="0" smtClean="0"/>
              <a:t>First, the Holy Spirit would come and bring comfort; the assurance of God’s love.  Then, He comes to teach, to guide us into all truth.</a:t>
            </a:r>
          </a:p>
          <a:p>
            <a:r>
              <a:rPr lang="en-US" dirty="0" smtClean="0"/>
              <a:t>“No one could then have any advantage because of his location or his personal contact with Christ. By the Spirit the Saviour would be accessible to all. In this sense He would be nearer to them than if He had not ascended on high.”  DA, pg. 669</a:t>
            </a:r>
            <a:endParaRPr lang="en-US" dirty="0"/>
          </a:p>
        </p:txBody>
      </p:sp>
      <p:pic>
        <p:nvPicPr>
          <p:cNvPr id="2050" name="Picture 2" descr="C:\Users\Dad\Contacts\Downloads\Power_Lines.jpg"/>
          <p:cNvPicPr>
            <a:picLocks noGrp="1" noChangeAspect="1" noChangeArrowheads="1"/>
          </p:cNvPicPr>
          <p:nvPr>
            <p:ph sz="half" idx="1"/>
          </p:nvPr>
        </p:nvPicPr>
        <p:blipFill>
          <a:blip r:embed="rId2" cstate="print"/>
          <a:srcRect/>
          <a:stretch>
            <a:fillRect/>
          </a:stretch>
        </p:blipFill>
        <p:spPr bwMode="auto">
          <a:xfrm>
            <a:off x="0" y="304800"/>
            <a:ext cx="4953000" cy="6553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1822</Words>
  <Application>Microsoft Office PowerPoint</Application>
  <PresentationFormat>On-screen Show (4:3)</PresentationFormat>
  <Paragraphs>37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Final Scenes, pt. 9</vt:lpstr>
      <vt:lpstr>A Thoughtful Hour</vt:lpstr>
      <vt:lpstr>He Could See</vt:lpstr>
      <vt:lpstr>He would be There!</vt:lpstr>
      <vt:lpstr>Slide 5</vt:lpstr>
      <vt:lpstr>The spirit</vt:lpstr>
      <vt:lpstr>Christ’s Final Day</vt:lpstr>
      <vt:lpstr>Comforter and Teacher</vt:lpstr>
      <vt:lpstr>Slide 9</vt:lpstr>
      <vt:lpstr>Holy Spirit’s Work</vt:lpstr>
      <vt:lpstr>Holy Spirit and Law go Together</vt:lpstr>
      <vt:lpstr>Exalts the Truth/Law</vt:lpstr>
      <vt:lpstr>Empowers to Keep</vt:lpstr>
      <vt:lpstr>Rushing Mighty Wind</vt:lpstr>
      <vt:lpstr>The Holy Spirit-A Person</vt:lpstr>
      <vt:lpstr>Unstoppable Power</vt:lpstr>
      <vt:lpstr>Be Careful</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 9</dc:title>
  <dc:creator>Dad</dc:creator>
  <cp:lastModifiedBy>Dad</cp:lastModifiedBy>
  <cp:revision>5</cp:revision>
  <dcterms:created xsi:type="dcterms:W3CDTF">2011-10-16T10:55:02Z</dcterms:created>
  <dcterms:modified xsi:type="dcterms:W3CDTF">2011-10-28T18:31:59Z</dcterms:modified>
</cp:coreProperties>
</file>