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302" r:id="rId4"/>
    <p:sldId id="310" r:id="rId5"/>
    <p:sldId id="266" r:id="rId6"/>
    <p:sldId id="312" r:id="rId7"/>
    <p:sldId id="320" r:id="rId8"/>
    <p:sldId id="321" r:id="rId9"/>
    <p:sldId id="303" r:id="rId10"/>
    <p:sldId id="313" r:id="rId11"/>
    <p:sldId id="311" r:id="rId12"/>
    <p:sldId id="314" r:id="rId13"/>
    <p:sldId id="315" r:id="rId14"/>
    <p:sldId id="316" r:id="rId15"/>
    <p:sldId id="306" r:id="rId16"/>
    <p:sldId id="317" r:id="rId17"/>
    <p:sldId id="305" r:id="rId18"/>
    <p:sldId id="319" r:id="rId19"/>
    <p:sldId id="318" r:id="rId20"/>
    <p:sldId id="322" r:id="rId21"/>
    <p:sldId id="323" r:id="rId22"/>
    <p:sldId id="300" r:id="rId23"/>
    <p:sldId id="268" r:id="rId24"/>
    <p:sldId id="269" r:id="rId25"/>
    <p:sldId id="267" r:id="rId26"/>
    <p:sldId id="30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5/11/2023</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2396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5/11/2023</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9767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5/11/2023</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445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5/11/2023</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51374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5/11/2023</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733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5/11/2023</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095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5/11/2023</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527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5/11/2023</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3446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5/11/2023</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8802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5/11/2023</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25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5/11/2023</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3591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5/11/2023</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340083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eb.archive.org/web/20081218000124/http:/www.heraldmag.org/olb/contents/russell/crs.pdf" TargetMode="Externa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4</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3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71084-2C7A-BA9F-B612-8D0329E34879}"/>
              </a:ext>
            </a:extLst>
          </p:cNvPr>
          <p:cNvSpPr>
            <a:spLocks noGrp="1"/>
          </p:cNvSpPr>
          <p:nvPr>
            <p:ph type="title"/>
          </p:nvPr>
        </p:nvSpPr>
        <p:spPr>
          <a:xfrm>
            <a:off x="838200" y="-260026"/>
            <a:ext cx="10515600" cy="1325563"/>
          </a:xfrm>
        </p:spPr>
        <p:txBody>
          <a:bodyPr/>
          <a:lstStyle/>
          <a:p>
            <a:pPr algn="ctr"/>
            <a:r>
              <a:rPr lang="en-US" b="1" dirty="0">
                <a:effectLst>
                  <a:outerShdw blurRad="38100" dist="38100" dir="2700000" algn="tl">
                    <a:srgbClr val="000000">
                      <a:alpha val="43137"/>
                    </a:srgbClr>
                  </a:outerShdw>
                </a:effectLst>
              </a:rPr>
              <a:t>The Masonic Question….</a:t>
            </a:r>
          </a:p>
        </p:txBody>
      </p:sp>
      <p:sp>
        <p:nvSpPr>
          <p:cNvPr id="3" name="TextBox 2">
            <a:extLst>
              <a:ext uri="{FF2B5EF4-FFF2-40B4-BE49-F238E27FC236}">
                <a16:creationId xmlns:a16="http://schemas.microsoft.com/office/drawing/2014/main" id="{0FAF3316-91D2-CF98-7C53-F819A25C85DD}"/>
              </a:ext>
            </a:extLst>
          </p:cNvPr>
          <p:cNvSpPr txBox="1"/>
          <p:nvPr/>
        </p:nvSpPr>
        <p:spPr>
          <a:xfrm>
            <a:off x="83975" y="727788"/>
            <a:ext cx="7035282" cy="6001643"/>
          </a:xfrm>
          <a:prstGeom prst="rect">
            <a:avLst/>
          </a:prstGeom>
          <a:noFill/>
        </p:spPr>
        <p:txBody>
          <a:bodyPr wrap="square" rtlCol="0">
            <a:spAutoFit/>
          </a:bodyPr>
          <a:lstStyle/>
          <a:p>
            <a:r>
              <a:rPr lang="en-US" sz="2400" dirty="0"/>
              <a:t>Pieces of Evidence:</a:t>
            </a:r>
          </a:p>
          <a:p>
            <a:pPr marL="342900" indent="-342900">
              <a:buAutoNum type="arabicPeriod"/>
            </a:pPr>
            <a:r>
              <a:rPr lang="en-US" sz="2400" dirty="0"/>
              <a:t>According to the book “Bloodlines of the Illuminati” by Fritz </a:t>
            </a:r>
            <a:r>
              <a:rPr lang="en-US" sz="2400" dirty="0" err="1"/>
              <a:t>Springmeier</a:t>
            </a:r>
            <a:r>
              <a:rPr lang="en-US" sz="2400" dirty="0"/>
              <a:t>, the “Russell” Family is one of the major families in history who are tied to the Illuminati and extremely successful. The Skull and Bones Society was started by a man named William Russell, and organized under the “Russell Trust”—it is unclear if there is any relation..</a:t>
            </a:r>
          </a:p>
          <a:p>
            <a:pPr marL="342900" indent="-342900">
              <a:buAutoNum type="arabicPeriod"/>
            </a:pPr>
            <a:r>
              <a:rPr lang="en-US" sz="2400" dirty="0"/>
              <a:t>Charles T. Russell is promoting Time-Setting Armageddon theories, of which the prophecy happens to begin in 1914, which was the start of World War I, which is based on the erroneous and unbiblical teaching of the 2520</a:t>
            </a:r>
          </a:p>
          <a:p>
            <a:pPr marL="342900" indent="-342900">
              <a:buAutoNum type="arabicPeriod"/>
            </a:pPr>
            <a:r>
              <a:rPr lang="en-US" sz="2400" dirty="0"/>
              <a:t>Charles T. Russell does not try to get Jews to accept the Gospel, but to reestablish a nation, which God will use to rule the earth—</a:t>
            </a:r>
            <a:r>
              <a:rPr lang="en-US" sz="2400" b="1" dirty="0"/>
              <a:t>Zionism</a:t>
            </a:r>
          </a:p>
        </p:txBody>
      </p:sp>
      <p:pic>
        <p:nvPicPr>
          <p:cNvPr id="4" name="Picture 3">
            <a:extLst>
              <a:ext uri="{FF2B5EF4-FFF2-40B4-BE49-F238E27FC236}">
                <a16:creationId xmlns:a16="http://schemas.microsoft.com/office/drawing/2014/main" id="{1EA25AA6-A91A-C09A-B2B8-010E7CB628E1}"/>
              </a:ext>
            </a:extLst>
          </p:cNvPr>
          <p:cNvPicPr>
            <a:picLocks noChangeAspect="1"/>
          </p:cNvPicPr>
          <p:nvPr/>
        </p:nvPicPr>
        <p:blipFill>
          <a:blip r:embed="rId2"/>
          <a:stretch>
            <a:fillRect/>
          </a:stretch>
        </p:blipFill>
        <p:spPr>
          <a:xfrm>
            <a:off x="7633834" y="975523"/>
            <a:ext cx="3719965" cy="5570000"/>
          </a:xfrm>
          <a:prstGeom prst="rect">
            <a:avLst/>
          </a:prstGeom>
        </p:spPr>
      </p:pic>
    </p:spTree>
    <p:extLst>
      <p:ext uri="{BB962C8B-B14F-4D97-AF65-F5344CB8AC3E}">
        <p14:creationId xmlns:p14="http://schemas.microsoft.com/office/powerpoint/2010/main" val="120495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975A7-B61B-0891-8287-75C51712B9C5}"/>
              </a:ext>
            </a:extLst>
          </p:cNvPr>
          <p:cNvSpPr>
            <a:spLocks noGrp="1"/>
          </p:cNvSpPr>
          <p:nvPr>
            <p:ph type="title"/>
          </p:nvPr>
        </p:nvSpPr>
        <p:spPr>
          <a:xfrm>
            <a:off x="1043474" y="-306679"/>
            <a:ext cx="10515600" cy="1325563"/>
          </a:xfrm>
        </p:spPr>
        <p:txBody>
          <a:bodyPr/>
          <a:lstStyle/>
          <a:p>
            <a:r>
              <a:rPr lang="en-US" b="1" u="sng" dirty="0">
                <a:solidFill>
                  <a:srgbClr val="00B050"/>
                </a:solidFill>
              </a:rPr>
              <a:t>Charles Knows the Masonic Handshakes?</a:t>
            </a:r>
          </a:p>
        </p:txBody>
      </p:sp>
      <p:pic>
        <p:nvPicPr>
          <p:cNvPr id="4" name="Picture 3">
            <a:extLst>
              <a:ext uri="{FF2B5EF4-FFF2-40B4-BE49-F238E27FC236}">
                <a16:creationId xmlns:a16="http://schemas.microsoft.com/office/drawing/2014/main" id="{53F8D031-D042-2404-EE76-313E6505C140}"/>
              </a:ext>
            </a:extLst>
          </p:cNvPr>
          <p:cNvPicPr>
            <a:picLocks noChangeAspect="1"/>
          </p:cNvPicPr>
          <p:nvPr/>
        </p:nvPicPr>
        <p:blipFill>
          <a:blip r:embed="rId2"/>
          <a:stretch>
            <a:fillRect/>
          </a:stretch>
        </p:blipFill>
        <p:spPr>
          <a:xfrm>
            <a:off x="492675" y="788436"/>
            <a:ext cx="3603464" cy="5943858"/>
          </a:xfrm>
          <a:prstGeom prst="rect">
            <a:avLst/>
          </a:prstGeom>
        </p:spPr>
      </p:pic>
      <p:sp>
        <p:nvSpPr>
          <p:cNvPr id="6" name="TextBox 5">
            <a:extLst>
              <a:ext uri="{FF2B5EF4-FFF2-40B4-BE49-F238E27FC236}">
                <a16:creationId xmlns:a16="http://schemas.microsoft.com/office/drawing/2014/main" id="{34BBE91B-FCE8-A6B9-6FA8-E065992DBF84}"/>
              </a:ext>
            </a:extLst>
          </p:cNvPr>
          <p:cNvSpPr txBox="1"/>
          <p:nvPr/>
        </p:nvSpPr>
        <p:spPr>
          <a:xfrm>
            <a:off x="4666861" y="1233488"/>
            <a:ext cx="7211008" cy="4832092"/>
          </a:xfrm>
          <a:prstGeom prst="rect">
            <a:avLst/>
          </a:prstGeom>
          <a:noFill/>
        </p:spPr>
        <p:txBody>
          <a:bodyPr wrap="square">
            <a:spAutoFit/>
          </a:bodyPr>
          <a:lstStyle/>
          <a:p>
            <a:r>
              <a:rPr lang="en-US" sz="2800" dirty="0">
                <a:solidFill>
                  <a:srgbClr val="202122"/>
                </a:solidFill>
                <a:latin typeface="Arial" panose="020B0604020202020204" pitchFamily="34" charset="0"/>
              </a:rPr>
              <a:t>“</a:t>
            </a:r>
            <a:r>
              <a:rPr lang="en-US" sz="2800" dirty="0"/>
              <a:t>Many Masons shake hands with me and give me </a:t>
            </a:r>
            <a:r>
              <a:rPr lang="en-US" sz="2800" b="1" dirty="0"/>
              <a:t>what I know is their grip</a:t>
            </a:r>
            <a:r>
              <a:rPr lang="en-US" sz="2800" dirty="0"/>
              <a:t>; they don't know me from a Mason. </a:t>
            </a:r>
            <a:r>
              <a:rPr lang="en-US" sz="2800" b="1" u="sng" dirty="0"/>
              <a:t>Something I do seems to be the same as Masons do</a:t>
            </a:r>
            <a:r>
              <a:rPr lang="en-US" sz="2800" dirty="0"/>
              <a:t>, I don't know what it is; but they often give me all kinds of grips </a:t>
            </a:r>
            <a:r>
              <a:rPr lang="en-US" sz="2800" b="1" u="sng" dirty="0"/>
              <a:t>and I give them back</a:t>
            </a:r>
            <a:r>
              <a:rPr lang="en-US" sz="2800" dirty="0"/>
              <a:t>, then I tell them I don't know anything about it except </a:t>
            </a:r>
            <a:r>
              <a:rPr lang="en-US" sz="2800" b="1" u="sng" dirty="0"/>
              <a:t>just a few grips that have come to me naturally</a:t>
            </a:r>
            <a:r>
              <a:rPr lang="en-US" sz="2800" dirty="0"/>
              <a:t>” June, 1913, Masonic Hall in San Francisco (see </a:t>
            </a:r>
            <a:r>
              <a:rPr lang="en-US" sz="2800" dirty="0" err="1">
                <a:hlinkClick r:id="rId3"/>
              </a:rPr>
              <a:t>Wayback</a:t>
            </a:r>
            <a:r>
              <a:rPr lang="en-US" sz="2800" dirty="0">
                <a:hlinkClick r:id="rId3"/>
              </a:rPr>
              <a:t> Machine (archive.org)</a:t>
            </a:r>
            <a:r>
              <a:rPr lang="en-US" sz="2800" dirty="0"/>
              <a:t>, Pastor Russell’s Convention Tours, CR 362)</a:t>
            </a:r>
          </a:p>
        </p:txBody>
      </p:sp>
    </p:spTree>
    <p:extLst>
      <p:ext uri="{BB962C8B-B14F-4D97-AF65-F5344CB8AC3E}">
        <p14:creationId xmlns:p14="http://schemas.microsoft.com/office/powerpoint/2010/main" val="342266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E6E14-1B06-28FE-070F-C1BEE7FAAB82}"/>
              </a:ext>
            </a:extLst>
          </p:cNvPr>
          <p:cNvSpPr>
            <a:spLocks noGrp="1"/>
          </p:cNvSpPr>
          <p:nvPr>
            <p:ph type="title"/>
          </p:nvPr>
        </p:nvSpPr>
        <p:spPr>
          <a:xfrm>
            <a:off x="662474" y="-288017"/>
            <a:ext cx="11139196" cy="1325563"/>
          </a:xfrm>
        </p:spPr>
        <p:txBody>
          <a:bodyPr/>
          <a:lstStyle/>
          <a:p>
            <a:r>
              <a:rPr lang="en-US" b="1" u="sng" dirty="0">
                <a:solidFill>
                  <a:srgbClr val="0070C0"/>
                </a:solidFill>
                <a:effectLst>
                  <a:outerShdw blurRad="38100" dist="38100" dir="2700000" algn="tl">
                    <a:srgbClr val="000000">
                      <a:alpha val="43137"/>
                    </a:srgbClr>
                  </a:outerShdw>
                </a:effectLst>
              </a:rPr>
              <a:t>1914: World War I and then the Nation of Israel</a:t>
            </a:r>
          </a:p>
        </p:txBody>
      </p:sp>
      <p:sp>
        <p:nvSpPr>
          <p:cNvPr id="3" name="TextBox 2">
            <a:extLst>
              <a:ext uri="{FF2B5EF4-FFF2-40B4-BE49-F238E27FC236}">
                <a16:creationId xmlns:a16="http://schemas.microsoft.com/office/drawing/2014/main" id="{7D7F86B1-D3FC-D9D5-35D3-8F2D83B908F8}"/>
              </a:ext>
            </a:extLst>
          </p:cNvPr>
          <p:cNvSpPr txBox="1"/>
          <p:nvPr/>
        </p:nvSpPr>
        <p:spPr>
          <a:xfrm>
            <a:off x="0" y="569168"/>
            <a:ext cx="10328988" cy="6370975"/>
          </a:xfrm>
          <a:prstGeom prst="rect">
            <a:avLst/>
          </a:prstGeom>
          <a:noFill/>
        </p:spPr>
        <p:txBody>
          <a:bodyPr wrap="square" rtlCol="0">
            <a:spAutoFit/>
          </a:bodyPr>
          <a:lstStyle/>
          <a:p>
            <a:r>
              <a:rPr lang="en-US" sz="2400" dirty="0"/>
              <a:t>“World War I began with the assassination of Austrian Royalty in the person of the Archduke Franz Ferdinand by the Serbian Gavrilo Princip. In a domino effect, many countries into the war in opposing factions. America entered the war in 1916 after the terrorist attack of the sinking of the Lusitania German </a:t>
            </a:r>
            <a:r>
              <a:rPr lang="en-US" sz="2400" dirty="0" err="1"/>
              <a:t>Uboats</a:t>
            </a:r>
            <a:r>
              <a:rPr lang="en-US" sz="2400" dirty="0"/>
              <a:t>. It is estimated that 20 million people died in the war, and over 40 million military and civilian casualties. The war ended with the signing of the Treaty of Versailles which was extremely antagonistic to Germany. After the war, the world saw the creation of the “League of Nations” which was the first attempt of a united world government alliance, which failed and would later be replaced by the United Nations. Great Britain was entrusted with the temporary rule of Palestine, which allowed for Jewish resettlement in Israel. The Balfour Declaration was given in 1917, declared the necessity of restoring the nation of Israel “</a:t>
            </a:r>
            <a:r>
              <a:rPr lang="en-US" sz="2400" b="1" i="0" dirty="0">
                <a:solidFill>
                  <a:srgbClr val="181818"/>
                </a:solidFill>
                <a:effectLst/>
                <a:latin typeface="Open Sans" panose="020B0606030504020204" pitchFamily="34" charset="0"/>
              </a:rPr>
              <a:t>On November 2, Balfour sent a letter to Lionel Walter Rothschild—scion of the Rothschild family, a prominent Zionist and a friend of Chaim Weizmann—stating that: “His Majesty’s Government view with favor the establishment in Palestine of a national home for the Jewish people”</a:t>
            </a:r>
            <a:r>
              <a:rPr lang="en-US" sz="2400" i="0" dirty="0">
                <a:solidFill>
                  <a:srgbClr val="181818"/>
                </a:solidFill>
                <a:effectLst/>
                <a:latin typeface="Open Sans" panose="020B0606030504020204" pitchFamily="34" charset="0"/>
              </a:rPr>
              <a:t>—</a:t>
            </a:r>
            <a:r>
              <a:rPr lang="en-US" sz="2400" i="0" dirty="0">
                <a:effectLst/>
                <a:latin typeface="Open Sans" panose="020B0606030504020204" pitchFamily="34" charset="0"/>
              </a:rPr>
              <a:t>History.com, the Balfour Declaration, August 21, 2018</a:t>
            </a:r>
            <a:endParaRPr lang="en-US" sz="2400" b="1" dirty="0"/>
          </a:p>
        </p:txBody>
      </p:sp>
      <p:pic>
        <p:nvPicPr>
          <p:cNvPr id="4" name="Picture 3">
            <a:extLst>
              <a:ext uri="{FF2B5EF4-FFF2-40B4-BE49-F238E27FC236}">
                <a16:creationId xmlns:a16="http://schemas.microsoft.com/office/drawing/2014/main" id="{F2BB1666-18CE-4266-997D-F1A7F98928CC}"/>
              </a:ext>
            </a:extLst>
          </p:cNvPr>
          <p:cNvPicPr>
            <a:picLocks noChangeAspect="1"/>
          </p:cNvPicPr>
          <p:nvPr/>
        </p:nvPicPr>
        <p:blipFill rotWithShape="1">
          <a:blip r:embed="rId2"/>
          <a:srcRect r="48685"/>
          <a:stretch/>
        </p:blipFill>
        <p:spPr>
          <a:xfrm>
            <a:off x="10245012" y="766957"/>
            <a:ext cx="1946988" cy="2429326"/>
          </a:xfrm>
          <a:prstGeom prst="rect">
            <a:avLst/>
          </a:prstGeom>
        </p:spPr>
      </p:pic>
      <p:pic>
        <p:nvPicPr>
          <p:cNvPr id="5" name="Picture 4">
            <a:extLst>
              <a:ext uri="{FF2B5EF4-FFF2-40B4-BE49-F238E27FC236}">
                <a16:creationId xmlns:a16="http://schemas.microsoft.com/office/drawing/2014/main" id="{EFEBF0B5-8134-39B2-A5D4-ABF833AB4D2B}"/>
              </a:ext>
            </a:extLst>
          </p:cNvPr>
          <p:cNvPicPr>
            <a:picLocks noChangeAspect="1"/>
          </p:cNvPicPr>
          <p:nvPr/>
        </p:nvPicPr>
        <p:blipFill rotWithShape="1">
          <a:blip r:embed="rId2"/>
          <a:srcRect l="54172"/>
          <a:stretch/>
        </p:blipFill>
        <p:spPr>
          <a:xfrm>
            <a:off x="10221057" y="3661718"/>
            <a:ext cx="1970943" cy="2753688"/>
          </a:xfrm>
          <a:prstGeom prst="rect">
            <a:avLst/>
          </a:prstGeom>
        </p:spPr>
      </p:pic>
    </p:spTree>
    <p:extLst>
      <p:ext uri="{BB962C8B-B14F-4D97-AF65-F5344CB8AC3E}">
        <p14:creationId xmlns:p14="http://schemas.microsoft.com/office/powerpoint/2010/main" val="411148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63A13-6B7C-80FB-49FD-7B50AC07FDFE}"/>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4070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D932D0-4586-CD78-41BF-A2C8F53A0882}"/>
              </a:ext>
            </a:extLst>
          </p:cNvPr>
          <p:cNvPicPr>
            <a:picLocks noChangeAspect="1"/>
          </p:cNvPicPr>
          <p:nvPr/>
        </p:nvPicPr>
        <p:blipFill>
          <a:blip r:embed="rId2"/>
          <a:stretch>
            <a:fillRect/>
          </a:stretch>
        </p:blipFill>
        <p:spPr>
          <a:xfrm>
            <a:off x="0" y="3852242"/>
            <a:ext cx="2797725" cy="2813576"/>
          </a:xfrm>
          <a:prstGeom prst="rect">
            <a:avLst/>
          </a:prstGeom>
        </p:spPr>
      </p:pic>
      <p:sp>
        <p:nvSpPr>
          <p:cNvPr id="2" name="Title 1">
            <a:extLst>
              <a:ext uri="{FF2B5EF4-FFF2-40B4-BE49-F238E27FC236}">
                <a16:creationId xmlns:a16="http://schemas.microsoft.com/office/drawing/2014/main" id="{66A61F66-A1BE-6E75-2B7B-21AD8C3D629A}"/>
              </a:ext>
            </a:extLst>
          </p:cNvPr>
          <p:cNvSpPr>
            <a:spLocks noGrp="1"/>
          </p:cNvSpPr>
          <p:nvPr>
            <p:ph type="title"/>
          </p:nvPr>
        </p:nvSpPr>
        <p:spPr>
          <a:xfrm>
            <a:off x="838200" y="-297349"/>
            <a:ext cx="10515600" cy="1325563"/>
          </a:xfrm>
        </p:spPr>
        <p:txBody>
          <a:bodyPr/>
          <a:lstStyle/>
          <a:p>
            <a:pPr algn="ctr"/>
            <a:r>
              <a:rPr lang="en-US" b="1" dirty="0">
                <a:solidFill>
                  <a:srgbClr val="FF0000"/>
                </a:solidFill>
                <a:effectLst>
                  <a:outerShdw blurRad="38100" dist="38100" dir="2700000" algn="tl">
                    <a:srgbClr val="000000">
                      <a:alpha val="43137"/>
                    </a:srgbClr>
                  </a:outerShdw>
                </a:effectLst>
              </a:rPr>
              <a:t>Who are the Rothschilds???</a:t>
            </a:r>
          </a:p>
        </p:txBody>
      </p:sp>
      <p:sp>
        <p:nvSpPr>
          <p:cNvPr id="4" name="TextBox 3">
            <a:extLst>
              <a:ext uri="{FF2B5EF4-FFF2-40B4-BE49-F238E27FC236}">
                <a16:creationId xmlns:a16="http://schemas.microsoft.com/office/drawing/2014/main" id="{E1A13203-3923-8869-E8A5-F73CF02D4551}"/>
              </a:ext>
            </a:extLst>
          </p:cNvPr>
          <p:cNvSpPr txBox="1"/>
          <p:nvPr/>
        </p:nvSpPr>
        <p:spPr>
          <a:xfrm>
            <a:off x="2435290" y="501361"/>
            <a:ext cx="9756710" cy="6370975"/>
          </a:xfrm>
          <a:prstGeom prst="rect">
            <a:avLst/>
          </a:prstGeom>
          <a:noFill/>
        </p:spPr>
        <p:txBody>
          <a:bodyPr wrap="square">
            <a:spAutoFit/>
          </a:bodyPr>
          <a:lstStyle/>
          <a:p>
            <a:r>
              <a:rPr lang="en-US" sz="2400" dirty="0"/>
              <a:t>“</a:t>
            </a:r>
            <a:r>
              <a:rPr lang="en-US" sz="2400" b="1" u="sng" dirty="0"/>
              <a:t>Aware that the Rothschilds are an important Jewish family, I looked them up in Encyclopedia ]</a:t>
            </a:r>
            <a:r>
              <a:rPr lang="en-US" sz="2400" b="1" u="sng" dirty="0" err="1"/>
              <a:t>udaica</a:t>
            </a:r>
            <a:r>
              <a:rPr lang="en-US" sz="2400" b="1" u="sng" dirty="0"/>
              <a:t> and discovered that they bear the title “Guardians of the Vatican Treasury</a:t>
            </a:r>
            <a:r>
              <a:rPr lang="en-US" sz="2400" dirty="0"/>
              <a:t>.” </a:t>
            </a:r>
            <a:r>
              <a:rPr lang="en-US" sz="2400" b="1" u="sng" dirty="0"/>
              <a:t>The Vatican Treasury, of course, holds the imperial wealth of Rome. Imperial wealth grows in proportion to its victories in war</a:t>
            </a:r>
            <a:r>
              <a:rPr lang="en-US" sz="2400" dirty="0"/>
              <a:t> – as the Jesuit empowerment </a:t>
            </a:r>
            <a:r>
              <a:rPr lang="en-US" sz="2400" dirty="0" err="1"/>
              <a:t>Regimini</a:t>
            </a:r>
            <a:r>
              <a:rPr lang="en-US" sz="2400" dirty="0"/>
              <a:t> </a:t>
            </a:r>
            <a:r>
              <a:rPr lang="en-US" sz="2400" dirty="0" err="1"/>
              <a:t>militantis</a:t>
            </a:r>
            <a:r>
              <a:rPr lang="en-US" sz="2400" dirty="0"/>
              <a:t> ecclesiae implies, the Church-at-War is more necessary than the Church-at-Peace. According to H. Russell Robinson’ s illustrated </a:t>
            </a:r>
            <a:r>
              <a:rPr lang="en-US" sz="2400" dirty="0" err="1"/>
              <a:t>Armour</a:t>
            </a:r>
            <a:r>
              <a:rPr lang="en-US" sz="2400" dirty="0"/>
              <a:t> of Imperial Rome, Caesarean soldiers protected themselves in battle with shields painted red. </a:t>
            </a:r>
            <a:r>
              <a:rPr lang="en-US" sz="2400" b="1" u="sng" dirty="0"/>
              <a:t>Since the soldiery is the State’s most valuable resource (the Council of Trent admitted this in preferring the Jesuits to all other religious orders), it is easy to understand why the red shield was identified with the very life of the Church. Hence, the appropriateness of the name Rothschild, German for “red shield.” The appointment of Rothschild gave the black papacy absolute financial privacy and secrecy. Who would ever search a family of orthodox Jews for the key to the wealth of the Roman Catholic Church? I believe this appointment explains why the House of Rothschild is famous for helping nations go to war</a:t>
            </a:r>
            <a:r>
              <a:rPr lang="en-US" sz="2400" dirty="0"/>
              <a:t>.” F. </a:t>
            </a:r>
            <a:r>
              <a:rPr lang="en-US" sz="2400" dirty="0" err="1"/>
              <a:t>Tauper</a:t>
            </a:r>
            <a:r>
              <a:rPr lang="en-US" sz="2400" dirty="0"/>
              <a:t> </a:t>
            </a:r>
            <a:r>
              <a:rPr lang="en-US" sz="2400" dirty="0" err="1"/>
              <a:t>Saussy</a:t>
            </a:r>
            <a:r>
              <a:rPr lang="en-US" sz="2400" dirty="0"/>
              <a:t>, Rulers of Evil, p. 160-161</a:t>
            </a:r>
          </a:p>
        </p:txBody>
      </p:sp>
      <p:pic>
        <p:nvPicPr>
          <p:cNvPr id="6" name="Picture 5">
            <a:extLst>
              <a:ext uri="{FF2B5EF4-FFF2-40B4-BE49-F238E27FC236}">
                <a16:creationId xmlns:a16="http://schemas.microsoft.com/office/drawing/2014/main" id="{0A21830D-F9A3-83CB-1A04-ED4FD72E5384}"/>
              </a:ext>
            </a:extLst>
          </p:cNvPr>
          <p:cNvPicPr>
            <a:picLocks noChangeAspect="1"/>
          </p:cNvPicPr>
          <p:nvPr/>
        </p:nvPicPr>
        <p:blipFill>
          <a:blip r:embed="rId3"/>
          <a:stretch>
            <a:fillRect/>
          </a:stretch>
        </p:blipFill>
        <p:spPr>
          <a:xfrm>
            <a:off x="-285234" y="639966"/>
            <a:ext cx="3005758" cy="3005758"/>
          </a:xfrm>
          <a:prstGeom prst="rect">
            <a:avLst/>
          </a:prstGeom>
        </p:spPr>
      </p:pic>
    </p:spTree>
    <p:extLst>
      <p:ext uri="{BB962C8B-B14F-4D97-AF65-F5344CB8AC3E}">
        <p14:creationId xmlns:p14="http://schemas.microsoft.com/office/powerpoint/2010/main" val="409963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3F57A-3E22-AEED-FF4D-3FF3F2130F78}"/>
              </a:ext>
            </a:extLst>
          </p:cNvPr>
          <p:cNvSpPr>
            <a:spLocks noGrp="1"/>
          </p:cNvSpPr>
          <p:nvPr>
            <p:ph type="title"/>
          </p:nvPr>
        </p:nvSpPr>
        <p:spPr>
          <a:xfrm>
            <a:off x="744894" y="-278687"/>
            <a:ext cx="10515600" cy="1325563"/>
          </a:xfrm>
        </p:spPr>
        <p:txBody>
          <a:bodyPr/>
          <a:lstStyle/>
          <a:p>
            <a:pPr algn="ctr"/>
            <a:r>
              <a:rPr lang="en-US" dirty="0">
                <a:solidFill>
                  <a:srgbClr val="FF0000"/>
                </a:solidFill>
              </a:rPr>
              <a:t>Bloodlines of the Illuminati</a:t>
            </a:r>
          </a:p>
        </p:txBody>
      </p:sp>
      <p:sp>
        <p:nvSpPr>
          <p:cNvPr id="4" name="TextBox 3">
            <a:extLst>
              <a:ext uri="{FF2B5EF4-FFF2-40B4-BE49-F238E27FC236}">
                <a16:creationId xmlns:a16="http://schemas.microsoft.com/office/drawing/2014/main" id="{BF519771-8E22-BAC5-4595-EFBE79974689}"/>
              </a:ext>
            </a:extLst>
          </p:cNvPr>
          <p:cNvSpPr txBox="1"/>
          <p:nvPr/>
        </p:nvSpPr>
        <p:spPr>
          <a:xfrm>
            <a:off x="4144347" y="555400"/>
            <a:ext cx="8047653" cy="6370975"/>
          </a:xfrm>
          <a:prstGeom prst="rect">
            <a:avLst/>
          </a:prstGeom>
          <a:noFill/>
        </p:spPr>
        <p:txBody>
          <a:bodyPr wrap="square">
            <a:spAutoFit/>
          </a:bodyPr>
          <a:lstStyle/>
          <a:p>
            <a:r>
              <a:rPr lang="en-US" sz="2400" dirty="0"/>
              <a:t>“It has been said all roads lead to Rome. For this book, it could be said all paths of investigation lead to the Rothschilds. </a:t>
            </a:r>
            <a:r>
              <a:rPr lang="en-US" sz="2400" b="1" u="sng" dirty="0"/>
              <a:t>Charles T. Russell, in a 1891 letter to Baron (Lord) Rothschild, mailed from Palestine, outlined possible courses of action that could be taken to establish the Jews in Palestine</a:t>
            </a:r>
            <a:r>
              <a:rPr lang="en-US" sz="2400" dirty="0"/>
              <a:t>. Russell’s letters praised the Rothschild’s money which established Jewish colonies in Palestine. Russell writes Rothschild, “</a:t>
            </a:r>
            <a:r>
              <a:rPr lang="en-US" sz="2400" b="1" u="sng" dirty="0"/>
              <a:t>What is needed here, therefore, next to water and cleanliness, is a good government which will protect the poor from the ravenous and the wealthy. Banking institutions on sound bases, and doing business honorably, are also greatly needed" Russell continues, "May the God of Jacob direct you, my dear Sir, and all interested with you in the deliverance and prosperity of Israel, and blessed will they be who, to any extent, yield themselves as his servants in fulfilling his will as predicted</a:t>
            </a:r>
            <a:r>
              <a:rPr lang="en-US" sz="2400" dirty="0"/>
              <a:t>.“ Fritz </a:t>
            </a:r>
            <a:r>
              <a:rPr lang="en-US" sz="2400" dirty="0" err="1"/>
              <a:t>Springmeier</a:t>
            </a:r>
            <a:r>
              <a:rPr lang="en-US" sz="2400" dirty="0"/>
              <a:t>, Bloodlines of the Illuminati, </a:t>
            </a:r>
            <a:r>
              <a:rPr lang="en-US" sz="2400" dirty="0" err="1"/>
              <a:t>ch.</a:t>
            </a:r>
            <a:r>
              <a:rPr lang="en-US" sz="2400" dirty="0"/>
              <a:t> Financial Wizards and Wealthy  p. 116 (PDF)</a:t>
            </a:r>
          </a:p>
        </p:txBody>
      </p:sp>
      <p:pic>
        <p:nvPicPr>
          <p:cNvPr id="5" name="Picture 4">
            <a:extLst>
              <a:ext uri="{FF2B5EF4-FFF2-40B4-BE49-F238E27FC236}">
                <a16:creationId xmlns:a16="http://schemas.microsoft.com/office/drawing/2014/main" id="{8F792C16-F19B-56FC-2777-9A729AE28669}"/>
              </a:ext>
            </a:extLst>
          </p:cNvPr>
          <p:cNvPicPr>
            <a:picLocks noChangeAspect="1"/>
          </p:cNvPicPr>
          <p:nvPr/>
        </p:nvPicPr>
        <p:blipFill>
          <a:blip r:embed="rId2"/>
          <a:stretch>
            <a:fillRect/>
          </a:stretch>
        </p:blipFill>
        <p:spPr>
          <a:xfrm>
            <a:off x="177865" y="686027"/>
            <a:ext cx="3869715" cy="5649457"/>
          </a:xfrm>
          <a:prstGeom prst="rect">
            <a:avLst/>
          </a:prstGeom>
        </p:spPr>
      </p:pic>
    </p:spTree>
    <p:extLst>
      <p:ext uri="{BB962C8B-B14F-4D97-AF65-F5344CB8AC3E}">
        <p14:creationId xmlns:p14="http://schemas.microsoft.com/office/powerpoint/2010/main" val="323142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7F9D7-DA26-EB60-C48B-1750E964674F}"/>
              </a:ext>
            </a:extLst>
          </p:cNvPr>
          <p:cNvSpPr>
            <a:spLocks noGrp="1"/>
          </p:cNvSpPr>
          <p:nvPr>
            <p:ph type="title"/>
          </p:nvPr>
        </p:nvSpPr>
        <p:spPr>
          <a:xfrm>
            <a:off x="838200" y="-362663"/>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Where is Russell Getting His Theology From?</a:t>
            </a:r>
          </a:p>
        </p:txBody>
      </p:sp>
      <p:sp>
        <p:nvSpPr>
          <p:cNvPr id="4" name="TextBox 3">
            <a:extLst>
              <a:ext uri="{FF2B5EF4-FFF2-40B4-BE49-F238E27FC236}">
                <a16:creationId xmlns:a16="http://schemas.microsoft.com/office/drawing/2014/main" id="{E39E3352-09A2-2A28-7E40-6EE11F4CB37C}"/>
              </a:ext>
            </a:extLst>
          </p:cNvPr>
          <p:cNvSpPr txBox="1"/>
          <p:nvPr/>
        </p:nvSpPr>
        <p:spPr>
          <a:xfrm>
            <a:off x="0" y="610136"/>
            <a:ext cx="12192000" cy="6247864"/>
          </a:xfrm>
          <a:prstGeom prst="rect">
            <a:avLst/>
          </a:prstGeom>
          <a:noFill/>
        </p:spPr>
        <p:txBody>
          <a:bodyPr wrap="square">
            <a:spAutoFit/>
          </a:bodyPr>
          <a:lstStyle/>
          <a:p>
            <a:r>
              <a:rPr lang="en-US" sz="2000" dirty="0"/>
              <a:t>“</a:t>
            </a:r>
            <a:r>
              <a:rPr lang="en-US" sz="2000" b="1" dirty="0"/>
              <a:t>In the decades that followed it became apparent that, in order to achieve their goal of world domination, they would have to instigate a series of world wars which would result in the leveling of the old world order in preparation for the construction of the New World Order</a:t>
            </a:r>
            <a:r>
              <a:rPr lang="en-US" sz="2000" dirty="0"/>
              <a:t>. This plan was outlined in graphic detail by </a:t>
            </a:r>
            <a:r>
              <a:rPr lang="en-US" sz="2000" b="1" dirty="0"/>
              <a:t>Albert Pike, the Sovereign Grand Commander of the Ancient and Accepted Scottish Rite of Freemasonry, and the top Illuminist in America, in a letter to Giuseppe Mazzini dated August 15, 1871</a:t>
            </a:r>
            <a:r>
              <a:rPr lang="en-US" sz="2000" dirty="0"/>
              <a:t>. Pike stated that the first world war was to be fomented in order to destroy Czarist Russia—and to place that vast land under the direct control of Illuminati agents. Russia was then to be used as a 'bogey man' to further the aims of the Illuminati worldwide. World War II was to be fomented through manipulation of the differences that existed between the German Nationalists and the Political Zionists. </a:t>
            </a:r>
            <a:r>
              <a:rPr lang="en-US" sz="2000" b="1" u="sng" dirty="0"/>
              <a:t>This was to result in an expansion of Russian influence and the establishment of a state of Israel in Palestine [May, 1948]</a:t>
            </a:r>
            <a:r>
              <a:rPr lang="en-US" sz="2000" dirty="0"/>
              <a:t>. The Third World War was planned to result from the differences stirred up by Illuminati agents </a:t>
            </a:r>
            <a:r>
              <a:rPr lang="en-US" sz="2000" b="1" u="sng" dirty="0"/>
              <a:t>between the Zionists and the Arabs</a:t>
            </a:r>
            <a:r>
              <a:rPr lang="en-US" sz="2000" dirty="0"/>
              <a:t>. The conflict was planned to spread worldwide. The Illuminati, said the letter, planned to "</a:t>
            </a:r>
            <a:r>
              <a:rPr lang="en-US" sz="2000" b="1" u="sng" dirty="0"/>
              <a:t>unleash the Nihilists and Atheists</a:t>
            </a:r>
            <a:r>
              <a:rPr lang="en-US" sz="2000" dirty="0"/>
              <a:t>" and "</a:t>
            </a:r>
            <a:r>
              <a:rPr lang="en-US" sz="2000" b="1" u="sng" dirty="0"/>
              <a:t>provoke a formidable social cataclysm which in all its horror will show clearly to the nations the effect of absolute atheism, origin of savagery and of the most bloody turmoil. Then everywhere, the citizens, obliged to defend themselves against the world minority of revolutionaries, will exterminate those destroyers of civilization, and the multitude, disillusioned with Christianity, whose deistic spirits will from that moment be without compass [direction], anxious for an ideal, but without knowing where to render its adoration, will receive the true light through the universal manifestation of the pure doctrine of Lucifer, brought finally out in the public view</a:t>
            </a:r>
            <a:r>
              <a:rPr lang="en-US" sz="2000" dirty="0"/>
              <a:t>, a manifestation which will result from the general reactionary movement which will follow the destruction of Christianity and atheism, both conquered and exterminated at the same time." Des Griffin, Descent Into Slavery, p. 38-39</a:t>
            </a:r>
          </a:p>
        </p:txBody>
      </p:sp>
    </p:spTree>
    <p:extLst>
      <p:ext uri="{BB962C8B-B14F-4D97-AF65-F5344CB8AC3E}">
        <p14:creationId xmlns:p14="http://schemas.microsoft.com/office/powerpoint/2010/main" val="415339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8EED8-FF17-3A27-56FF-9265FD3F7214}"/>
              </a:ext>
            </a:extLst>
          </p:cNvPr>
          <p:cNvSpPr>
            <a:spLocks noGrp="1"/>
          </p:cNvSpPr>
          <p:nvPr>
            <p:ph type="title"/>
          </p:nvPr>
        </p:nvSpPr>
        <p:spPr>
          <a:xfrm>
            <a:off x="912845" y="-260026"/>
            <a:ext cx="10515600" cy="1325563"/>
          </a:xfrm>
        </p:spPr>
        <p:txBody>
          <a:bodyPr/>
          <a:lstStyle/>
          <a:p>
            <a:r>
              <a:rPr lang="en-US" b="1" u="sng" dirty="0">
                <a:solidFill>
                  <a:srgbClr val="FFC000"/>
                </a:solidFill>
                <a:effectLst>
                  <a:outerShdw blurRad="38100" dist="38100" dir="2700000" algn="tl">
                    <a:srgbClr val="000000">
                      <a:alpha val="43137"/>
                    </a:srgbClr>
                  </a:outerShdw>
                </a:effectLst>
              </a:rPr>
              <a:t>Russell Tapped Into the Illuminati Plan???</a:t>
            </a:r>
          </a:p>
        </p:txBody>
      </p:sp>
      <p:sp>
        <p:nvSpPr>
          <p:cNvPr id="3" name="TextBox 2">
            <a:extLst>
              <a:ext uri="{FF2B5EF4-FFF2-40B4-BE49-F238E27FC236}">
                <a16:creationId xmlns:a16="http://schemas.microsoft.com/office/drawing/2014/main" id="{D02B9D18-CCE5-2DA6-03CE-CC3F7F4480A9}"/>
              </a:ext>
            </a:extLst>
          </p:cNvPr>
          <p:cNvSpPr txBox="1"/>
          <p:nvPr/>
        </p:nvSpPr>
        <p:spPr>
          <a:xfrm>
            <a:off x="2877717" y="1065537"/>
            <a:ext cx="9314283" cy="5693866"/>
          </a:xfrm>
          <a:prstGeom prst="rect">
            <a:avLst/>
          </a:prstGeom>
          <a:noFill/>
        </p:spPr>
        <p:txBody>
          <a:bodyPr wrap="square" rtlCol="0">
            <a:spAutoFit/>
          </a:bodyPr>
          <a:lstStyle/>
          <a:p>
            <a:r>
              <a:rPr lang="en-US" sz="2800" dirty="0"/>
              <a:t>Evidence:</a:t>
            </a:r>
          </a:p>
          <a:p>
            <a:r>
              <a:rPr lang="en-US" sz="2800" dirty="0"/>
              <a:t>1. Charles T. Russell was preaching false doctrines, and using them to set prophetic times, which correlated to actual events which were controlled by Rome</a:t>
            </a:r>
          </a:p>
          <a:p>
            <a:r>
              <a:rPr lang="en-US" sz="2800" dirty="0"/>
              <a:t>2. Charles T. Russell “knew” “naturally” Masonic handshakes and used them</a:t>
            </a:r>
          </a:p>
          <a:p>
            <a:r>
              <a:rPr lang="en-US" sz="2800" dirty="0"/>
              <a:t>3. Charles T. Russell promoted the Illuminati plan to reestablish the Nation of Israel—based again on false doctrines</a:t>
            </a:r>
          </a:p>
          <a:p>
            <a:r>
              <a:rPr lang="en-US" sz="2800" dirty="0"/>
              <a:t>4. Charles T. Russell was in direct contact with the Rothschilds family (aka Rome) and planned how to reestablish Israel for the Jews</a:t>
            </a:r>
          </a:p>
          <a:p>
            <a:r>
              <a:rPr lang="en-US" sz="2800" dirty="0"/>
              <a:t>5. Charles T. Russell was obsessed with Pagan mystic practices and symbols like Pyramidology, astrology, and winged disks</a:t>
            </a:r>
          </a:p>
        </p:txBody>
      </p:sp>
      <p:pic>
        <p:nvPicPr>
          <p:cNvPr id="4" name="Picture 3">
            <a:extLst>
              <a:ext uri="{FF2B5EF4-FFF2-40B4-BE49-F238E27FC236}">
                <a16:creationId xmlns:a16="http://schemas.microsoft.com/office/drawing/2014/main" id="{8C73A047-50CE-4368-E21A-0A138D5458CD}"/>
              </a:ext>
            </a:extLst>
          </p:cNvPr>
          <p:cNvPicPr>
            <a:picLocks noChangeAspect="1"/>
          </p:cNvPicPr>
          <p:nvPr/>
        </p:nvPicPr>
        <p:blipFill rotWithShape="1">
          <a:blip r:embed="rId2"/>
          <a:srcRect l="9250" t="6805" r="16231" b="6710"/>
          <a:stretch/>
        </p:blipFill>
        <p:spPr>
          <a:xfrm>
            <a:off x="0" y="1337221"/>
            <a:ext cx="2705879" cy="5150498"/>
          </a:xfrm>
          <a:prstGeom prst="rect">
            <a:avLst/>
          </a:prstGeom>
        </p:spPr>
      </p:pic>
    </p:spTree>
    <p:extLst>
      <p:ext uri="{BB962C8B-B14F-4D97-AF65-F5344CB8AC3E}">
        <p14:creationId xmlns:p14="http://schemas.microsoft.com/office/powerpoint/2010/main" val="382241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FF18E-B596-F246-7846-F2BA63543FB2}"/>
              </a:ext>
            </a:extLst>
          </p:cNvPr>
          <p:cNvSpPr>
            <a:spLocks noGrp="1"/>
          </p:cNvSpPr>
          <p:nvPr>
            <p:ph type="title"/>
          </p:nvPr>
        </p:nvSpPr>
        <p:spPr>
          <a:xfrm>
            <a:off x="838200" y="-306679"/>
            <a:ext cx="10515600" cy="1325563"/>
          </a:xfrm>
        </p:spPr>
        <p:txBody>
          <a:bodyPr/>
          <a:lstStyle/>
          <a:p>
            <a:r>
              <a:rPr lang="en-US" dirty="0"/>
              <a:t>Fritz </a:t>
            </a:r>
            <a:r>
              <a:rPr lang="en-US" dirty="0" err="1"/>
              <a:t>Springmeier</a:t>
            </a:r>
            <a:r>
              <a:rPr lang="en-US" dirty="0"/>
              <a:t> Says Russell was a Satanist?</a:t>
            </a:r>
          </a:p>
        </p:txBody>
      </p:sp>
      <p:sp>
        <p:nvSpPr>
          <p:cNvPr id="4" name="TextBox 3">
            <a:extLst>
              <a:ext uri="{FF2B5EF4-FFF2-40B4-BE49-F238E27FC236}">
                <a16:creationId xmlns:a16="http://schemas.microsoft.com/office/drawing/2014/main" id="{3D030CDE-DD1C-9769-6D2A-258521D8C7E5}"/>
              </a:ext>
            </a:extLst>
          </p:cNvPr>
          <p:cNvSpPr txBox="1"/>
          <p:nvPr/>
        </p:nvSpPr>
        <p:spPr>
          <a:xfrm>
            <a:off x="3415004" y="533534"/>
            <a:ext cx="8776997" cy="6370975"/>
          </a:xfrm>
          <a:prstGeom prst="rect">
            <a:avLst/>
          </a:prstGeom>
          <a:noFill/>
        </p:spPr>
        <p:txBody>
          <a:bodyPr wrap="square">
            <a:spAutoFit/>
          </a:bodyPr>
          <a:lstStyle/>
          <a:p>
            <a:r>
              <a:rPr lang="en-US" sz="2400" dirty="0"/>
              <a:t>One of the strangest things for </a:t>
            </a:r>
            <a:r>
              <a:rPr lang="en-US" sz="2400" b="1" u="sng" dirty="0"/>
              <a:t>this Author was to continue running into evidence that seems to indicate Charles </a:t>
            </a:r>
            <a:r>
              <a:rPr lang="en-US" sz="2400" b="1" u="sng" dirty="0" err="1"/>
              <a:t>Taze</a:t>
            </a:r>
            <a:r>
              <a:rPr lang="en-US" sz="2400" b="1" u="sng" dirty="0"/>
              <a:t> Russell, the man who started the Jehovah’s Witnesses’ Watchtower Society, was secretly an important Satanist</a:t>
            </a:r>
            <a:r>
              <a:rPr lang="en-US" sz="2400" dirty="0"/>
              <a:t>. Lest the reader devalue the evidence, permit this author to state that the evidence came in first before I came up with my theory that Russell was an important Satanist, and not vice-versa. Some of the outstanding clues are:</a:t>
            </a:r>
          </a:p>
          <a:p>
            <a:r>
              <a:rPr lang="en-US" sz="2400" dirty="0"/>
              <a:t>a.) C.T. Russell </a:t>
            </a:r>
            <a:r>
              <a:rPr lang="en-US" sz="2400" b="1" u="sng" dirty="0"/>
              <a:t>was definitely a Mason</a:t>
            </a:r>
            <a:r>
              <a:rPr lang="en-US" sz="2400" dirty="0"/>
              <a:t>, yet he puts up some great smokescreens in his writing concerning his membership.</a:t>
            </a:r>
          </a:p>
          <a:p>
            <a:r>
              <a:rPr lang="en-US" sz="2400" dirty="0"/>
              <a:t>b.) C.T. Russell’s Bethel staff became concerned about his occultic activities and required him to take an oath forswearing any further occultic activities.</a:t>
            </a:r>
          </a:p>
          <a:p>
            <a:r>
              <a:rPr lang="en-US" sz="2400" dirty="0"/>
              <a:t>c.) In my previous book The Watchtower and the Masons, I study 35 parallel beliefs that Russell had with Masonry. I spent a page per parallel. These 35 are not in any way inclusive, Russell had many other identical ideas to what the Masonic lodges </a:t>
            </a:r>
            <a:r>
              <a:rPr lang="en-US" sz="2400" dirty="0" err="1"/>
              <a:t>propogate</a:t>
            </a:r>
            <a:r>
              <a:rPr lang="en-US" sz="2400" dirty="0"/>
              <a:t>.” Fritz </a:t>
            </a:r>
            <a:r>
              <a:rPr lang="en-US" sz="2400" dirty="0" err="1"/>
              <a:t>Springmeier</a:t>
            </a:r>
            <a:r>
              <a:rPr lang="en-US" sz="2400" dirty="0"/>
              <a:t>, Bloodlines of the Illuminati, p. 166 (PDF)</a:t>
            </a:r>
          </a:p>
        </p:txBody>
      </p:sp>
      <p:pic>
        <p:nvPicPr>
          <p:cNvPr id="5" name="Picture 4">
            <a:extLst>
              <a:ext uri="{FF2B5EF4-FFF2-40B4-BE49-F238E27FC236}">
                <a16:creationId xmlns:a16="http://schemas.microsoft.com/office/drawing/2014/main" id="{53E2AC11-E2B2-36AE-02B4-45F7AA2811D3}"/>
              </a:ext>
            </a:extLst>
          </p:cNvPr>
          <p:cNvPicPr>
            <a:picLocks noChangeAspect="1"/>
          </p:cNvPicPr>
          <p:nvPr/>
        </p:nvPicPr>
        <p:blipFill>
          <a:blip r:embed="rId2"/>
          <a:stretch>
            <a:fillRect/>
          </a:stretch>
        </p:blipFill>
        <p:spPr>
          <a:xfrm>
            <a:off x="0" y="1018884"/>
            <a:ext cx="3415004" cy="5095707"/>
          </a:xfrm>
          <a:prstGeom prst="rect">
            <a:avLst/>
          </a:prstGeom>
        </p:spPr>
      </p:pic>
    </p:spTree>
    <p:extLst>
      <p:ext uri="{BB962C8B-B14F-4D97-AF65-F5344CB8AC3E}">
        <p14:creationId xmlns:p14="http://schemas.microsoft.com/office/powerpoint/2010/main" val="12040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6B9C-B178-1243-B5DB-67E98074E35B}"/>
              </a:ext>
            </a:extLst>
          </p:cNvPr>
          <p:cNvSpPr>
            <a:spLocks noGrp="1"/>
          </p:cNvSpPr>
          <p:nvPr>
            <p:ph type="title"/>
          </p:nvPr>
        </p:nvSpPr>
        <p:spPr>
          <a:xfrm>
            <a:off x="838200" y="-353332"/>
            <a:ext cx="10515600" cy="1325563"/>
          </a:xfrm>
        </p:spPr>
        <p:txBody>
          <a:bodyPr/>
          <a:lstStyle/>
          <a:p>
            <a:r>
              <a:rPr lang="en-US" u="sng" dirty="0">
                <a:solidFill>
                  <a:srgbClr val="FF0000"/>
                </a:solidFill>
                <a:effectLst>
                  <a:outerShdw blurRad="38100" dist="38100" dir="2700000" algn="tl">
                    <a:srgbClr val="000000">
                      <a:alpha val="43137"/>
                    </a:srgbClr>
                  </a:outerShdw>
                </a:effectLst>
              </a:rPr>
              <a:t>Satanic Assessment Continued…</a:t>
            </a:r>
          </a:p>
        </p:txBody>
      </p:sp>
      <p:sp>
        <p:nvSpPr>
          <p:cNvPr id="4" name="TextBox 3">
            <a:extLst>
              <a:ext uri="{FF2B5EF4-FFF2-40B4-BE49-F238E27FC236}">
                <a16:creationId xmlns:a16="http://schemas.microsoft.com/office/drawing/2014/main" id="{C6CE3A5B-3E45-FBF6-EDAE-6DB951AECA94}"/>
              </a:ext>
            </a:extLst>
          </p:cNvPr>
          <p:cNvSpPr txBox="1"/>
          <p:nvPr/>
        </p:nvSpPr>
        <p:spPr>
          <a:xfrm>
            <a:off x="0" y="571014"/>
            <a:ext cx="12192000" cy="6370975"/>
          </a:xfrm>
          <a:prstGeom prst="rect">
            <a:avLst/>
          </a:prstGeom>
          <a:noFill/>
        </p:spPr>
        <p:txBody>
          <a:bodyPr wrap="square">
            <a:spAutoFit/>
          </a:bodyPr>
          <a:lstStyle/>
          <a:p>
            <a:r>
              <a:rPr lang="en-US" sz="2400" dirty="0"/>
              <a:t>d.) Various items from magic were part of Russell’s religious beliefs including healing handkerchiefs, phrenology, the Winged-Sun-Disk, Enochian Magical planes, etc.</a:t>
            </a:r>
          </a:p>
          <a:p>
            <a:r>
              <a:rPr lang="en-US" sz="2400" dirty="0"/>
              <a:t>e.) Russell’s family’s possible Illuminati links, and his wife’s possible connections with a family line of Satanists.</a:t>
            </a:r>
          </a:p>
          <a:p>
            <a:r>
              <a:rPr lang="en-US" sz="2400" dirty="0"/>
              <a:t>f.) Russell’s apparent secret </a:t>
            </a:r>
            <a:r>
              <a:rPr lang="en-US" sz="2400" b="1" dirty="0"/>
              <a:t>Rosicrucian membership</a:t>
            </a:r>
            <a:r>
              <a:rPr lang="en-US" sz="2400" dirty="0"/>
              <a:t> with the Quakertown, PA group of </a:t>
            </a:r>
            <a:r>
              <a:rPr lang="en-US" sz="2400" dirty="0" err="1"/>
              <a:t>Rosicrucians</a:t>
            </a:r>
            <a:r>
              <a:rPr lang="en-US" sz="2400" dirty="0"/>
              <a:t>, </a:t>
            </a:r>
            <a:r>
              <a:rPr lang="en-US" sz="2400" b="1" dirty="0"/>
              <a:t>as revealed by the pyramid he ordered erected, his use of the Winged-Sun-Disk. and his cremation three days after his death</a:t>
            </a:r>
            <a:r>
              <a:rPr lang="en-US" sz="2400" dirty="0"/>
              <a:t>.</a:t>
            </a:r>
          </a:p>
          <a:p>
            <a:r>
              <a:rPr lang="en-US" sz="2400" dirty="0"/>
              <a:t>g.) </a:t>
            </a:r>
            <a:r>
              <a:rPr lang="en-US" sz="2400" b="1" u="sng" dirty="0"/>
              <a:t>Russell owned a </a:t>
            </a:r>
            <a:r>
              <a:rPr lang="en-US" sz="2400" b="1" u="sng" dirty="0" err="1"/>
              <a:t>cemetary</a:t>
            </a:r>
            <a:r>
              <a:rPr lang="en-US" sz="2400" b="1" u="sng" dirty="0"/>
              <a:t> in Pittsburgh</a:t>
            </a:r>
            <a:r>
              <a:rPr lang="en-US" sz="2400" dirty="0"/>
              <a:t>. Leading Satanists try to own </a:t>
            </a:r>
            <a:r>
              <a:rPr lang="en-US" sz="2400" dirty="0" err="1"/>
              <a:t>cemetaries</a:t>
            </a:r>
            <a:r>
              <a:rPr lang="en-US" sz="2400" dirty="0"/>
              <a:t> for several reasons. First, it facilitates the disposal of human sacrifices which are buried in pieces below the fresh holes dug for someone else’s burial. When the casket is placed in the hole, it would be rare for anyone to dig below the casket level ever again. Second, magic power is associated with </a:t>
            </a:r>
            <a:r>
              <a:rPr lang="en-US" sz="2400" dirty="0" err="1"/>
              <a:t>cemetaries</a:t>
            </a:r>
            <a:r>
              <a:rPr lang="en-US" sz="2400" dirty="0"/>
              <a:t>. The spiritual power of the dead is pulled up by making a circle of light over them then within the circle a naked Satanist lays. Third, specific bones are sought such as the skulls and left hands. Left hands are preserved in order to hold candles for certain ceremonies.</a:t>
            </a:r>
          </a:p>
          <a:p>
            <a:r>
              <a:rPr lang="en-US" sz="2400" dirty="0"/>
              <a:t>h.) </a:t>
            </a:r>
            <a:r>
              <a:rPr lang="en-US" sz="2400" b="1" u="sng" dirty="0"/>
              <a:t>Contacts from various places today indicate that the modern Watchtower Society is working with the New World Order. This implies that at some point the Society began cooperating with the New World Order. Russell seems to be the likeliest starting point</a:t>
            </a:r>
            <a:r>
              <a:rPr lang="en-US" sz="2400" dirty="0"/>
              <a:t>.” Ibid.</a:t>
            </a:r>
          </a:p>
        </p:txBody>
      </p:sp>
    </p:spTree>
    <p:extLst>
      <p:ext uri="{BB962C8B-B14F-4D97-AF65-F5344CB8AC3E}">
        <p14:creationId xmlns:p14="http://schemas.microsoft.com/office/powerpoint/2010/main" val="394889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B2F31-A0B8-5506-4E6C-1096F71A0DDA}"/>
              </a:ext>
            </a:extLst>
          </p:cNvPr>
          <p:cNvSpPr>
            <a:spLocks noGrp="1"/>
          </p:cNvSpPr>
          <p:nvPr>
            <p:ph type="title"/>
          </p:nvPr>
        </p:nvSpPr>
        <p:spPr>
          <a:xfrm>
            <a:off x="838200" y="-232034"/>
            <a:ext cx="10515600" cy="1325563"/>
          </a:xfrm>
        </p:spPr>
        <p:txBody>
          <a:bodyPr/>
          <a:lstStyle/>
          <a:p>
            <a:r>
              <a:rPr lang="en-US" b="1" i="1" dirty="0"/>
              <a:t>What We Will Study….</a:t>
            </a:r>
          </a:p>
        </p:txBody>
      </p:sp>
      <p:sp>
        <p:nvSpPr>
          <p:cNvPr id="3" name="TextBox 2">
            <a:extLst>
              <a:ext uri="{FF2B5EF4-FFF2-40B4-BE49-F238E27FC236}">
                <a16:creationId xmlns:a16="http://schemas.microsoft.com/office/drawing/2014/main" id="{AF22E871-9047-A622-1E73-630C14DE52B2}"/>
              </a:ext>
            </a:extLst>
          </p:cNvPr>
          <p:cNvSpPr txBox="1"/>
          <p:nvPr/>
        </p:nvSpPr>
        <p:spPr>
          <a:xfrm>
            <a:off x="6095999" y="1167492"/>
            <a:ext cx="5772539" cy="5509200"/>
          </a:xfrm>
          <a:prstGeom prst="rect">
            <a:avLst/>
          </a:prstGeom>
          <a:noFill/>
        </p:spPr>
        <p:txBody>
          <a:bodyPr wrap="square" rtlCol="0">
            <a:spAutoFit/>
          </a:bodyPr>
          <a:lstStyle/>
          <a:p>
            <a:pPr marL="342900" indent="-342900">
              <a:buAutoNum type="arabicPeriod"/>
            </a:pPr>
            <a:r>
              <a:rPr lang="en-US" sz="4400" i="1" dirty="0">
                <a:solidFill>
                  <a:srgbClr val="0070C0"/>
                </a:solidFill>
              </a:rPr>
              <a:t>Origins of the Religion</a:t>
            </a:r>
          </a:p>
          <a:p>
            <a:pPr marL="342900" indent="-342900">
              <a:buAutoNum type="arabicPeriod"/>
            </a:pPr>
            <a:r>
              <a:rPr lang="en-US" sz="4400" i="1" dirty="0">
                <a:solidFill>
                  <a:srgbClr val="0070C0"/>
                </a:solidFill>
              </a:rPr>
              <a:t>Their Authorities and/or Authoritative Texts</a:t>
            </a:r>
          </a:p>
          <a:p>
            <a:pPr marL="342900" indent="-342900">
              <a:buAutoNum type="arabicPeriod"/>
            </a:pPr>
            <a:r>
              <a:rPr lang="en-US" sz="4400" i="1" dirty="0">
                <a:solidFill>
                  <a:srgbClr val="0070C0"/>
                </a:solidFill>
              </a:rPr>
              <a:t>Their Doctrinal Differences</a:t>
            </a:r>
          </a:p>
          <a:p>
            <a:pPr marL="342900" indent="-342900">
              <a:buAutoNum type="arabicPeriod"/>
            </a:pPr>
            <a:r>
              <a:rPr lang="en-US" sz="4400" i="1" dirty="0">
                <a:solidFill>
                  <a:srgbClr val="0070C0"/>
                </a:solidFill>
              </a:rPr>
              <a:t>Their Message to the World</a:t>
            </a:r>
          </a:p>
        </p:txBody>
      </p:sp>
      <p:pic>
        <p:nvPicPr>
          <p:cNvPr id="4" name="Picture 3">
            <a:extLst>
              <a:ext uri="{FF2B5EF4-FFF2-40B4-BE49-F238E27FC236}">
                <a16:creationId xmlns:a16="http://schemas.microsoft.com/office/drawing/2014/main" id="{EA0D3C93-4F31-CCC3-97CF-7958C25295B9}"/>
              </a:ext>
            </a:extLst>
          </p:cNvPr>
          <p:cNvPicPr>
            <a:picLocks noChangeAspect="1"/>
          </p:cNvPicPr>
          <p:nvPr/>
        </p:nvPicPr>
        <p:blipFill>
          <a:blip r:embed="rId2"/>
          <a:stretch>
            <a:fillRect/>
          </a:stretch>
        </p:blipFill>
        <p:spPr>
          <a:xfrm>
            <a:off x="323462" y="744311"/>
            <a:ext cx="5482426" cy="3941795"/>
          </a:xfrm>
          <a:prstGeom prst="rect">
            <a:avLst/>
          </a:prstGeom>
        </p:spPr>
      </p:pic>
      <p:pic>
        <p:nvPicPr>
          <p:cNvPr id="5" name="Picture 4">
            <a:extLst>
              <a:ext uri="{FF2B5EF4-FFF2-40B4-BE49-F238E27FC236}">
                <a16:creationId xmlns:a16="http://schemas.microsoft.com/office/drawing/2014/main" id="{F58F3150-11FF-8078-7659-41463FC0BE21}"/>
              </a:ext>
            </a:extLst>
          </p:cNvPr>
          <p:cNvPicPr>
            <a:picLocks noChangeAspect="1"/>
          </p:cNvPicPr>
          <p:nvPr/>
        </p:nvPicPr>
        <p:blipFill>
          <a:blip r:embed="rId3"/>
          <a:stretch>
            <a:fillRect/>
          </a:stretch>
        </p:blipFill>
        <p:spPr>
          <a:xfrm>
            <a:off x="1013656" y="4012779"/>
            <a:ext cx="3738232" cy="5466282"/>
          </a:xfrm>
          <a:prstGeom prst="rect">
            <a:avLst/>
          </a:prstGeom>
        </p:spPr>
      </p:pic>
    </p:spTree>
    <p:extLst>
      <p:ext uri="{BB962C8B-B14F-4D97-AF65-F5344CB8AC3E}">
        <p14:creationId xmlns:p14="http://schemas.microsoft.com/office/powerpoint/2010/main" val="308109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D6EFF-43AD-BF0C-777D-7C5107551064}"/>
              </a:ext>
            </a:extLst>
          </p:cNvPr>
          <p:cNvSpPr>
            <a:spLocks noGrp="1"/>
          </p:cNvSpPr>
          <p:nvPr>
            <p:ph type="title"/>
          </p:nvPr>
        </p:nvSpPr>
        <p:spPr>
          <a:xfrm>
            <a:off x="959498" y="-306679"/>
            <a:ext cx="10515600" cy="1325563"/>
          </a:xfrm>
        </p:spPr>
        <p:txBody>
          <a:bodyPr/>
          <a:lstStyle/>
          <a:p>
            <a:r>
              <a:rPr lang="en-US" b="1" dirty="0"/>
              <a:t>Back to The Origin Story</a:t>
            </a:r>
          </a:p>
        </p:txBody>
      </p:sp>
      <p:pic>
        <p:nvPicPr>
          <p:cNvPr id="4" name="Picture 3">
            <a:extLst>
              <a:ext uri="{FF2B5EF4-FFF2-40B4-BE49-F238E27FC236}">
                <a16:creationId xmlns:a16="http://schemas.microsoft.com/office/drawing/2014/main" id="{96D9671B-D7F8-73B5-9F74-1C0DC109BFCE}"/>
              </a:ext>
            </a:extLst>
          </p:cNvPr>
          <p:cNvPicPr>
            <a:picLocks noChangeAspect="1"/>
          </p:cNvPicPr>
          <p:nvPr/>
        </p:nvPicPr>
        <p:blipFill>
          <a:blip r:embed="rId2"/>
          <a:stretch>
            <a:fillRect/>
          </a:stretch>
        </p:blipFill>
        <p:spPr>
          <a:xfrm>
            <a:off x="161368" y="809426"/>
            <a:ext cx="7982507" cy="3210123"/>
          </a:xfrm>
          <a:prstGeom prst="rect">
            <a:avLst/>
          </a:prstGeom>
        </p:spPr>
      </p:pic>
      <p:sp>
        <p:nvSpPr>
          <p:cNvPr id="5" name="TextBox 4">
            <a:extLst>
              <a:ext uri="{FF2B5EF4-FFF2-40B4-BE49-F238E27FC236}">
                <a16:creationId xmlns:a16="http://schemas.microsoft.com/office/drawing/2014/main" id="{8E777780-F8EA-C776-928F-39C632D56A03}"/>
              </a:ext>
            </a:extLst>
          </p:cNvPr>
          <p:cNvSpPr txBox="1"/>
          <p:nvPr/>
        </p:nvSpPr>
        <p:spPr>
          <a:xfrm>
            <a:off x="247650" y="4019549"/>
            <a:ext cx="7572375" cy="523220"/>
          </a:xfrm>
          <a:prstGeom prst="rect">
            <a:avLst/>
          </a:prstGeom>
          <a:noFill/>
        </p:spPr>
        <p:txBody>
          <a:bodyPr wrap="square" rtlCol="0">
            <a:spAutoFit/>
          </a:bodyPr>
          <a:lstStyle/>
          <a:p>
            <a:r>
              <a:rPr lang="en-US" sz="2800" dirty="0"/>
              <a:t>(Russell, The Time is at Hand, (1914 ed.) p. 101</a:t>
            </a:r>
          </a:p>
        </p:txBody>
      </p:sp>
      <p:pic>
        <p:nvPicPr>
          <p:cNvPr id="6" name="Picture 5">
            <a:extLst>
              <a:ext uri="{FF2B5EF4-FFF2-40B4-BE49-F238E27FC236}">
                <a16:creationId xmlns:a16="http://schemas.microsoft.com/office/drawing/2014/main" id="{59014EC8-75C8-807C-BF8C-F3BE34E4CE06}"/>
              </a:ext>
            </a:extLst>
          </p:cNvPr>
          <p:cNvPicPr>
            <a:picLocks noChangeAspect="1"/>
          </p:cNvPicPr>
          <p:nvPr/>
        </p:nvPicPr>
        <p:blipFill>
          <a:blip r:embed="rId3"/>
          <a:stretch>
            <a:fillRect/>
          </a:stretch>
        </p:blipFill>
        <p:spPr>
          <a:xfrm>
            <a:off x="8143875" y="1018884"/>
            <a:ext cx="3886200" cy="5181600"/>
          </a:xfrm>
          <a:prstGeom prst="rect">
            <a:avLst/>
          </a:prstGeom>
        </p:spPr>
      </p:pic>
      <p:pic>
        <p:nvPicPr>
          <p:cNvPr id="7" name="Picture 6">
            <a:extLst>
              <a:ext uri="{FF2B5EF4-FFF2-40B4-BE49-F238E27FC236}">
                <a16:creationId xmlns:a16="http://schemas.microsoft.com/office/drawing/2014/main" id="{4E21D5B4-A612-F7B6-12A1-2A156D0C623C}"/>
              </a:ext>
            </a:extLst>
          </p:cNvPr>
          <p:cNvPicPr>
            <a:picLocks noChangeAspect="1"/>
          </p:cNvPicPr>
          <p:nvPr/>
        </p:nvPicPr>
        <p:blipFill>
          <a:blip r:embed="rId4"/>
          <a:stretch>
            <a:fillRect/>
          </a:stretch>
        </p:blipFill>
        <p:spPr>
          <a:xfrm>
            <a:off x="4349413" y="4666790"/>
            <a:ext cx="3632537" cy="2135932"/>
          </a:xfrm>
          <a:prstGeom prst="rect">
            <a:avLst/>
          </a:prstGeom>
        </p:spPr>
      </p:pic>
      <p:pic>
        <p:nvPicPr>
          <p:cNvPr id="8" name="Picture 7">
            <a:extLst>
              <a:ext uri="{FF2B5EF4-FFF2-40B4-BE49-F238E27FC236}">
                <a16:creationId xmlns:a16="http://schemas.microsoft.com/office/drawing/2014/main" id="{D305BCF4-85B4-0204-E798-6852B4B7B2E2}"/>
              </a:ext>
            </a:extLst>
          </p:cNvPr>
          <p:cNvPicPr>
            <a:picLocks noChangeAspect="1"/>
          </p:cNvPicPr>
          <p:nvPr/>
        </p:nvPicPr>
        <p:blipFill rotWithShape="1">
          <a:blip r:embed="rId5"/>
          <a:srcRect b="44214"/>
          <a:stretch/>
        </p:blipFill>
        <p:spPr>
          <a:xfrm>
            <a:off x="576942" y="4542769"/>
            <a:ext cx="3167840" cy="2259953"/>
          </a:xfrm>
          <a:prstGeom prst="rect">
            <a:avLst/>
          </a:prstGeom>
        </p:spPr>
      </p:pic>
    </p:spTree>
    <p:extLst>
      <p:ext uri="{BB962C8B-B14F-4D97-AF65-F5344CB8AC3E}">
        <p14:creationId xmlns:p14="http://schemas.microsoft.com/office/powerpoint/2010/main" val="35957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5C169-B00C-0CD5-CD1E-2FA4955C6AA1}"/>
              </a:ext>
            </a:extLst>
          </p:cNvPr>
          <p:cNvSpPr>
            <a:spLocks noGrp="1"/>
          </p:cNvSpPr>
          <p:nvPr>
            <p:ph type="title"/>
          </p:nvPr>
        </p:nvSpPr>
        <p:spPr>
          <a:xfrm>
            <a:off x="922176" y="-260026"/>
            <a:ext cx="10515600" cy="1325563"/>
          </a:xfrm>
        </p:spPr>
        <p:txBody>
          <a:bodyPr/>
          <a:lstStyle/>
          <a:p>
            <a:r>
              <a:rPr lang="en-US" dirty="0"/>
              <a:t>Russell to Rutherford—Old Habits!</a:t>
            </a:r>
          </a:p>
        </p:txBody>
      </p:sp>
      <p:sp>
        <p:nvSpPr>
          <p:cNvPr id="3" name="TextBox 2">
            <a:extLst>
              <a:ext uri="{FF2B5EF4-FFF2-40B4-BE49-F238E27FC236}">
                <a16:creationId xmlns:a16="http://schemas.microsoft.com/office/drawing/2014/main" id="{BDB3B506-2E03-E800-2111-CBEA580E3A86}"/>
              </a:ext>
            </a:extLst>
          </p:cNvPr>
          <p:cNvSpPr txBox="1"/>
          <p:nvPr/>
        </p:nvSpPr>
        <p:spPr>
          <a:xfrm>
            <a:off x="2379306" y="746450"/>
            <a:ext cx="9685175" cy="6370975"/>
          </a:xfrm>
          <a:prstGeom prst="rect">
            <a:avLst/>
          </a:prstGeom>
          <a:noFill/>
        </p:spPr>
        <p:txBody>
          <a:bodyPr wrap="square" rtlCol="0">
            <a:spAutoFit/>
          </a:bodyPr>
          <a:lstStyle/>
          <a:p>
            <a:r>
              <a:rPr lang="en-US" sz="2400" dirty="0"/>
              <a:t>In a concise summarization, after Russell died in 1916, Joseph F. Rutherford obtained the presidency of the </a:t>
            </a:r>
            <a:r>
              <a:rPr lang="en-US" sz="2400" dirty="0" err="1"/>
              <a:t>WatchTower</a:t>
            </a:r>
            <a:r>
              <a:rPr lang="en-US" sz="2400" dirty="0"/>
              <a:t> Society, he began increasing and centralizing power, which upset many congregations of Bible Students which were accustomed to Russell democratic leadership. He set times for Armageddon between 1918-1920 (The Finished Mystery, p. 258 &amp; 404), for the resurrection of the patriarchs in 1925 (The Way to Paradise, p. 224).  Rutherford had a palace built called Beth </a:t>
            </a:r>
            <a:r>
              <a:rPr lang="en-US" sz="2400" dirty="0" err="1"/>
              <a:t>Sarim</a:t>
            </a:r>
            <a:r>
              <a:rPr lang="en-US" sz="2400" dirty="0"/>
              <a:t> in San Diego, in the 1920s as the dwelling place for the patriarchs and prophets, which became his residence, and later quietly sold by the organization. As a result of the new control policies and unfulfilled prediction many thousands left the Watchtower Society and started other Bible Student movements. Finally, by 1931, Rutherford introduced the new name “Jehovah’s Witnesses” in 1931 to distinguish them from the other Bible Student movements. Rutherford and the Jehovah’s Witnesses went on to set other times 1941 (WWII), 1975, the generation of 1914, on to overlapping generations. They created a new translation of the Bible called the NWT complete in 1961 (the translators remain anonymous).</a:t>
            </a:r>
          </a:p>
        </p:txBody>
      </p:sp>
      <p:pic>
        <p:nvPicPr>
          <p:cNvPr id="4" name="Picture 3">
            <a:extLst>
              <a:ext uri="{FF2B5EF4-FFF2-40B4-BE49-F238E27FC236}">
                <a16:creationId xmlns:a16="http://schemas.microsoft.com/office/drawing/2014/main" id="{BB34501B-C11B-DBD7-007B-90DFE87F79B4}"/>
              </a:ext>
            </a:extLst>
          </p:cNvPr>
          <p:cNvPicPr>
            <a:picLocks noChangeAspect="1"/>
          </p:cNvPicPr>
          <p:nvPr/>
        </p:nvPicPr>
        <p:blipFill>
          <a:blip r:embed="rId2"/>
          <a:stretch>
            <a:fillRect/>
          </a:stretch>
        </p:blipFill>
        <p:spPr>
          <a:xfrm>
            <a:off x="31102" y="671957"/>
            <a:ext cx="2348204" cy="3332935"/>
          </a:xfrm>
          <a:prstGeom prst="rect">
            <a:avLst/>
          </a:prstGeom>
        </p:spPr>
      </p:pic>
      <p:pic>
        <p:nvPicPr>
          <p:cNvPr id="5" name="Picture 4">
            <a:extLst>
              <a:ext uri="{FF2B5EF4-FFF2-40B4-BE49-F238E27FC236}">
                <a16:creationId xmlns:a16="http://schemas.microsoft.com/office/drawing/2014/main" id="{E1682457-E726-12EC-3C95-41012E99A8BC}"/>
              </a:ext>
            </a:extLst>
          </p:cNvPr>
          <p:cNvPicPr>
            <a:picLocks noChangeAspect="1"/>
          </p:cNvPicPr>
          <p:nvPr/>
        </p:nvPicPr>
        <p:blipFill rotWithShape="1">
          <a:blip r:embed="rId3"/>
          <a:srcRect r="45841"/>
          <a:stretch/>
        </p:blipFill>
        <p:spPr>
          <a:xfrm>
            <a:off x="0" y="4004892"/>
            <a:ext cx="2379306" cy="2895494"/>
          </a:xfrm>
          <a:prstGeom prst="rect">
            <a:avLst/>
          </a:prstGeom>
        </p:spPr>
      </p:pic>
    </p:spTree>
    <p:extLst>
      <p:ext uri="{BB962C8B-B14F-4D97-AF65-F5344CB8AC3E}">
        <p14:creationId xmlns:p14="http://schemas.microsoft.com/office/powerpoint/2010/main" val="408655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0F613-04C2-C65B-03E9-6D1107BAE2A2}"/>
              </a:ext>
            </a:extLst>
          </p:cNvPr>
          <p:cNvSpPr>
            <a:spLocks noGrp="1"/>
          </p:cNvSpPr>
          <p:nvPr>
            <p:ph type="title"/>
          </p:nvPr>
        </p:nvSpPr>
        <p:spPr>
          <a:xfrm>
            <a:off x="838200" y="-406400"/>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The Legacy:</a:t>
            </a:r>
          </a:p>
        </p:txBody>
      </p:sp>
      <p:sp>
        <p:nvSpPr>
          <p:cNvPr id="3" name="TextBox 2">
            <a:extLst>
              <a:ext uri="{FF2B5EF4-FFF2-40B4-BE49-F238E27FC236}">
                <a16:creationId xmlns:a16="http://schemas.microsoft.com/office/drawing/2014/main" id="{6CF7D552-D0CB-A55D-C473-51414171273A}"/>
              </a:ext>
            </a:extLst>
          </p:cNvPr>
          <p:cNvSpPr txBox="1"/>
          <p:nvPr/>
        </p:nvSpPr>
        <p:spPr>
          <a:xfrm>
            <a:off x="4376057" y="465931"/>
            <a:ext cx="7815943" cy="6109365"/>
          </a:xfrm>
          <a:prstGeom prst="rect">
            <a:avLst/>
          </a:prstGeom>
          <a:noFill/>
        </p:spPr>
        <p:txBody>
          <a:bodyPr wrap="square" rtlCol="0">
            <a:spAutoFit/>
          </a:bodyPr>
          <a:lstStyle/>
          <a:p>
            <a:pPr marL="342900" indent="-342900">
              <a:buAutoNum type="arabicPeriod"/>
            </a:pPr>
            <a:r>
              <a:rPr lang="en-US" sz="2300" dirty="0"/>
              <a:t>Charles </a:t>
            </a:r>
            <a:r>
              <a:rPr lang="en-US" sz="2300" dirty="0" err="1"/>
              <a:t>Taze</a:t>
            </a:r>
            <a:r>
              <a:rPr lang="en-US" sz="2300" dirty="0"/>
              <a:t> Russell comes out of the branch of Millerism that went on to time-set and time-set and spiritualize away there false ideas—using the speculative ideas of 2520, pyramidology, and the 6,000 year cycle</a:t>
            </a:r>
          </a:p>
          <a:p>
            <a:pPr marL="342900" indent="-342900">
              <a:buAutoNum type="arabicPeriod"/>
            </a:pPr>
            <a:r>
              <a:rPr lang="en-US" sz="2300" dirty="0"/>
              <a:t>Charles </a:t>
            </a:r>
            <a:r>
              <a:rPr lang="en-US" sz="2300" dirty="0" err="1"/>
              <a:t>Taze</a:t>
            </a:r>
            <a:r>
              <a:rPr lang="en-US" sz="2300" dirty="0"/>
              <a:t> Russell was a successful tract publisher who set multiple times for various event—all of which failed</a:t>
            </a:r>
          </a:p>
          <a:p>
            <a:pPr marL="342900" indent="-342900">
              <a:buAutoNum type="arabicPeriod"/>
            </a:pPr>
            <a:r>
              <a:rPr lang="en-US" sz="2300" dirty="0"/>
              <a:t>Russell had knowledge of Masonic handshakes, planned Zionistic goals with the Rothschilds (Jesuits), and did not preach Christ to the Jews as necessary for salvation</a:t>
            </a:r>
          </a:p>
          <a:p>
            <a:pPr marL="342900" indent="-342900">
              <a:buAutoNum type="arabicPeriod"/>
            </a:pPr>
            <a:r>
              <a:rPr lang="en-US" sz="2300" dirty="0"/>
              <a:t>The name “Russell” is one of the dominant family “bloodlines of the Illuminati” which rule the world in secret---Russell’s ties to Zionism and the Rothschilds makes this claim credible</a:t>
            </a:r>
          </a:p>
          <a:p>
            <a:pPr marL="342900" indent="-342900">
              <a:buAutoNum type="arabicPeriod"/>
            </a:pPr>
            <a:r>
              <a:rPr lang="en-US" sz="2300" dirty="0"/>
              <a:t>After his death, Russell was replaced by a spiritual dictator Rutherford who continued to set times—all of which failed</a:t>
            </a:r>
          </a:p>
          <a:p>
            <a:pPr marL="342900" indent="-342900">
              <a:buAutoNum type="arabicPeriod"/>
            </a:pPr>
            <a:r>
              <a:rPr lang="en-US" sz="2300" dirty="0"/>
              <a:t>The Jehovah’s Witnesses got their name from Rutherford in 1931, and went on to time-set more after his death and create a new Bible</a:t>
            </a:r>
          </a:p>
        </p:txBody>
      </p:sp>
      <p:pic>
        <p:nvPicPr>
          <p:cNvPr id="4" name="Picture 3">
            <a:extLst>
              <a:ext uri="{FF2B5EF4-FFF2-40B4-BE49-F238E27FC236}">
                <a16:creationId xmlns:a16="http://schemas.microsoft.com/office/drawing/2014/main" id="{EA2F9A1B-881F-B205-449F-C2B2720CA3AE}"/>
              </a:ext>
            </a:extLst>
          </p:cNvPr>
          <p:cNvPicPr>
            <a:picLocks noChangeAspect="1"/>
          </p:cNvPicPr>
          <p:nvPr/>
        </p:nvPicPr>
        <p:blipFill>
          <a:blip r:embed="rId2"/>
          <a:stretch>
            <a:fillRect/>
          </a:stretch>
        </p:blipFill>
        <p:spPr>
          <a:xfrm>
            <a:off x="49242" y="614362"/>
            <a:ext cx="4326815" cy="5629275"/>
          </a:xfrm>
          <a:prstGeom prst="rect">
            <a:avLst/>
          </a:prstGeom>
        </p:spPr>
      </p:pic>
    </p:spTree>
    <p:extLst>
      <p:ext uri="{BB962C8B-B14F-4D97-AF65-F5344CB8AC3E}">
        <p14:creationId xmlns:p14="http://schemas.microsoft.com/office/powerpoint/2010/main" val="35617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9D56-7D50-087D-4F49-B272112911A1}"/>
              </a:ext>
            </a:extLst>
          </p:cNvPr>
          <p:cNvSpPr>
            <a:spLocks noGrp="1"/>
          </p:cNvSpPr>
          <p:nvPr>
            <p:ph type="title"/>
          </p:nvPr>
        </p:nvSpPr>
        <p:spPr/>
        <p:txBody>
          <a:bodyPr/>
          <a:lstStyle/>
          <a:p>
            <a:r>
              <a:rPr lang="en-US" dirty="0"/>
              <a:t>Rutherford Predicts Return of Abraham</a:t>
            </a:r>
          </a:p>
        </p:txBody>
      </p:sp>
      <p:pic>
        <p:nvPicPr>
          <p:cNvPr id="4" name="Picture 3">
            <a:extLst>
              <a:ext uri="{FF2B5EF4-FFF2-40B4-BE49-F238E27FC236}">
                <a16:creationId xmlns:a16="http://schemas.microsoft.com/office/drawing/2014/main" id="{3792F8B6-E861-0421-B0BD-A4B41D933FB5}"/>
              </a:ext>
            </a:extLst>
          </p:cNvPr>
          <p:cNvPicPr>
            <a:picLocks noChangeAspect="1"/>
          </p:cNvPicPr>
          <p:nvPr/>
        </p:nvPicPr>
        <p:blipFill>
          <a:blip r:embed="rId2"/>
          <a:stretch>
            <a:fillRect/>
          </a:stretch>
        </p:blipFill>
        <p:spPr>
          <a:xfrm>
            <a:off x="324986" y="1140687"/>
            <a:ext cx="4282811" cy="3139712"/>
          </a:xfrm>
          <a:prstGeom prst="rect">
            <a:avLst/>
          </a:prstGeom>
        </p:spPr>
      </p:pic>
      <p:pic>
        <p:nvPicPr>
          <p:cNvPr id="6" name="Picture 5">
            <a:extLst>
              <a:ext uri="{FF2B5EF4-FFF2-40B4-BE49-F238E27FC236}">
                <a16:creationId xmlns:a16="http://schemas.microsoft.com/office/drawing/2014/main" id="{C176054C-DFE3-3BF9-1FCA-03368C86D099}"/>
              </a:ext>
            </a:extLst>
          </p:cNvPr>
          <p:cNvPicPr>
            <a:picLocks noChangeAspect="1"/>
          </p:cNvPicPr>
          <p:nvPr/>
        </p:nvPicPr>
        <p:blipFill>
          <a:blip r:embed="rId3"/>
          <a:stretch>
            <a:fillRect/>
          </a:stretch>
        </p:blipFill>
        <p:spPr>
          <a:xfrm>
            <a:off x="468059" y="4280399"/>
            <a:ext cx="4130398" cy="823031"/>
          </a:xfrm>
          <a:prstGeom prst="rect">
            <a:avLst/>
          </a:prstGeom>
        </p:spPr>
      </p:pic>
      <p:sp>
        <p:nvSpPr>
          <p:cNvPr id="7" name="TextBox 6">
            <a:extLst>
              <a:ext uri="{FF2B5EF4-FFF2-40B4-BE49-F238E27FC236}">
                <a16:creationId xmlns:a16="http://schemas.microsoft.com/office/drawing/2014/main" id="{727AA4C8-287A-C3C7-FE50-1A301D42BCEF}"/>
              </a:ext>
            </a:extLst>
          </p:cNvPr>
          <p:cNvSpPr txBox="1"/>
          <p:nvPr/>
        </p:nvSpPr>
        <p:spPr>
          <a:xfrm>
            <a:off x="6223518" y="1875453"/>
            <a:ext cx="4599992" cy="646331"/>
          </a:xfrm>
          <a:prstGeom prst="rect">
            <a:avLst/>
          </a:prstGeom>
          <a:noFill/>
        </p:spPr>
        <p:txBody>
          <a:bodyPr wrap="square" rtlCol="0">
            <a:spAutoFit/>
          </a:bodyPr>
          <a:lstStyle/>
          <a:p>
            <a:r>
              <a:rPr lang="en-US" dirty="0"/>
              <a:t>Joseph F. Rutherford, (1920): Millions Now Living Will Never Die! p. 89-90</a:t>
            </a:r>
          </a:p>
        </p:txBody>
      </p:sp>
    </p:spTree>
    <p:extLst>
      <p:ext uri="{BB962C8B-B14F-4D97-AF65-F5344CB8AC3E}">
        <p14:creationId xmlns:p14="http://schemas.microsoft.com/office/powerpoint/2010/main" val="14958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6A48-10C1-3193-A944-0A78C0204892}"/>
              </a:ext>
            </a:extLst>
          </p:cNvPr>
          <p:cNvSpPr>
            <a:spLocks noGrp="1"/>
          </p:cNvSpPr>
          <p:nvPr>
            <p:ph type="title"/>
          </p:nvPr>
        </p:nvSpPr>
        <p:spPr/>
        <p:txBody>
          <a:bodyPr/>
          <a:lstStyle/>
          <a:p>
            <a:r>
              <a:rPr lang="en-US" dirty="0"/>
              <a:t>Time-setting Again! 1975</a:t>
            </a:r>
          </a:p>
        </p:txBody>
      </p:sp>
      <p:sp>
        <p:nvSpPr>
          <p:cNvPr id="4" name="TextBox 3">
            <a:extLst>
              <a:ext uri="{FF2B5EF4-FFF2-40B4-BE49-F238E27FC236}">
                <a16:creationId xmlns:a16="http://schemas.microsoft.com/office/drawing/2014/main" id="{1E37B8EF-3D60-1250-E256-2AA3D908C57C}"/>
              </a:ext>
            </a:extLst>
          </p:cNvPr>
          <p:cNvSpPr txBox="1"/>
          <p:nvPr/>
        </p:nvSpPr>
        <p:spPr>
          <a:xfrm>
            <a:off x="417546" y="1690688"/>
            <a:ext cx="6097554" cy="2031325"/>
          </a:xfrm>
          <a:prstGeom prst="rect">
            <a:avLst/>
          </a:prstGeom>
          <a:noFill/>
        </p:spPr>
        <p:txBody>
          <a:bodyPr wrap="square">
            <a:spAutoFit/>
          </a:bodyPr>
          <a:lstStyle/>
          <a:p>
            <a:r>
              <a:rPr lang="en-US" dirty="0"/>
              <a:t>"What will the 1970's Bring?". Awake!. Watch Tower Society. October 8, 1968. p. 14. Does this mean that the above evidence positively points to 1975 as the complete end of this system of things? Since the Bible does not specifically state this, no man can say... If the 1970s should see intervention by Jehovah God to bring an end to a corrupt world drifting toward ultimate disintegration, that should surely not surprise us.</a:t>
            </a:r>
          </a:p>
        </p:txBody>
      </p:sp>
      <p:sp>
        <p:nvSpPr>
          <p:cNvPr id="6" name="TextBox 5">
            <a:extLst>
              <a:ext uri="{FF2B5EF4-FFF2-40B4-BE49-F238E27FC236}">
                <a16:creationId xmlns:a16="http://schemas.microsoft.com/office/drawing/2014/main" id="{135BCDCC-3082-A9F2-E376-70FF55BAB800}"/>
              </a:ext>
            </a:extLst>
          </p:cNvPr>
          <p:cNvSpPr txBox="1"/>
          <p:nvPr/>
        </p:nvSpPr>
        <p:spPr>
          <a:xfrm>
            <a:off x="333570" y="4170413"/>
            <a:ext cx="6097554" cy="1754326"/>
          </a:xfrm>
          <a:prstGeom prst="rect">
            <a:avLst/>
          </a:prstGeom>
          <a:noFill/>
        </p:spPr>
        <p:txBody>
          <a:bodyPr wrap="square">
            <a:spAutoFit/>
          </a:bodyPr>
          <a:lstStyle/>
          <a:p>
            <a:r>
              <a:rPr lang="en-US" dirty="0"/>
              <a:t>"How Are You Using Your Life?". Our Kingdom Ministry. May 1, 1974. p. 63. Reports are heard of brothers selling their homes and property and planning to finish out the rest of their days in this old system in the pioneer service. Certainly, this is a fine way to spend the short time remaining before the wicked world's end.</a:t>
            </a:r>
          </a:p>
        </p:txBody>
      </p:sp>
      <p:sp>
        <p:nvSpPr>
          <p:cNvPr id="8" name="TextBox 7">
            <a:extLst>
              <a:ext uri="{FF2B5EF4-FFF2-40B4-BE49-F238E27FC236}">
                <a16:creationId xmlns:a16="http://schemas.microsoft.com/office/drawing/2014/main" id="{CBB0CC58-1033-9B5A-ECA0-76AEC154A52D}"/>
              </a:ext>
            </a:extLst>
          </p:cNvPr>
          <p:cNvSpPr txBox="1"/>
          <p:nvPr/>
        </p:nvSpPr>
        <p:spPr>
          <a:xfrm>
            <a:off x="6935754" y="1528576"/>
            <a:ext cx="5104622" cy="3970318"/>
          </a:xfrm>
          <a:prstGeom prst="rect">
            <a:avLst/>
          </a:prstGeom>
          <a:noFill/>
        </p:spPr>
        <p:txBody>
          <a:bodyPr wrap="square">
            <a:spAutoFit/>
          </a:bodyPr>
          <a:lstStyle/>
          <a:p>
            <a:r>
              <a:rPr lang="en-US" dirty="0"/>
              <a:t>"Choosing the Best Way of Life". The Watchtower. March 15, 1980. pp. 17–18. With the appearance of the book Life Everlasting—in Freedom of the Sons of God, ... considerable expectation was aroused regarding the year 1975. ... there were other statements published that implied that such realization of hopes by that year was more of a probability than a mere possibility. It is to be regretted that these latter statements apparently overshadowed the cautionary ones and contributed to a buildup of the expectation already initiated. ... persons having to do with the publication of the information ... contributed to the buildup of hopes centered on that date.</a:t>
            </a:r>
          </a:p>
        </p:txBody>
      </p:sp>
    </p:spTree>
    <p:extLst>
      <p:ext uri="{BB962C8B-B14F-4D97-AF65-F5344CB8AC3E}">
        <p14:creationId xmlns:p14="http://schemas.microsoft.com/office/powerpoint/2010/main" val="18594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AD94-B7E7-22A7-9688-A4E058B5F44F}"/>
              </a:ext>
            </a:extLst>
          </p:cNvPr>
          <p:cNvSpPr>
            <a:spLocks noGrp="1"/>
          </p:cNvSpPr>
          <p:nvPr>
            <p:ph type="title"/>
          </p:nvPr>
        </p:nvSpPr>
        <p:spPr/>
        <p:txBody>
          <a:bodyPr/>
          <a:lstStyle/>
          <a:p>
            <a:r>
              <a:rPr lang="en-US" dirty="0"/>
              <a:t>Decline of the Watch Tower After Death</a:t>
            </a:r>
          </a:p>
        </p:txBody>
      </p:sp>
      <p:sp>
        <p:nvSpPr>
          <p:cNvPr id="4" name="TextBox 3">
            <a:extLst>
              <a:ext uri="{FF2B5EF4-FFF2-40B4-BE49-F238E27FC236}">
                <a16:creationId xmlns:a16="http://schemas.microsoft.com/office/drawing/2014/main" id="{A2819B17-FD09-5785-BEC3-1841B0152AD7}"/>
              </a:ext>
            </a:extLst>
          </p:cNvPr>
          <p:cNvSpPr txBox="1"/>
          <p:nvPr/>
        </p:nvSpPr>
        <p:spPr>
          <a:xfrm>
            <a:off x="3048778" y="2828836"/>
            <a:ext cx="6097554" cy="1200329"/>
          </a:xfrm>
          <a:prstGeom prst="rect">
            <a:avLst/>
          </a:prstGeom>
          <a:noFill/>
        </p:spPr>
        <p:txBody>
          <a:bodyPr wrap="square">
            <a:spAutoFit/>
          </a:bodyPr>
          <a:lstStyle/>
          <a:p>
            <a:r>
              <a:rPr lang="en-US" dirty="0"/>
              <a:t>Chicago Daily Tribune October 30, 1949 </a:t>
            </a:r>
            <a:r>
              <a:rPr lang="en-US" dirty="0" err="1"/>
              <a:t>pg</a:t>
            </a:r>
            <a:r>
              <a:rPr lang="en-US" dirty="0"/>
              <a:t> 18: "Pastor Russell died in 1916. In the 33 years since, the methods of this sect have deviated completely from those of Pastor Russell and his manner of teaching."</a:t>
            </a:r>
          </a:p>
        </p:txBody>
      </p:sp>
    </p:spTree>
    <p:extLst>
      <p:ext uri="{BB962C8B-B14F-4D97-AF65-F5344CB8AC3E}">
        <p14:creationId xmlns:p14="http://schemas.microsoft.com/office/powerpoint/2010/main" val="248985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2133-1C5E-53E1-E1FF-BCD200CDAE47}"/>
              </a:ext>
            </a:extLst>
          </p:cNvPr>
          <p:cNvSpPr>
            <a:spLocks noGrp="1"/>
          </p:cNvSpPr>
          <p:nvPr>
            <p:ph type="title"/>
          </p:nvPr>
        </p:nvSpPr>
        <p:spPr>
          <a:xfrm>
            <a:off x="838200" y="-306679"/>
            <a:ext cx="10515600" cy="1325563"/>
          </a:xfrm>
        </p:spPr>
        <p:txBody>
          <a:bodyPr/>
          <a:lstStyle/>
          <a:p>
            <a:r>
              <a:rPr lang="en-US" b="1" u="sng" dirty="0">
                <a:solidFill>
                  <a:srgbClr val="00B050"/>
                </a:solidFill>
                <a:effectLst>
                  <a:outerShdw blurRad="38100" dist="38100" dir="2700000" algn="tl">
                    <a:srgbClr val="000000">
                      <a:alpha val="43137"/>
                    </a:srgbClr>
                  </a:outerShdw>
                </a:effectLst>
              </a:rPr>
              <a:t>An Important Statement From an LDS Prophet</a:t>
            </a:r>
          </a:p>
        </p:txBody>
      </p:sp>
      <p:sp>
        <p:nvSpPr>
          <p:cNvPr id="4" name="TextBox 3">
            <a:extLst>
              <a:ext uri="{FF2B5EF4-FFF2-40B4-BE49-F238E27FC236}">
                <a16:creationId xmlns:a16="http://schemas.microsoft.com/office/drawing/2014/main" id="{6970AB4E-D326-F07C-DB42-B0632897B677}"/>
              </a:ext>
            </a:extLst>
          </p:cNvPr>
          <p:cNvSpPr txBox="1"/>
          <p:nvPr/>
        </p:nvSpPr>
        <p:spPr>
          <a:xfrm>
            <a:off x="5402424" y="590663"/>
            <a:ext cx="6789576" cy="6001643"/>
          </a:xfrm>
          <a:prstGeom prst="rect">
            <a:avLst/>
          </a:prstGeom>
          <a:noFill/>
        </p:spPr>
        <p:txBody>
          <a:bodyPr wrap="square">
            <a:spAutoFit/>
          </a:bodyPr>
          <a:lstStyle/>
          <a:p>
            <a:r>
              <a:rPr lang="en-US" sz="3200" dirty="0"/>
              <a:t>Prophet Ezra Taft: “the Book of Mormon is the keystone of our religion. </a:t>
            </a:r>
            <a:r>
              <a:rPr lang="en-US" sz="3200" b="1" u="sng" dirty="0"/>
              <a:t>This was the Prophet Joseph Smith’s statement</a:t>
            </a:r>
            <a:r>
              <a:rPr lang="en-US" sz="3200" dirty="0"/>
              <a:t>. He testified that “the Book of Mormon was the most correct of any book on earth, and the keystone of our religion” (Introduction to the Book of Mormon). A keystone is the central stone in an arch. It holds all the other stones in place, and if removed, the arch crumbles.” (October 1986 General Conference)</a:t>
            </a:r>
          </a:p>
        </p:txBody>
      </p:sp>
      <p:pic>
        <p:nvPicPr>
          <p:cNvPr id="5" name="Picture 4">
            <a:extLst>
              <a:ext uri="{FF2B5EF4-FFF2-40B4-BE49-F238E27FC236}">
                <a16:creationId xmlns:a16="http://schemas.microsoft.com/office/drawing/2014/main" id="{49FA2E71-82EA-216D-1F5D-DE6CE3C5CEA4}"/>
              </a:ext>
            </a:extLst>
          </p:cNvPr>
          <p:cNvPicPr>
            <a:picLocks noChangeAspect="1"/>
          </p:cNvPicPr>
          <p:nvPr/>
        </p:nvPicPr>
        <p:blipFill>
          <a:blip r:embed="rId2"/>
          <a:stretch>
            <a:fillRect/>
          </a:stretch>
        </p:blipFill>
        <p:spPr>
          <a:xfrm>
            <a:off x="361949" y="685799"/>
            <a:ext cx="4628275" cy="6004249"/>
          </a:xfrm>
          <a:prstGeom prst="rect">
            <a:avLst/>
          </a:prstGeom>
        </p:spPr>
      </p:pic>
    </p:spTree>
    <p:extLst>
      <p:ext uri="{BB962C8B-B14F-4D97-AF65-F5344CB8AC3E}">
        <p14:creationId xmlns:p14="http://schemas.microsoft.com/office/powerpoint/2010/main" val="64250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BEEE2-C1DB-8C16-6F5B-1D485F455C14}"/>
              </a:ext>
            </a:extLst>
          </p:cNvPr>
          <p:cNvSpPr>
            <a:spLocks noGrp="1"/>
          </p:cNvSpPr>
          <p:nvPr>
            <p:ph type="title"/>
          </p:nvPr>
        </p:nvSpPr>
        <p:spPr>
          <a:xfrm>
            <a:off x="838200" y="-448179"/>
            <a:ext cx="10515600" cy="1325563"/>
          </a:xfrm>
        </p:spPr>
        <p:txBody>
          <a:bodyPr/>
          <a:lstStyle/>
          <a:p>
            <a:r>
              <a:rPr lang="en-US" b="1" dirty="0">
                <a:solidFill>
                  <a:srgbClr val="002060"/>
                </a:solidFill>
              </a:rPr>
              <a:t>Recap:</a:t>
            </a:r>
          </a:p>
        </p:txBody>
      </p:sp>
      <p:sp>
        <p:nvSpPr>
          <p:cNvPr id="3" name="TextBox 2">
            <a:extLst>
              <a:ext uri="{FF2B5EF4-FFF2-40B4-BE49-F238E27FC236}">
                <a16:creationId xmlns:a16="http://schemas.microsoft.com/office/drawing/2014/main" id="{D524D8CE-8660-0F33-598D-E1DCC8B2AC5B}"/>
              </a:ext>
            </a:extLst>
          </p:cNvPr>
          <p:cNvSpPr txBox="1"/>
          <p:nvPr/>
        </p:nvSpPr>
        <p:spPr>
          <a:xfrm>
            <a:off x="-1" y="335902"/>
            <a:ext cx="10235683" cy="6524863"/>
          </a:xfrm>
          <a:prstGeom prst="rect">
            <a:avLst/>
          </a:prstGeom>
          <a:noFill/>
        </p:spPr>
        <p:txBody>
          <a:bodyPr wrap="square" rtlCol="0">
            <a:spAutoFit/>
          </a:bodyPr>
          <a:lstStyle/>
          <a:p>
            <a:pPr marL="457200" indent="-457200">
              <a:buAutoNum type="arabicPeriod"/>
            </a:pPr>
            <a:r>
              <a:rPr lang="en-US" sz="2200" b="0" i="0" dirty="0">
                <a:effectLst/>
                <a:latin typeface="Arial" panose="020B0604020202020204" pitchFamily="34" charset="0"/>
              </a:rPr>
              <a:t>Charles </a:t>
            </a:r>
            <a:r>
              <a:rPr lang="en-US" sz="2200" b="0" i="0" dirty="0" err="1">
                <a:effectLst/>
                <a:latin typeface="Arial" panose="020B0604020202020204" pitchFamily="34" charset="0"/>
              </a:rPr>
              <a:t>Taze</a:t>
            </a:r>
            <a:r>
              <a:rPr lang="en-US" sz="2200" b="0" i="0" dirty="0">
                <a:effectLst/>
                <a:latin typeface="Arial" panose="020B0604020202020204" pitchFamily="34" charset="0"/>
              </a:rPr>
              <a:t> Russel</a:t>
            </a:r>
            <a:r>
              <a:rPr lang="en-US" sz="2200" dirty="0">
                <a:latin typeface="Arial" panose="020B0604020202020204" pitchFamily="34" charset="0"/>
              </a:rPr>
              <a:t>l studied under Time-setting First Day Adventists, George Storrs, George </a:t>
            </a:r>
            <a:r>
              <a:rPr lang="en-US" sz="2200" dirty="0" err="1">
                <a:latin typeface="Arial" panose="020B0604020202020204" pitchFamily="34" charset="0"/>
              </a:rPr>
              <a:t>Stenton</a:t>
            </a:r>
            <a:r>
              <a:rPr lang="en-US" sz="2200" dirty="0">
                <a:latin typeface="Arial" panose="020B0604020202020204" pitchFamily="34" charset="0"/>
              </a:rPr>
              <a:t>, Nelson Barbour, Jonas Wendell</a:t>
            </a:r>
          </a:p>
          <a:p>
            <a:pPr marL="457200" indent="-457200">
              <a:buAutoNum type="arabicPeriod"/>
            </a:pPr>
            <a:r>
              <a:rPr lang="en-US" sz="2200" b="0" i="0" dirty="0">
                <a:effectLst/>
                <a:latin typeface="Arial" panose="020B0604020202020204" pitchFamily="34" charset="0"/>
              </a:rPr>
              <a:t>Russell began a Bible Students study </a:t>
            </a:r>
            <a:r>
              <a:rPr lang="en-US" sz="2200" dirty="0">
                <a:latin typeface="Arial" panose="020B0604020202020204" pitchFamily="34" charset="0"/>
              </a:rPr>
              <a:t>group in 1870, where he rejected mainstream Christian doctrines that he felt could not be proved in the Bible: Eternal Hell, Immortality of the Soul, Trinity, Physical Second Coming of Christ, and Predestination</a:t>
            </a:r>
          </a:p>
          <a:p>
            <a:pPr marL="457200" indent="-457200">
              <a:buAutoNum type="arabicPeriod"/>
            </a:pPr>
            <a:r>
              <a:rPr lang="en-US" sz="2200" b="0" i="0" dirty="0">
                <a:effectLst/>
                <a:latin typeface="Arial" panose="020B0604020202020204" pitchFamily="34" charset="0"/>
              </a:rPr>
              <a:t>He </a:t>
            </a:r>
            <a:r>
              <a:rPr lang="en-US" sz="2200" dirty="0">
                <a:latin typeface="Arial" panose="020B0604020202020204" pitchFamily="34" charset="0"/>
              </a:rPr>
              <a:t>set times of 1874 for the spiritual invisible Return of Christ, and 1878 for the resurrection of the saints like Abraham, 1881 as the last call to become Anointed, and 1914 as the time of Armageddon; he used the 6,000 year cycle theory, the 2520, and measurements in the Pyramids to calculate these times</a:t>
            </a:r>
          </a:p>
          <a:p>
            <a:pPr marL="457200" indent="-457200">
              <a:buAutoNum type="arabicPeriod"/>
            </a:pPr>
            <a:r>
              <a:rPr lang="en-US" sz="2200" b="0" i="0" dirty="0">
                <a:effectLst/>
                <a:latin typeface="Arial" panose="020B0604020202020204" pitchFamily="34" charset="0"/>
              </a:rPr>
              <a:t>In addition what Joseph Rutherford would later call “Satan’s Bible” in Pyramidology, Russell used astrology, phrenology, continued time-setting, and encouraged his followers to gain truth, even from Satanic sources; he was obsessed with Egypt and used </a:t>
            </a:r>
            <a:r>
              <a:rPr lang="en-US" sz="2200" dirty="0">
                <a:latin typeface="Arial" panose="020B0604020202020204" pitchFamily="34" charset="0"/>
              </a:rPr>
              <a:t>many occult/pagan symbols on his publications</a:t>
            </a:r>
            <a:endParaRPr lang="en-US" sz="2200" b="0" i="0" dirty="0">
              <a:effectLst/>
              <a:latin typeface="Arial" panose="020B0604020202020204" pitchFamily="34" charset="0"/>
            </a:endParaRPr>
          </a:p>
          <a:p>
            <a:pPr marL="457200" indent="-457200">
              <a:buAutoNum type="arabicPeriod"/>
            </a:pPr>
            <a:r>
              <a:rPr lang="en-US" sz="2200" dirty="0">
                <a:latin typeface="Arial" panose="020B0604020202020204" pitchFamily="34" charset="0"/>
              </a:rPr>
              <a:t>He taught dispensationalism as means of understanding prophecy, with many failed prophetic times calculated with this foundation. And the reestablishment of the Nation of Israel—he refused to present the Gospel to the Jews</a:t>
            </a:r>
            <a:endParaRPr lang="en-US" sz="2200" b="0" i="0" dirty="0">
              <a:effectLst/>
              <a:latin typeface="Arial" panose="020B0604020202020204" pitchFamily="34" charset="0"/>
            </a:endParaRPr>
          </a:p>
        </p:txBody>
      </p:sp>
      <p:pic>
        <p:nvPicPr>
          <p:cNvPr id="4" name="Picture 3">
            <a:extLst>
              <a:ext uri="{FF2B5EF4-FFF2-40B4-BE49-F238E27FC236}">
                <a16:creationId xmlns:a16="http://schemas.microsoft.com/office/drawing/2014/main" id="{D1DE7086-8EFF-3E61-A730-BFF2C2AAA1B2}"/>
              </a:ext>
            </a:extLst>
          </p:cNvPr>
          <p:cNvPicPr>
            <a:picLocks noChangeAspect="1"/>
          </p:cNvPicPr>
          <p:nvPr/>
        </p:nvPicPr>
        <p:blipFill>
          <a:blip r:embed="rId2"/>
          <a:stretch>
            <a:fillRect/>
          </a:stretch>
        </p:blipFill>
        <p:spPr>
          <a:xfrm>
            <a:off x="10191358" y="145234"/>
            <a:ext cx="1956318" cy="2818424"/>
          </a:xfrm>
          <a:prstGeom prst="rect">
            <a:avLst/>
          </a:prstGeom>
        </p:spPr>
      </p:pic>
      <p:pic>
        <p:nvPicPr>
          <p:cNvPr id="5" name="Picture 4">
            <a:extLst>
              <a:ext uri="{FF2B5EF4-FFF2-40B4-BE49-F238E27FC236}">
                <a16:creationId xmlns:a16="http://schemas.microsoft.com/office/drawing/2014/main" id="{6DF322CE-6C0E-3DC1-5EE4-C12E972E0583}"/>
              </a:ext>
            </a:extLst>
          </p:cNvPr>
          <p:cNvPicPr>
            <a:picLocks noChangeAspect="1"/>
          </p:cNvPicPr>
          <p:nvPr/>
        </p:nvPicPr>
        <p:blipFill>
          <a:blip r:embed="rId3"/>
          <a:stretch>
            <a:fillRect/>
          </a:stretch>
        </p:blipFill>
        <p:spPr>
          <a:xfrm>
            <a:off x="10300996" y="3894343"/>
            <a:ext cx="1781366" cy="2683692"/>
          </a:xfrm>
          <a:prstGeom prst="rect">
            <a:avLst/>
          </a:prstGeom>
        </p:spPr>
      </p:pic>
    </p:spTree>
    <p:extLst>
      <p:ext uri="{BB962C8B-B14F-4D97-AF65-F5344CB8AC3E}">
        <p14:creationId xmlns:p14="http://schemas.microsoft.com/office/powerpoint/2010/main" val="251003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AE834-0A46-D212-2B37-44B2575A21CD}"/>
              </a:ext>
            </a:extLst>
          </p:cNvPr>
          <p:cNvSpPr>
            <a:spLocks noGrp="1"/>
          </p:cNvSpPr>
          <p:nvPr>
            <p:ph type="title"/>
          </p:nvPr>
        </p:nvSpPr>
        <p:spPr>
          <a:xfrm>
            <a:off x="838200" y="-325344"/>
            <a:ext cx="10515600" cy="1325563"/>
          </a:xfrm>
        </p:spPr>
        <p:txBody>
          <a:bodyPr/>
          <a:lstStyle/>
          <a:p>
            <a:pPr algn="ctr"/>
            <a:r>
              <a:rPr lang="en-US" b="1" dirty="0">
                <a:solidFill>
                  <a:srgbClr val="7030A0"/>
                </a:solidFill>
                <a:effectLst>
                  <a:outerShdw blurRad="38100" dist="38100" dir="2700000" algn="tl">
                    <a:srgbClr val="000000">
                      <a:alpha val="43137"/>
                    </a:srgbClr>
                  </a:outerShdw>
                </a:effectLst>
              </a:rPr>
              <a:t>The Restoration of the Nation of Israel</a:t>
            </a:r>
          </a:p>
        </p:txBody>
      </p:sp>
      <p:sp>
        <p:nvSpPr>
          <p:cNvPr id="4" name="TextBox 3">
            <a:extLst>
              <a:ext uri="{FF2B5EF4-FFF2-40B4-BE49-F238E27FC236}">
                <a16:creationId xmlns:a16="http://schemas.microsoft.com/office/drawing/2014/main" id="{6C803981-91B5-5F86-23CA-353633102B4C}"/>
              </a:ext>
            </a:extLst>
          </p:cNvPr>
          <p:cNvSpPr txBox="1"/>
          <p:nvPr/>
        </p:nvSpPr>
        <p:spPr>
          <a:xfrm>
            <a:off x="0" y="487025"/>
            <a:ext cx="9286291" cy="6370975"/>
          </a:xfrm>
          <a:prstGeom prst="rect">
            <a:avLst/>
          </a:prstGeom>
          <a:noFill/>
        </p:spPr>
        <p:txBody>
          <a:bodyPr wrap="square">
            <a:spAutoFit/>
          </a:bodyPr>
          <a:lstStyle/>
          <a:p>
            <a:r>
              <a:rPr lang="en-US" sz="2400" dirty="0"/>
              <a:t>“In 1910 Pastor Russell received a letter from a committee of Jewish leaders: "</a:t>
            </a:r>
            <a:r>
              <a:rPr lang="en-US" sz="2400" b="1" u="sng" dirty="0"/>
              <a:t>Dear Sir: Your Sympathetic interest in the Jewish people for years past has not escaped our notice. Your denunciation of the atrocities perpetrated against our race in the name of Christianity has added to our conviction that you are a sincere friend,</a:t>
            </a:r>
            <a:r>
              <a:rPr lang="en-US" sz="2400" dirty="0"/>
              <a:t>" wrote the committee members. "Your discourse on “Jerusalem and Jewish Hopes” has struck a responsive chord in the hearts of many of our people. </a:t>
            </a:r>
            <a:r>
              <a:rPr lang="en-US" sz="2400" b="1" u="sng" dirty="0"/>
              <a:t>Still we doubted for a time if any Christian minister could really be interested in a Jew as a Jew and merely from a hope of proselyting him…You may well understand how surprised we are to find a Christian minister acknowledging that there are prophecies of the Bible still fulfilled, which belong to the Jew and not to the Christian</a:t>
            </a:r>
            <a:r>
              <a:rPr lang="en-US" sz="2400" dirty="0"/>
              <a:t>… These things, Pastor Russell, have led to the formation of a Jewish Mass Meeting Committee, which by this letter, request you to give a public discourse," they concluded.”-- HAARETZ.com, Before Herzl, There Was Pastor Russell: A Neglected Chapter of Zionism, Philippe </a:t>
            </a:r>
            <a:r>
              <a:rPr lang="en-US" sz="2400" dirty="0" err="1"/>
              <a:t>Bohstrom</a:t>
            </a:r>
            <a:r>
              <a:rPr lang="en-US" sz="2400" dirty="0"/>
              <a:t>, Aug. 22, 2018</a:t>
            </a:r>
          </a:p>
        </p:txBody>
      </p:sp>
      <p:pic>
        <p:nvPicPr>
          <p:cNvPr id="6" name="Picture 5">
            <a:extLst>
              <a:ext uri="{FF2B5EF4-FFF2-40B4-BE49-F238E27FC236}">
                <a16:creationId xmlns:a16="http://schemas.microsoft.com/office/drawing/2014/main" id="{EFC8AF0B-B0FC-EA08-E59B-246AD33E1845}"/>
              </a:ext>
            </a:extLst>
          </p:cNvPr>
          <p:cNvPicPr>
            <a:picLocks noChangeAspect="1"/>
          </p:cNvPicPr>
          <p:nvPr/>
        </p:nvPicPr>
        <p:blipFill>
          <a:blip r:embed="rId2"/>
          <a:stretch>
            <a:fillRect/>
          </a:stretch>
        </p:blipFill>
        <p:spPr>
          <a:xfrm>
            <a:off x="9180701" y="833535"/>
            <a:ext cx="2840238" cy="2366865"/>
          </a:xfrm>
          <a:prstGeom prst="rect">
            <a:avLst/>
          </a:prstGeom>
        </p:spPr>
      </p:pic>
      <p:pic>
        <p:nvPicPr>
          <p:cNvPr id="7" name="Picture 6">
            <a:extLst>
              <a:ext uri="{FF2B5EF4-FFF2-40B4-BE49-F238E27FC236}">
                <a16:creationId xmlns:a16="http://schemas.microsoft.com/office/drawing/2014/main" id="{8459EA6D-5CDE-2BE4-0897-D5CAF2875685}"/>
              </a:ext>
            </a:extLst>
          </p:cNvPr>
          <p:cNvPicPr>
            <a:picLocks noChangeAspect="1"/>
          </p:cNvPicPr>
          <p:nvPr/>
        </p:nvPicPr>
        <p:blipFill>
          <a:blip r:embed="rId3"/>
          <a:stretch>
            <a:fillRect/>
          </a:stretch>
        </p:blipFill>
        <p:spPr>
          <a:xfrm>
            <a:off x="9093718" y="3657601"/>
            <a:ext cx="2815254" cy="2529924"/>
          </a:xfrm>
          <a:prstGeom prst="rect">
            <a:avLst/>
          </a:prstGeom>
        </p:spPr>
      </p:pic>
    </p:spTree>
    <p:extLst>
      <p:ext uri="{BB962C8B-B14F-4D97-AF65-F5344CB8AC3E}">
        <p14:creationId xmlns:p14="http://schemas.microsoft.com/office/powerpoint/2010/main" val="112877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79034-C353-E4E6-BADD-6891C62E16D1}"/>
              </a:ext>
            </a:extLst>
          </p:cNvPr>
          <p:cNvSpPr>
            <a:spLocks noGrp="1"/>
          </p:cNvSpPr>
          <p:nvPr>
            <p:ph type="title"/>
          </p:nvPr>
        </p:nvSpPr>
        <p:spPr>
          <a:xfrm>
            <a:off x="838200" y="-381634"/>
            <a:ext cx="10515600" cy="1325563"/>
          </a:xfrm>
        </p:spPr>
        <p:txBody>
          <a:bodyPr/>
          <a:lstStyle/>
          <a:p>
            <a:pPr algn="ctr"/>
            <a:r>
              <a:rPr lang="en-US" b="1" dirty="0">
                <a:solidFill>
                  <a:srgbClr val="002060"/>
                </a:solidFill>
                <a:effectLst>
                  <a:outerShdw blurRad="38100" dist="38100" dir="2700000" algn="tl">
                    <a:srgbClr val="000000">
                      <a:alpha val="43137"/>
                    </a:srgbClr>
                  </a:outerShdw>
                </a:effectLst>
              </a:rPr>
              <a:t>No Gospel Preached to the Jews!?</a:t>
            </a:r>
          </a:p>
        </p:txBody>
      </p:sp>
      <p:sp>
        <p:nvSpPr>
          <p:cNvPr id="4" name="TextBox 3">
            <a:extLst>
              <a:ext uri="{FF2B5EF4-FFF2-40B4-BE49-F238E27FC236}">
                <a16:creationId xmlns:a16="http://schemas.microsoft.com/office/drawing/2014/main" id="{10596C66-8053-ADD2-B2D6-FCCD4B99937E}"/>
              </a:ext>
            </a:extLst>
          </p:cNvPr>
          <p:cNvSpPr txBox="1"/>
          <p:nvPr/>
        </p:nvSpPr>
        <p:spPr>
          <a:xfrm>
            <a:off x="0" y="496061"/>
            <a:ext cx="10114384" cy="6370975"/>
          </a:xfrm>
          <a:prstGeom prst="rect">
            <a:avLst/>
          </a:prstGeom>
          <a:noFill/>
        </p:spPr>
        <p:txBody>
          <a:bodyPr wrap="square">
            <a:spAutoFit/>
          </a:bodyPr>
          <a:lstStyle/>
          <a:p>
            <a:r>
              <a:rPr lang="en-US" sz="2400" dirty="0"/>
              <a:t>“The pastor acceded and on October 9, 1910 gave a talk titled “</a:t>
            </a:r>
            <a:r>
              <a:rPr lang="en-US" sz="2400" b="1" dirty="0"/>
              <a:t>Zionism in Prophecy” before an audience of about 4,000 Jews at the Hippodrome, New York's largest and finest auditorium at the time. As The New York American reported on that day, “The unusual spectacle of 4,000 Hebrews enthusiastically applauding a Gentile preacher, after having listened to a sermon he addressed to them concerning their own religion…where Pastor Russell, the famous head of the Brooklyn Tabernacle conducted a most unusual service.</a:t>
            </a:r>
            <a:r>
              <a:rPr lang="en-US" sz="2400" dirty="0"/>
              <a:t> It was not long before all reserve, and all possible doubt of Pastor Russell’s entire sincerity and friendliness were worn away. Then the mention of the name of a great leader [Herzl] who, the speaker declared, had been raised by God for the cause -- brought a burst of applause.“ Russell held similar mass meetings in Chicago, Philadelphia, St. Louis, Kansas City and Cincinnati. </a:t>
            </a:r>
            <a:r>
              <a:rPr lang="en-US" sz="2400" b="1" u="sng" dirty="0"/>
              <a:t>In England he addressed 4,600 Jews in London's Royal Albert Hall, following which he appeared in Glasgow and Manchester, then gave talks in other European cities with large Jewish populations, including Vienna, Berlin, Krakow and Budapest.</a:t>
            </a:r>
            <a:r>
              <a:rPr lang="en-US" sz="2400" dirty="0"/>
              <a:t>” HAARETZ.com, Before Herzl, There Was Pastor Russell: A Neglected Chapter of Zionism, Philippe </a:t>
            </a:r>
            <a:r>
              <a:rPr lang="en-US" sz="2400" dirty="0" err="1"/>
              <a:t>Bohstrom</a:t>
            </a:r>
            <a:r>
              <a:rPr lang="en-US" sz="2400" dirty="0"/>
              <a:t>, Aug. 22, 2018</a:t>
            </a:r>
          </a:p>
        </p:txBody>
      </p:sp>
      <p:pic>
        <p:nvPicPr>
          <p:cNvPr id="3" name="Picture 2">
            <a:extLst>
              <a:ext uri="{FF2B5EF4-FFF2-40B4-BE49-F238E27FC236}">
                <a16:creationId xmlns:a16="http://schemas.microsoft.com/office/drawing/2014/main" id="{9BD9BB8E-2B40-2E41-78A5-B8AA2F9C01B1}"/>
              </a:ext>
            </a:extLst>
          </p:cNvPr>
          <p:cNvPicPr>
            <a:picLocks noChangeAspect="1"/>
          </p:cNvPicPr>
          <p:nvPr/>
        </p:nvPicPr>
        <p:blipFill>
          <a:blip r:embed="rId2"/>
          <a:stretch>
            <a:fillRect/>
          </a:stretch>
        </p:blipFill>
        <p:spPr>
          <a:xfrm>
            <a:off x="9912112" y="519248"/>
            <a:ext cx="2278721" cy="2909752"/>
          </a:xfrm>
          <a:prstGeom prst="rect">
            <a:avLst/>
          </a:prstGeom>
        </p:spPr>
      </p:pic>
      <p:pic>
        <p:nvPicPr>
          <p:cNvPr id="5" name="Picture 4">
            <a:extLst>
              <a:ext uri="{FF2B5EF4-FFF2-40B4-BE49-F238E27FC236}">
                <a16:creationId xmlns:a16="http://schemas.microsoft.com/office/drawing/2014/main" id="{89FA6A43-616E-13CA-FB36-1E4D2CC21510}"/>
              </a:ext>
            </a:extLst>
          </p:cNvPr>
          <p:cNvPicPr>
            <a:picLocks noChangeAspect="1"/>
          </p:cNvPicPr>
          <p:nvPr/>
        </p:nvPicPr>
        <p:blipFill>
          <a:blip r:embed="rId3"/>
          <a:stretch>
            <a:fillRect/>
          </a:stretch>
        </p:blipFill>
        <p:spPr>
          <a:xfrm>
            <a:off x="10068186" y="3909526"/>
            <a:ext cx="1966571" cy="1968759"/>
          </a:xfrm>
          <a:prstGeom prst="rect">
            <a:avLst/>
          </a:prstGeom>
        </p:spPr>
      </p:pic>
    </p:spTree>
    <p:extLst>
      <p:ext uri="{BB962C8B-B14F-4D97-AF65-F5344CB8AC3E}">
        <p14:creationId xmlns:p14="http://schemas.microsoft.com/office/powerpoint/2010/main" val="417561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4F916-995A-402A-12ED-CAF9AEA77F82}"/>
              </a:ext>
            </a:extLst>
          </p:cNvPr>
          <p:cNvSpPr>
            <a:spLocks noGrp="1"/>
          </p:cNvSpPr>
          <p:nvPr>
            <p:ph type="title"/>
          </p:nvPr>
        </p:nvSpPr>
        <p:spPr>
          <a:xfrm>
            <a:off x="735563" y="-353336"/>
            <a:ext cx="10515600" cy="1325563"/>
          </a:xfrm>
        </p:spPr>
        <p:txBody>
          <a:bodyPr/>
          <a:lstStyle/>
          <a:p>
            <a:r>
              <a:rPr lang="en-US" b="1" i="1" dirty="0"/>
              <a:t>Does the Bible Agree???</a:t>
            </a:r>
          </a:p>
        </p:txBody>
      </p:sp>
      <p:sp>
        <p:nvSpPr>
          <p:cNvPr id="4" name="TextBox 3">
            <a:extLst>
              <a:ext uri="{FF2B5EF4-FFF2-40B4-BE49-F238E27FC236}">
                <a16:creationId xmlns:a16="http://schemas.microsoft.com/office/drawing/2014/main" id="{61D847D4-85F0-4E57-B014-A82E91AFBCED}"/>
              </a:ext>
            </a:extLst>
          </p:cNvPr>
          <p:cNvSpPr txBox="1"/>
          <p:nvPr/>
        </p:nvSpPr>
        <p:spPr>
          <a:xfrm>
            <a:off x="0" y="517753"/>
            <a:ext cx="12192000" cy="6370975"/>
          </a:xfrm>
          <a:prstGeom prst="rect">
            <a:avLst/>
          </a:prstGeom>
          <a:noFill/>
        </p:spPr>
        <p:txBody>
          <a:bodyPr wrap="square">
            <a:spAutoFit/>
          </a:bodyPr>
          <a:lstStyle/>
          <a:p>
            <a:r>
              <a:rPr lang="en-US" sz="2400" dirty="0"/>
              <a:t>-John 20:30-31 “And many other signs truly did Jesus in the presence of his disciples, which are not written in this book: But these are written, </a:t>
            </a:r>
            <a:r>
              <a:rPr lang="en-US" sz="2400" b="1" u="sng" dirty="0"/>
              <a:t>that ye might believe that Jesus is the Christ, the Son of God; and that believing ye might have life through his name</a:t>
            </a:r>
            <a:r>
              <a:rPr lang="en-US" sz="2400" dirty="0"/>
              <a:t>.”</a:t>
            </a:r>
          </a:p>
          <a:p>
            <a:pPr algn="l"/>
            <a:r>
              <a:rPr lang="en-US" sz="2400" dirty="0"/>
              <a:t>-Acts 4:10-12 “</a:t>
            </a:r>
            <a:r>
              <a:rPr lang="en-US" sz="2400" b="0" i="0" dirty="0">
                <a:solidFill>
                  <a:srgbClr val="000000"/>
                </a:solidFill>
                <a:effectLst/>
                <a:latin typeface="system-ui"/>
              </a:rPr>
              <a:t>Be it known unto you all, and to all the people of Israel, that </a:t>
            </a:r>
            <a:r>
              <a:rPr lang="en-US" sz="2400" b="1" i="0" u="sng" dirty="0">
                <a:solidFill>
                  <a:srgbClr val="000000"/>
                </a:solidFill>
                <a:effectLst/>
                <a:latin typeface="system-ui"/>
              </a:rPr>
              <a:t>by the name of Jesus Christ of Nazareth</a:t>
            </a:r>
            <a:r>
              <a:rPr lang="en-US" sz="2400" b="0" i="0" dirty="0">
                <a:solidFill>
                  <a:srgbClr val="000000"/>
                </a:solidFill>
                <a:effectLst/>
                <a:latin typeface="system-ui"/>
              </a:rPr>
              <a:t>, whom ye crucified, whom God raised from the dead, even by him doth this man stand here before you whole.</a:t>
            </a:r>
            <a:r>
              <a:rPr lang="en-US" sz="2400" b="1" i="0" baseline="30000" dirty="0">
                <a:solidFill>
                  <a:srgbClr val="000000"/>
                </a:solidFill>
                <a:effectLst/>
                <a:latin typeface="system-ui"/>
              </a:rPr>
              <a:t> </a:t>
            </a:r>
            <a:r>
              <a:rPr lang="en-US" sz="2400" b="0" i="0" dirty="0">
                <a:solidFill>
                  <a:srgbClr val="000000"/>
                </a:solidFill>
                <a:effectLst/>
                <a:latin typeface="system-ui"/>
              </a:rPr>
              <a:t>This is the stone which was set at nought of you builders, which is become the head of the corner.</a:t>
            </a:r>
            <a:r>
              <a:rPr lang="en-US" sz="2400" b="1" i="0" baseline="30000" dirty="0">
                <a:solidFill>
                  <a:srgbClr val="000000"/>
                </a:solidFill>
                <a:effectLst/>
                <a:latin typeface="system-ui"/>
              </a:rPr>
              <a:t> </a:t>
            </a:r>
            <a:r>
              <a:rPr lang="en-US" sz="2400" b="1" i="0" u="sng" dirty="0">
                <a:solidFill>
                  <a:srgbClr val="000000"/>
                </a:solidFill>
                <a:effectLst/>
                <a:latin typeface="system-ui"/>
              </a:rPr>
              <a:t>Neither is there salvation in any other: for there is none other name under heaven given among men, whereby we must be saved</a:t>
            </a:r>
            <a:r>
              <a:rPr lang="en-US" sz="2400" b="0" i="0" dirty="0">
                <a:solidFill>
                  <a:srgbClr val="000000"/>
                </a:solidFill>
                <a:effectLst/>
                <a:latin typeface="system-ui"/>
              </a:rPr>
              <a:t>.</a:t>
            </a:r>
            <a:r>
              <a:rPr lang="en-US" sz="2400" dirty="0"/>
              <a:t>”</a:t>
            </a:r>
          </a:p>
          <a:p>
            <a:pPr algn="l"/>
            <a:r>
              <a:rPr lang="en-US" sz="2400" dirty="0"/>
              <a:t>-Acts 8:37-38 “</a:t>
            </a:r>
            <a:r>
              <a:rPr lang="en-US" sz="2400" b="0" i="0" dirty="0">
                <a:solidFill>
                  <a:srgbClr val="000000"/>
                </a:solidFill>
                <a:effectLst/>
                <a:latin typeface="system-ui"/>
              </a:rPr>
              <a:t>And Philip said, If thou </a:t>
            </a:r>
            <a:r>
              <a:rPr lang="en-US" sz="2400" b="0" i="0" dirty="0" err="1">
                <a:solidFill>
                  <a:srgbClr val="000000"/>
                </a:solidFill>
                <a:effectLst/>
                <a:latin typeface="system-ui"/>
              </a:rPr>
              <a:t>believest</a:t>
            </a:r>
            <a:r>
              <a:rPr lang="en-US" sz="2400" b="0" i="0" dirty="0">
                <a:solidFill>
                  <a:srgbClr val="000000"/>
                </a:solidFill>
                <a:effectLst/>
                <a:latin typeface="system-ui"/>
              </a:rPr>
              <a:t> with all thine heart, thou mayest. And he answered and said, </a:t>
            </a:r>
            <a:r>
              <a:rPr lang="en-US" sz="2400" b="1" i="0" u="sng" dirty="0">
                <a:solidFill>
                  <a:srgbClr val="000000"/>
                </a:solidFill>
                <a:effectLst/>
                <a:latin typeface="system-ui"/>
              </a:rPr>
              <a:t>I believe that Jesus Christ is the Son of God</a:t>
            </a:r>
            <a:r>
              <a:rPr lang="en-US" sz="2400" b="0" i="0" dirty="0">
                <a:solidFill>
                  <a:srgbClr val="000000"/>
                </a:solidFill>
                <a:effectLst/>
                <a:latin typeface="system-ui"/>
              </a:rPr>
              <a:t>.</a:t>
            </a:r>
            <a:r>
              <a:rPr lang="en-US" sz="2400" b="1" i="0" baseline="30000" dirty="0">
                <a:solidFill>
                  <a:srgbClr val="000000"/>
                </a:solidFill>
                <a:effectLst/>
                <a:latin typeface="system-ui"/>
              </a:rPr>
              <a:t> </a:t>
            </a:r>
            <a:r>
              <a:rPr lang="en-US" sz="2400" b="0" i="0" dirty="0">
                <a:solidFill>
                  <a:srgbClr val="000000"/>
                </a:solidFill>
                <a:effectLst/>
                <a:latin typeface="system-ui"/>
              </a:rPr>
              <a:t>And he commanded the chariot to stand still: and they went down both into the water, both Philip and the eunuch; and he baptized him.”</a:t>
            </a:r>
          </a:p>
          <a:p>
            <a:pPr algn="l"/>
            <a:r>
              <a:rPr lang="en-US" sz="2400" dirty="0">
                <a:solidFill>
                  <a:srgbClr val="000000"/>
                </a:solidFill>
                <a:latin typeface="system-ui"/>
              </a:rPr>
              <a:t>-</a:t>
            </a:r>
            <a:r>
              <a:rPr lang="en-US" sz="2400" dirty="0"/>
              <a:t>Acts 16:29-31 “</a:t>
            </a:r>
            <a:r>
              <a:rPr lang="en-US" sz="2400" b="0" i="0" dirty="0">
                <a:solidFill>
                  <a:srgbClr val="000000"/>
                </a:solidFill>
                <a:effectLst/>
                <a:latin typeface="system-ui"/>
              </a:rPr>
              <a:t>Then he called for a light, and sprang in, and came trembling, and fell down before Paul and Silas,</a:t>
            </a:r>
            <a:r>
              <a:rPr lang="en-US" sz="2400" b="1" i="0" baseline="30000" dirty="0">
                <a:solidFill>
                  <a:srgbClr val="000000"/>
                </a:solidFill>
                <a:effectLst/>
                <a:latin typeface="system-ui"/>
              </a:rPr>
              <a:t> </a:t>
            </a:r>
            <a:r>
              <a:rPr lang="en-US" sz="2400" b="0" i="0" dirty="0">
                <a:solidFill>
                  <a:srgbClr val="000000"/>
                </a:solidFill>
                <a:effectLst/>
                <a:latin typeface="system-ui"/>
              </a:rPr>
              <a:t>And brought them out, and said, Sirs, </a:t>
            </a:r>
            <a:r>
              <a:rPr lang="en-US" sz="2400" b="1" i="0" dirty="0">
                <a:solidFill>
                  <a:srgbClr val="000000"/>
                </a:solidFill>
                <a:effectLst/>
                <a:latin typeface="system-ui"/>
              </a:rPr>
              <a:t>what must I do to be saved?</a:t>
            </a:r>
            <a:r>
              <a:rPr lang="en-US" sz="2400" b="1" i="0" baseline="30000" dirty="0">
                <a:solidFill>
                  <a:srgbClr val="000000"/>
                </a:solidFill>
                <a:effectLst/>
                <a:latin typeface="system-ui"/>
              </a:rPr>
              <a:t> </a:t>
            </a:r>
            <a:r>
              <a:rPr lang="en-US" sz="2400" b="0" i="0" dirty="0">
                <a:solidFill>
                  <a:srgbClr val="000000"/>
                </a:solidFill>
                <a:effectLst/>
                <a:latin typeface="system-ui"/>
              </a:rPr>
              <a:t>And they said, </a:t>
            </a:r>
            <a:r>
              <a:rPr lang="en-US" sz="2400" b="1" i="0" u="sng" dirty="0">
                <a:solidFill>
                  <a:srgbClr val="000000"/>
                </a:solidFill>
                <a:effectLst/>
                <a:latin typeface="system-ui"/>
              </a:rPr>
              <a:t>Believe on the Lord Jesus Christ, and thou shalt be saved, and thy house</a:t>
            </a:r>
            <a:r>
              <a:rPr lang="en-US" sz="2400" b="0" i="0" dirty="0">
                <a:solidFill>
                  <a:srgbClr val="000000"/>
                </a:solidFill>
                <a:effectLst/>
                <a:latin typeface="system-ui"/>
              </a:rPr>
              <a:t>.”</a:t>
            </a:r>
          </a:p>
          <a:p>
            <a:r>
              <a:rPr lang="en-US" sz="2400" dirty="0"/>
              <a:t>-Rom. 10:9 “</a:t>
            </a:r>
            <a:r>
              <a:rPr lang="en-US" sz="2400" b="0" i="0" dirty="0">
                <a:solidFill>
                  <a:srgbClr val="000000"/>
                </a:solidFill>
                <a:effectLst/>
                <a:latin typeface="system-ui"/>
              </a:rPr>
              <a:t>That if thou shalt confess with thy mouth the Lord Jesus, and shalt believe in thine heart that God hath raised him from the dead, thou shalt be saved.”</a:t>
            </a:r>
            <a:endParaRPr lang="en-US" sz="2400" dirty="0"/>
          </a:p>
        </p:txBody>
      </p:sp>
    </p:spTree>
    <p:extLst>
      <p:ext uri="{BB962C8B-B14F-4D97-AF65-F5344CB8AC3E}">
        <p14:creationId xmlns:p14="http://schemas.microsoft.com/office/powerpoint/2010/main" val="126538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088AC-FD2B-7848-A5FC-A452AFDF2B9D}"/>
              </a:ext>
            </a:extLst>
          </p:cNvPr>
          <p:cNvSpPr>
            <a:spLocks noGrp="1"/>
          </p:cNvSpPr>
          <p:nvPr>
            <p:ph type="title"/>
          </p:nvPr>
        </p:nvSpPr>
        <p:spPr>
          <a:xfrm>
            <a:off x="838200" y="-306679"/>
            <a:ext cx="10515600" cy="1325563"/>
          </a:xfrm>
        </p:spPr>
        <p:txBody>
          <a:bodyPr/>
          <a:lstStyle/>
          <a:p>
            <a:pPr algn="ctr"/>
            <a:r>
              <a:rPr lang="en-US" b="1" dirty="0">
                <a:solidFill>
                  <a:srgbClr val="002060"/>
                </a:solidFill>
              </a:rPr>
              <a:t>Planning with the Rothschilds???</a:t>
            </a:r>
          </a:p>
        </p:txBody>
      </p:sp>
      <p:sp>
        <p:nvSpPr>
          <p:cNvPr id="4" name="TextBox 3">
            <a:extLst>
              <a:ext uri="{FF2B5EF4-FFF2-40B4-BE49-F238E27FC236}">
                <a16:creationId xmlns:a16="http://schemas.microsoft.com/office/drawing/2014/main" id="{819BC457-B896-A8F1-0B57-7889FCED7A80}"/>
              </a:ext>
            </a:extLst>
          </p:cNvPr>
          <p:cNvSpPr txBox="1"/>
          <p:nvPr/>
        </p:nvSpPr>
        <p:spPr>
          <a:xfrm>
            <a:off x="5477070" y="613705"/>
            <a:ext cx="6714930" cy="6124754"/>
          </a:xfrm>
          <a:prstGeom prst="rect">
            <a:avLst/>
          </a:prstGeom>
          <a:noFill/>
        </p:spPr>
        <p:txBody>
          <a:bodyPr wrap="square">
            <a:spAutoFit/>
          </a:bodyPr>
          <a:lstStyle/>
          <a:p>
            <a:r>
              <a:rPr lang="en-US" sz="2800" dirty="0"/>
              <a:t>On August 18, 1891, now in Jerusalem, </a:t>
            </a:r>
            <a:r>
              <a:rPr lang="en-US" sz="2800" b="1" u="sng" dirty="0"/>
              <a:t>Russell wrote to the philanthropists Baron Maurice de Hirsch and Baron Edmond de Rothschild, or as he puts it “the two leading Hebrews of the world.”</a:t>
            </a:r>
            <a:r>
              <a:rPr lang="en-US" sz="2800" dirty="0"/>
              <a:t> No less, he put forward </a:t>
            </a:r>
            <a:r>
              <a:rPr lang="en-US" sz="2800" b="1" u="sng" dirty="0"/>
              <a:t>a practical plan for Zionism.</a:t>
            </a:r>
            <a:r>
              <a:rPr lang="en-US" sz="2800" dirty="0"/>
              <a:t> It involved purchasing all government-owned land in Palestine, i.e., land not held by private owners, from the impoverished Ottoman Empire. Years later Herzl would make similar proposals. (A copy of the letter is published in "Zion's Watchtower and Herald of Christ's Presence", December 1891, pp. 170-171.)” Ibid.</a:t>
            </a:r>
          </a:p>
        </p:txBody>
      </p:sp>
      <p:pic>
        <p:nvPicPr>
          <p:cNvPr id="5" name="Picture 4">
            <a:extLst>
              <a:ext uri="{FF2B5EF4-FFF2-40B4-BE49-F238E27FC236}">
                <a16:creationId xmlns:a16="http://schemas.microsoft.com/office/drawing/2014/main" id="{80A2FD26-8B3A-CA49-F4D0-6B6CB94B241B}"/>
              </a:ext>
            </a:extLst>
          </p:cNvPr>
          <p:cNvPicPr>
            <a:picLocks noChangeAspect="1"/>
          </p:cNvPicPr>
          <p:nvPr/>
        </p:nvPicPr>
        <p:blipFill>
          <a:blip r:embed="rId2"/>
          <a:stretch>
            <a:fillRect/>
          </a:stretch>
        </p:blipFill>
        <p:spPr>
          <a:xfrm>
            <a:off x="358123" y="1139172"/>
            <a:ext cx="4378135" cy="4823671"/>
          </a:xfrm>
          <a:prstGeom prst="rect">
            <a:avLst/>
          </a:prstGeom>
        </p:spPr>
      </p:pic>
    </p:spTree>
    <p:extLst>
      <p:ext uri="{BB962C8B-B14F-4D97-AF65-F5344CB8AC3E}">
        <p14:creationId xmlns:p14="http://schemas.microsoft.com/office/powerpoint/2010/main" val="41818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7DC2F-720D-A8C5-50CC-FE9FA28D3F9F}"/>
              </a:ext>
            </a:extLst>
          </p:cNvPr>
          <p:cNvSpPr>
            <a:spLocks noGrp="1"/>
          </p:cNvSpPr>
          <p:nvPr>
            <p:ph type="title"/>
          </p:nvPr>
        </p:nvSpPr>
        <p:spPr>
          <a:xfrm>
            <a:off x="942975" y="-198390"/>
            <a:ext cx="10515600" cy="1325563"/>
          </a:xfrm>
        </p:spPr>
        <p:txBody>
          <a:bodyPr/>
          <a:lstStyle/>
          <a:p>
            <a:r>
              <a:rPr lang="en-US" b="1" dirty="0">
                <a:solidFill>
                  <a:srgbClr val="7030A0"/>
                </a:solidFill>
                <a:effectLst>
                  <a:outerShdw blurRad="38100" dist="38100" dir="2700000" algn="tl">
                    <a:srgbClr val="000000">
                      <a:alpha val="43137"/>
                    </a:srgbClr>
                  </a:outerShdw>
                </a:effectLst>
              </a:rPr>
              <a:t>Russell to Rothschild: You Will Rule by 1915</a:t>
            </a:r>
          </a:p>
        </p:txBody>
      </p:sp>
      <p:sp>
        <p:nvSpPr>
          <p:cNvPr id="4" name="TextBox 3">
            <a:extLst>
              <a:ext uri="{FF2B5EF4-FFF2-40B4-BE49-F238E27FC236}">
                <a16:creationId xmlns:a16="http://schemas.microsoft.com/office/drawing/2014/main" id="{B55C9563-0F3F-51DB-2B04-169E450CA519}"/>
              </a:ext>
            </a:extLst>
          </p:cNvPr>
          <p:cNvSpPr txBox="1"/>
          <p:nvPr/>
        </p:nvSpPr>
        <p:spPr>
          <a:xfrm>
            <a:off x="421822" y="1127172"/>
            <a:ext cx="6097554" cy="5262979"/>
          </a:xfrm>
          <a:prstGeom prst="rect">
            <a:avLst/>
          </a:prstGeom>
          <a:noFill/>
        </p:spPr>
        <p:txBody>
          <a:bodyPr wrap="square">
            <a:spAutoFit/>
          </a:bodyPr>
          <a:lstStyle/>
          <a:p>
            <a:r>
              <a:rPr lang="en-US" sz="2800" dirty="0"/>
              <a:t>“As you will see from my books, we find the testimony of the prophets to be, </a:t>
            </a:r>
            <a:r>
              <a:rPr lang="en-US" sz="2800" b="1" u="sng" dirty="0"/>
              <a:t>that your nation will be greatly blessed and return to divine favor between now and the year 1915, A.D</a:t>
            </a:r>
            <a:r>
              <a:rPr lang="en-US" sz="2800" dirty="0"/>
              <a:t>.," Russell wrote. The persecutions that Jews were suffering in Russia were "a mark of divine favor rather then the reverse," the pastor suggested - and it would only get worse because the Lord's purpose was to drive the Jews "out of all lands whither he has scattered them.“ Ibid.</a:t>
            </a:r>
          </a:p>
        </p:txBody>
      </p:sp>
      <p:pic>
        <p:nvPicPr>
          <p:cNvPr id="5" name="Picture 4">
            <a:extLst>
              <a:ext uri="{FF2B5EF4-FFF2-40B4-BE49-F238E27FC236}">
                <a16:creationId xmlns:a16="http://schemas.microsoft.com/office/drawing/2014/main" id="{10CD8ACF-4DFD-B885-78E1-0AD906AB3774}"/>
              </a:ext>
            </a:extLst>
          </p:cNvPr>
          <p:cNvPicPr>
            <a:picLocks noChangeAspect="1"/>
          </p:cNvPicPr>
          <p:nvPr/>
        </p:nvPicPr>
        <p:blipFill>
          <a:blip r:embed="rId2"/>
          <a:stretch>
            <a:fillRect/>
          </a:stretch>
        </p:blipFill>
        <p:spPr>
          <a:xfrm>
            <a:off x="7186612" y="1046586"/>
            <a:ext cx="4271963" cy="5424152"/>
          </a:xfrm>
          <a:prstGeom prst="rect">
            <a:avLst/>
          </a:prstGeom>
        </p:spPr>
      </p:pic>
    </p:spTree>
    <p:extLst>
      <p:ext uri="{BB962C8B-B14F-4D97-AF65-F5344CB8AC3E}">
        <p14:creationId xmlns:p14="http://schemas.microsoft.com/office/powerpoint/2010/main" val="270628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942E6-33C4-D009-21A5-D646C9227300}"/>
              </a:ext>
            </a:extLst>
          </p:cNvPr>
          <p:cNvSpPr>
            <a:spLocks noGrp="1"/>
          </p:cNvSpPr>
          <p:nvPr>
            <p:ph type="title"/>
          </p:nvPr>
        </p:nvSpPr>
        <p:spPr>
          <a:xfrm>
            <a:off x="642257" y="-316009"/>
            <a:ext cx="10515600" cy="1325563"/>
          </a:xfrm>
        </p:spPr>
        <p:txBody>
          <a:bodyPr/>
          <a:lstStyle/>
          <a:p>
            <a:pPr algn="ctr"/>
            <a:r>
              <a:rPr lang="en-US" b="1" u="sng" dirty="0">
                <a:solidFill>
                  <a:srgbClr val="FFFF00"/>
                </a:solidFill>
                <a:effectLst>
                  <a:outerShdw blurRad="38100" dist="38100" dir="2700000" algn="tl">
                    <a:srgbClr val="000000">
                      <a:alpha val="43137"/>
                    </a:srgbClr>
                  </a:outerShdw>
                </a:effectLst>
              </a:rPr>
              <a:t>Masonic Ties?</a:t>
            </a:r>
          </a:p>
        </p:txBody>
      </p:sp>
      <p:sp>
        <p:nvSpPr>
          <p:cNvPr id="4" name="TextBox 3">
            <a:extLst>
              <a:ext uri="{FF2B5EF4-FFF2-40B4-BE49-F238E27FC236}">
                <a16:creationId xmlns:a16="http://schemas.microsoft.com/office/drawing/2014/main" id="{16106288-DC8C-7270-5E53-D6EF399890EA}"/>
              </a:ext>
            </a:extLst>
          </p:cNvPr>
          <p:cNvSpPr txBox="1"/>
          <p:nvPr/>
        </p:nvSpPr>
        <p:spPr>
          <a:xfrm>
            <a:off x="0" y="574063"/>
            <a:ext cx="6475445" cy="6370975"/>
          </a:xfrm>
          <a:prstGeom prst="rect">
            <a:avLst/>
          </a:prstGeom>
          <a:noFill/>
        </p:spPr>
        <p:txBody>
          <a:bodyPr wrap="square">
            <a:spAutoFit/>
          </a:bodyPr>
          <a:lstStyle/>
          <a:p>
            <a:r>
              <a:rPr lang="en-US" sz="2400" dirty="0"/>
              <a:t>“We must demand that the Society of Jesus be expelled from the American Empire, while earnestly praying for individual Jesuits that they would leave the Company and tell their story. Laws must be passed that no one may hold public office who has given an oath of allegiance to a foreign Monarch—especially the Pope! This would include the Knights of Malta and the Knights of Columbus. Laws must be passed that no member of a secret society can hold public office. </a:t>
            </a:r>
            <a:r>
              <a:rPr lang="en-US" sz="2400" b="1" u="sng" dirty="0"/>
              <a:t>This would include all Freemasons, as their doctrines are secret, their lodges have no windows (just like the Kingdom Halls of the </a:t>
            </a:r>
            <a:r>
              <a:rPr lang="en-US" sz="2400" b="1" u="sng" dirty="0" err="1"/>
              <a:t>Masonically</a:t>
            </a:r>
            <a:r>
              <a:rPr lang="en-US" sz="2400" b="1" u="sng" dirty="0"/>
              <a:t>-controlled Jehovah’s Witnesses who deny the deity of Jesus Christ)</a:t>
            </a:r>
            <a:r>
              <a:rPr lang="en-US" sz="2400" dirty="0"/>
              <a:t> and their highest leaders are loyal to the Jesuit General.” Eric Jon Phelps, Vatican Assassins, 3</a:t>
            </a:r>
            <a:r>
              <a:rPr lang="en-US" sz="2400" baseline="30000" dirty="0"/>
              <a:t>rd</a:t>
            </a:r>
            <a:r>
              <a:rPr lang="en-US" sz="2400" dirty="0"/>
              <a:t> Ed., p. 1693</a:t>
            </a:r>
          </a:p>
        </p:txBody>
      </p:sp>
      <p:pic>
        <p:nvPicPr>
          <p:cNvPr id="5" name="Picture 4">
            <a:extLst>
              <a:ext uri="{FF2B5EF4-FFF2-40B4-BE49-F238E27FC236}">
                <a16:creationId xmlns:a16="http://schemas.microsoft.com/office/drawing/2014/main" id="{62172862-5EB5-9887-4C99-1DF6C8647824}"/>
              </a:ext>
            </a:extLst>
          </p:cNvPr>
          <p:cNvPicPr>
            <a:picLocks noChangeAspect="1"/>
          </p:cNvPicPr>
          <p:nvPr/>
        </p:nvPicPr>
        <p:blipFill rotWithShape="1">
          <a:blip r:embed="rId2"/>
          <a:srcRect l="33157" r="32395"/>
          <a:stretch/>
        </p:blipFill>
        <p:spPr>
          <a:xfrm>
            <a:off x="7361854" y="759175"/>
            <a:ext cx="3937518" cy="6000750"/>
          </a:xfrm>
          <a:prstGeom prst="rect">
            <a:avLst/>
          </a:prstGeom>
        </p:spPr>
      </p:pic>
    </p:spTree>
    <p:extLst>
      <p:ext uri="{BB962C8B-B14F-4D97-AF65-F5344CB8AC3E}">
        <p14:creationId xmlns:p14="http://schemas.microsoft.com/office/powerpoint/2010/main" val="249184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4251</Words>
  <Application>Microsoft Office PowerPoint</Application>
  <PresentationFormat>Widescreen</PresentationFormat>
  <Paragraphs>82</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Open Sans</vt:lpstr>
      <vt:lpstr>system-ui</vt:lpstr>
      <vt:lpstr>Office Theme</vt:lpstr>
      <vt:lpstr>What is the Difference Between Mormons, Jehovah’s Witnesses, and Seventh-day Adventists? pt 4</vt:lpstr>
      <vt:lpstr>What We Will Study….</vt:lpstr>
      <vt:lpstr>Recap:</vt:lpstr>
      <vt:lpstr>The Restoration of the Nation of Israel</vt:lpstr>
      <vt:lpstr>No Gospel Preached to the Jews!?</vt:lpstr>
      <vt:lpstr>Does the Bible Agree???</vt:lpstr>
      <vt:lpstr>Planning with the Rothschilds???</vt:lpstr>
      <vt:lpstr>Russell to Rothschild: You Will Rule by 1915</vt:lpstr>
      <vt:lpstr>Masonic Ties?</vt:lpstr>
      <vt:lpstr>The Masonic Question….</vt:lpstr>
      <vt:lpstr>Charles Knows the Masonic Handshakes?</vt:lpstr>
      <vt:lpstr>1914: World War I and then the Nation of Israel</vt:lpstr>
      <vt:lpstr>PowerPoint Presentation</vt:lpstr>
      <vt:lpstr>Who are the Rothschilds???</vt:lpstr>
      <vt:lpstr>Bloodlines of the Illuminati</vt:lpstr>
      <vt:lpstr>Where is Russell Getting His Theology From?</vt:lpstr>
      <vt:lpstr>Russell Tapped Into the Illuminati Plan???</vt:lpstr>
      <vt:lpstr>Fritz Springmeier Says Russell was a Satanist?</vt:lpstr>
      <vt:lpstr>Satanic Assessment Continued…</vt:lpstr>
      <vt:lpstr>Back to The Origin Story</vt:lpstr>
      <vt:lpstr>Russell to Rutherford—Old Habits!</vt:lpstr>
      <vt:lpstr>The Legacy:</vt:lpstr>
      <vt:lpstr>Rutherford Predicts Return of Abraham</vt:lpstr>
      <vt:lpstr>Time-setting Again! 1975</vt:lpstr>
      <vt:lpstr>Decline of the Watch Tower After Death</vt:lpstr>
      <vt:lpstr>An Important Statement From an LDS Prophet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27</cp:revision>
  <dcterms:created xsi:type="dcterms:W3CDTF">2020-09-12T20:19:03Z</dcterms:created>
  <dcterms:modified xsi:type="dcterms:W3CDTF">2023-05-11T18:15:17Z</dcterms:modified>
</cp:coreProperties>
</file>